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notesMasterIdLst>
    <p:notesMasterId r:id="rId31"/>
  </p:notesMasterIdLst>
  <p:sldIdLst>
    <p:sldId id="256" r:id="rId5"/>
    <p:sldId id="257" r:id="rId6"/>
    <p:sldId id="307" r:id="rId7"/>
    <p:sldId id="308" r:id="rId8"/>
    <p:sldId id="353" r:id="rId9"/>
    <p:sldId id="373" r:id="rId10"/>
    <p:sldId id="296" r:id="rId11"/>
    <p:sldId id="390" r:id="rId12"/>
    <p:sldId id="374" r:id="rId13"/>
    <p:sldId id="276" r:id="rId14"/>
    <p:sldId id="376" r:id="rId15"/>
    <p:sldId id="275" r:id="rId16"/>
    <p:sldId id="397" r:id="rId17"/>
    <p:sldId id="265" r:id="rId18"/>
    <p:sldId id="399" r:id="rId19"/>
    <p:sldId id="391" r:id="rId20"/>
    <p:sldId id="260" r:id="rId21"/>
    <p:sldId id="394" r:id="rId22"/>
    <p:sldId id="270" r:id="rId23"/>
    <p:sldId id="262" r:id="rId24"/>
    <p:sldId id="263" r:id="rId25"/>
    <p:sldId id="266" r:id="rId26"/>
    <p:sldId id="280" r:id="rId27"/>
    <p:sldId id="278" r:id="rId28"/>
    <p:sldId id="400" r:id="rId29"/>
    <p:sldId id="401" r:id="rId3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0519D"/>
    <a:srgbClr val="24407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28" autoAdjust="0"/>
    <p:restoredTop sz="94646"/>
  </p:normalViewPr>
  <p:slideViewPr>
    <p:cSldViewPr snapToGrid="0" snapToObjects="1">
      <p:cViewPr varScale="1">
        <p:scale>
          <a:sx n="136" d="100"/>
          <a:sy n="136" d="100"/>
        </p:scale>
        <p:origin x="822" y="12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99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6D1A43-4927-448A-8709-1A639C18A13E}" type="datetimeFigureOut">
              <a:rPr lang="en-US" smtClean="0"/>
              <a:t>2/1/2019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18C55E-B25D-49F7-AC7B-3685D67F1C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07795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C533AC-7916-4A3B-9682-471C5728047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2484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56185" y="2790092"/>
            <a:ext cx="4741984" cy="1774948"/>
          </a:xfrm>
        </p:spPr>
        <p:txBody>
          <a:bodyPr anchor="b">
            <a:normAutofit/>
          </a:bodyPr>
          <a:lstStyle>
            <a:lvl1pPr algn="r">
              <a:defRPr sz="44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56185" y="4642339"/>
            <a:ext cx="4741984" cy="580292"/>
          </a:xfrm>
        </p:spPr>
        <p:txBody>
          <a:bodyPr/>
          <a:lstStyle>
            <a:lvl1pPr marL="0" indent="0" algn="r">
              <a:buNone/>
              <a:defRPr sz="24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750513" y="6311899"/>
            <a:ext cx="2057400" cy="365125"/>
          </a:xfrm>
        </p:spPr>
        <p:txBody>
          <a:bodyPr/>
          <a:lstStyle>
            <a:lvl1pPr algn="ctr">
              <a:defRPr/>
            </a:lvl1pPr>
          </a:lstStyle>
          <a:p>
            <a:fld id="{893C5830-40F3-F04E-B2E3-10E6672BA8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750513" y="6311899"/>
            <a:ext cx="2057400" cy="365125"/>
          </a:xfrm>
        </p:spPr>
        <p:txBody>
          <a:bodyPr/>
          <a:lstStyle>
            <a:lvl1pPr algn="ctr">
              <a:defRPr/>
            </a:lvl1pPr>
          </a:lstStyle>
          <a:p>
            <a:fld id="{893C5830-40F3-F04E-B2E3-10E6672BA8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30519D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" charset="0"/>
                <a:ea typeface="Arial" charset="0"/>
                <a:cs typeface="Arial" charset="0"/>
              </a:defRPr>
            </a:lvl1pPr>
            <a:lvl2pPr>
              <a:defRPr>
                <a:latin typeface="Arial" charset="0"/>
                <a:ea typeface="Arial" charset="0"/>
                <a:cs typeface="Arial" charset="0"/>
              </a:defRPr>
            </a:lvl2pPr>
            <a:lvl3pPr>
              <a:defRPr>
                <a:latin typeface="Arial" charset="0"/>
                <a:ea typeface="Arial" charset="0"/>
                <a:cs typeface="Arial" charset="0"/>
              </a:defRPr>
            </a:lvl3pPr>
            <a:lvl4pPr>
              <a:defRPr>
                <a:latin typeface="Arial" charset="0"/>
                <a:ea typeface="Arial" charset="0"/>
                <a:cs typeface="Arial" charset="0"/>
              </a:defRPr>
            </a:lvl4pPr>
            <a:lvl5pPr>
              <a:defRPr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750513" y="6311899"/>
            <a:ext cx="2057400" cy="365125"/>
          </a:xfrm>
        </p:spPr>
        <p:txBody>
          <a:bodyPr/>
          <a:lstStyle>
            <a:lvl1pPr algn="ctr">
              <a:defRPr/>
            </a:lvl1pPr>
          </a:lstStyle>
          <a:p>
            <a:fld id="{893C5830-40F3-F04E-B2E3-10E6672BA8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750513" y="6311899"/>
            <a:ext cx="2057400" cy="365125"/>
          </a:xfrm>
        </p:spPr>
        <p:txBody>
          <a:bodyPr/>
          <a:lstStyle>
            <a:lvl1pPr algn="ctr">
              <a:defRPr/>
            </a:lvl1pPr>
          </a:lstStyle>
          <a:p>
            <a:fld id="{893C5830-40F3-F04E-B2E3-10E6672BA8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750513" y="6311899"/>
            <a:ext cx="2057400" cy="365125"/>
          </a:xfrm>
        </p:spPr>
        <p:txBody>
          <a:bodyPr/>
          <a:lstStyle>
            <a:lvl1pPr algn="ctr">
              <a:defRPr/>
            </a:lvl1pPr>
          </a:lstStyle>
          <a:p>
            <a:fld id="{893C5830-40F3-F04E-B2E3-10E6672BA8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750513" y="6311899"/>
            <a:ext cx="2057400" cy="365125"/>
          </a:xfrm>
        </p:spPr>
        <p:txBody>
          <a:bodyPr/>
          <a:lstStyle>
            <a:lvl1pPr algn="ctr">
              <a:defRPr/>
            </a:lvl1pPr>
          </a:lstStyle>
          <a:p>
            <a:fld id="{893C5830-40F3-F04E-B2E3-10E6672BA8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750513" y="6311899"/>
            <a:ext cx="2057400" cy="365125"/>
          </a:xfrm>
        </p:spPr>
        <p:txBody>
          <a:bodyPr/>
          <a:lstStyle>
            <a:lvl1pPr algn="ctr">
              <a:defRPr/>
            </a:lvl1pPr>
          </a:lstStyle>
          <a:p>
            <a:fld id="{893C5830-40F3-F04E-B2E3-10E6672BA8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750513" y="6311899"/>
            <a:ext cx="2057400" cy="365125"/>
          </a:xfrm>
        </p:spPr>
        <p:txBody>
          <a:bodyPr/>
          <a:lstStyle>
            <a:lvl1pPr algn="ctr">
              <a:defRPr/>
            </a:lvl1pPr>
          </a:lstStyle>
          <a:p>
            <a:fld id="{893C5830-40F3-F04E-B2E3-10E6672BA8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750513" y="6311899"/>
            <a:ext cx="2057400" cy="365125"/>
          </a:xfrm>
        </p:spPr>
        <p:txBody>
          <a:bodyPr/>
          <a:lstStyle>
            <a:lvl1pPr algn="ctr">
              <a:defRPr/>
            </a:lvl1pPr>
          </a:lstStyle>
          <a:p>
            <a:fld id="{893C5830-40F3-F04E-B2E3-10E6672BA8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750513" y="6311899"/>
            <a:ext cx="2057400" cy="365125"/>
          </a:xfrm>
        </p:spPr>
        <p:txBody>
          <a:bodyPr/>
          <a:lstStyle>
            <a:lvl1pPr algn="ctr">
              <a:defRPr/>
            </a:lvl1pPr>
          </a:lstStyle>
          <a:p>
            <a:fld id="{893C5830-40F3-F04E-B2E3-10E6672BA8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48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7212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893C5830-40F3-F04E-B2E3-10E6672BA8F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360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30519D"/>
          </a:solidFill>
          <a:latin typeface="Arial" charset="0"/>
          <a:ea typeface="Arial" charset="0"/>
          <a:cs typeface="Arial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Relationship Id="rId9" Type="http://schemas.openxmlformats.org/officeDocument/2006/relationships/image" Target="../media/image5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85072" y="2096086"/>
            <a:ext cx="7131484" cy="1695157"/>
          </a:xfrm>
        </p:spPr>
        <p:txBody>
          <a:bodyPr>
            <a:normAutofit fontScale="90000"/>
          </a:bodyPr>
          <a:lstStyle/>
          <a:p>
            <a:r>
              <a:rPr lang="en-US" dirty="0"/>
              <a:t>SRF Cavity and Cryomodule Conceptual Design for </a:t>
            </a:r>
            <a:r>
              <a:rPr lang="en-US" dirty="0" err="1"/>
              <a:t>eRHIC</a:t>
            </a:r>
            <a:endParaRPr lang="en-US" sz="31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56185" y="4642338"/>
            <a:ext cx="4741984" cy="722141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Douglas Holmes</a:t>
            </a:r>
          </a:p>
          <a:p>
            <a:r>
              <a:rPr lang="en-US" dirty="0"/>
              <a:t>February 7, 2019</a:t>
            </a:r>
          </a:p>
        </p:txBody>
      </p:sp>
    </p:spTree>
    <p:extLst>
      <p:ext uri="{BB962C8B-B14F-4D97-AF65-F5344CB8AC3E}">
        <p14:creationId xmlns:p14="http://schemas.microsoft.com/office/powerpoint/2010/main" val="10920429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59">
            <a:extLst>
              <a:ext uri="{FF2B5EF4-FFF2-40B4-BE49-F238E27FC236}">
                <a16:creationId xmlns:a16="http://schemas.microsoft.com/office/drawing/2014/main" id="{BE9E1632-9CAC-4233-BC70-B3CD938B71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8023" y="2432977"/>
            <a:ext cx="3955256" cy="310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52">
            <a:extLst>
              <a:ext uri="{FF2B5EF4-FFF2-40B4-BE49-F238E27FC236}">
                <a16:creationId xmlns:a16="http://schemas.microsoft.com/office/drawing/2014/main" id="{659397FC-7FCE-4957-8E72-930D928203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3923" y="1074475"/>
            <a:ext cx="3093244" cy="2307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9">
            <a:extLst>
              <a:ext uri="{FF2B5EF4-FFF2-40B4-BE49-F238E27FC236}">
                <a16:creationId xmlns:a16="http://schemas.microsoft.com/office/drawing/2014/main" id="{81E83A02-A646-4DBF-AA33-69AF504625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91" y="2432977"/>
            <a:ext cx="3518297" cy="3121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3" name="Title 1">
            <a:extLst>
              <a:ext uri="{FF2B5EF4-FFF2-40B4-BE49-F238E27FC236}">
                <a16:creationId xmlns:a16="http://schemas.microsoft.com/office/drawing/2014/main" id="{87A232FF-9CEA-4406-8A93-542C06D0D6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096" y="279657"/>
            <a:ext cx="8771808" cy="473869"/>
          </a:xfrm>
        </p:spPr>
        <p:txBody>
          <a:bodyPr>
            <a:noAutofit/>
          </a:bodyPr>
          <a:lstStyle/>
          <a:p>
            <a:r>
              <a:rPr lang="en-US" altLang="en-US" sz="4000" dirty="0"/>
              <a:t>Cavity String and Top Plate Assembly</a:t>
            </a:r>
          </a:p>
        </p:txBody>
      </p:sp>
      <p:sp>
        <p:nvSpPr>
          <p:cNvPr id="7174" name="TextBox 74">
            <a:extLst>
              <a:ext uri="{FF2B5EF4-FFF2-40B4-BE49-F238E27FC236}">
                <a16:creationId xmlns:a16="http://schemas.microsoft.com/office/drawing/2014/main" id="{380287A0-991E-4918-A553-6EBD0BEA3D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85112" y="1444553"/>
            <a:ext cx="488407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900" dirty="0">
                <a:latin typeface="Arial" panose="020B0604020202020204" pitchFamily="34" charset="0"/>
                <a:cs typeface="Arial" panose="020B0604020202020204" pitchFamily="34" charset="0"/>
              </a:rPr>
              <a:t>FPC</a:t>
            </a:r>
          </a:p>
        </p:txBody>
      </p: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CA8BBFF3-5BF8-4DDD-84C8-6032604FCE59}"/>
              </a:ext>
            </a:extLst>
          </p:cNvPr>
          <p:cNvCxnSpPr/>
          <p:nvPr/>
        </p:nvCxnSpPr>
        <p:spPr>
          <a:xfrm>
            <a:off x="2977754" y="1575727"/>
            <a:ext cx="844153" cy="21431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76" name="TextBox 78">
            <a:extLst>
              <a:ext uri="{FF2B5EF4-FFF2-40B4-BE49-F238E27FC236}">
                <a16:creationId xmlns:a16="http://schemas.microsoft.com/office/drawing/2014/main" id="{F6C1CC9C-78A1-4D85-A3B8-768ED9AC99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09073" y="1725746"/>
            <a:ext cx="1819729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900">
                <a:latin typeface="Arial" panose="020B0604020202020204" pitchFamily="34" charset="0"/>
                <a:cs typeface="Arial" panose="020B0604020202020204" pitchFamily="34" charset="0"/>
              </a:rPr>
              <a:t>Supply/Return Helium Bayonets</a:t>
            </a:r>
          </a:p>
        </p:txBody>
      </p:sp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E2AB8873-535E-4159-BBF8-09CC75A67027}"/>
              </a:ext>
            </a:extLst>
          </p:cNvPr>
          <p:cNvCxnSpPr/>
          <p:nvPr/>
        </p:nvCxnSpPr>
        <p:spPr>
          <a:xfrm flipH="1">
            <a:off x="5394723" y="1881718"/>
            <a:ext cx="526256" cy="19407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78" name="TextBox 19">
            <a:extLst>
              <a:ext uri="{FF2B5EF4-FFF2-40B4-BE49-F238E27FC236}">
                <a16:creationId xmlns:a16="http://schemas.microsoft.com/office/drawing/2014/main" id="{1CF4CC3E-363B-4955-93C8-4CADD96947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74244" y="4064133"/>
            <a:ext cx="1454244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900" dirty="0">
                <a:latin typeface="Arial" panose="020B0604020202020204" pitchFamily="34" charset="0"/>
                <a:cs typeface="Arial" panose="020B0604020202020204" pitchFamily="34" charset="0"/>
              </a:rPr>
              <a:t>2K Helium Vapor Return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17D4EC51-0207-40E7-B47B-87196672CA91}"/>
              </a:ext>
            </a:extLst>
          </p:cNvPr>
          <p:cNvCxnSpPr/>
          <p:nvPr/>
        </p:nvCxnSpPr>
        <p:spPr>
          <a:xfrm flipH="1" flipV="1">
            <a:off x="2381250" y="3269987"/>
            <a:ext cx="1092994" cy="85367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80" name="TextBox 22">
            <a:extLst>
              <a:ext uri="{FF2B5EF4-FFF2-40B4-BE49-F238E27FC236}">
                <a16:creationId xmlns:a16="http://schemas.microsoft.com/office/drawing/2014/main" id="{D2B50890-AF91-45D2-A216-7C88348B83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54290" y="1351890"/>
            <a:ext cx="1542115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900" dirty="0">
                <a:latin typeface="Arial" panose="020B0604020202020204" pitchFamily="34" charset="0"/>
                <a:cs typeface="Arial" panose="020B0604020202020204" pitchFamily="34" charset="0"/>
              </a:rPr>
              <a:t>Pressure Safety Release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AEF00C91-2792-452E-9910-D7E10B065CF0}"/>
              </a:ext>
            </a:extLst>
          </p:cNvPr>
          <p:cNvCxnSpPr/>
          <p:nvPr/>
        </p:nvCxnSpPr>
        <p:spPr>
          <a:xfrm flipH="1">
            <a:off x="5206604" y="1499527"/>
            <a:ext cx="559594" cy="1905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82" name="TextBox 27">
            <a:extLst>
              <a:ext uri="{FF2B5EF4-FFF2-40B4-BE49-F238E27FC236}">
                <a16:creationId xmlns:a16="http://schemas.microsoft.com/office/drawing/2014/main" id="{06BCC6F1-752A-47CB-9822-50C7069B38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22784" y="2013877"/>
            <a:ext cx="1293944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900" dirty="0">
                <a:latin typeface="Arial" panose="020B0604020202020204" pitchFamily="34" charset="0"/>
                <a:cs typeface="Arial" panose="020B0604020202020204" pitchFamily="34" charset="0"/>
              </a:rPr>
              <a:t>Tuner Motor Interface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D383AE2E-876B-4212-AD20-5E650BA55957}"/>
              </a:ext>
            </a:extLst>
          </p:cNvPr>
          <p:cNvCxnSpPr/>
          <p:nvPr/>
        </p:nvCxnSpPr>
        <p:spPr>
          <a:xfrm>
            <a:off x="2584847" y="2148419"/>
            <a:ext cx="1504950" cy="20240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84" name="TextBox 31">
            <a:extLst>
              <a:ext uri="{FF2B5EF4-FFF2-40B4-BE49-F238E27FC236}">
                <a16:creationId xmlns:a16="http://schemas.microsoft.com/office/drawing/2014/main" id="{81B5704D-B559-46EA-97A4-6411007977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2438" y="2550849"/>
            <a:ext cx="838691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900">
                <a:latin typeface="Arial" panose="020B0604020202020204" pitchFamily="34" charset="0"/>
                <a:cs typeface="Arial" panose="020B0604020202020204" pitchFamily="34" charset="0"/>
              </a:rPr>
              <a:t>Cavity Tuner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B292E908-3C6C-4D4A-A55E-761A62B90E0C}"/>
              </a:ext>
            </a:extLst>
          </p:cNvPr>
          <p:cNvCxnSpPr/>
          <p:nvPr/>
        </p:nvCxnSpPr>
        <p:spPr>
          <a:xfrm>
            <a:off x="1085850" y="2758018"/>
            <a:ext cx="473869" cy="123348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86" name="TextBox 34">
            <a:extLst>
              <a:ext uri="{FF2B5EF4-FFF2-40B4-BE49-F238E27FC236}">
                <a16:creationId xmlns:a16="http://schemas.microsoft.com/office/drawing/2014/main" id="{4CDD0DA3-2B2C-4D90-A3C5-40666EEC54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70760" y="4415368"/>
            <a:ext cx="1454244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900">
                <a:latin typeface="Arial" panose="020B0604020202020204" pitchFamily="34" charset="0"/>
                <a:cs typeface="Arial" panose="020B0604020202020204" pitchFamily="34" charset="0"/>
              </a:rPr>
              <a:t>2K/4.5K Heat Exchanger</a:t>
            </a: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81DBB2CF-C1A1-48AC-86E2-B629321B7A0A}"/>
              </a:ext>
            </a:extLst>
          </p:cNvPr>
          <p:cNvCxnSpPr/>
          <p:nvPr/>
        </p:nvCxnSpPr>
        <p:spPr>
          <a:xfrm flipV="1">
            <a:off x="5236369" y="4085564"/>
            <a:ext cx="722710" cy="32980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88" name="TextBox 37">
            <a:extLst>
              <a:ext uri="{FF2B5EF4-FFF2-40B4-BE49-F238E27FC236}">
                <a16:creationId xmlns:a16="http://schemas.microsoft.com/office/drawing/2014/main" id="{FE795A71-141A-42C4-9188-FE9B577E41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4427" y="5287293"/>
            <a:ext cx="876354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900" dirty="0">
                <a:latin typeface="Arial" panose="020B0604020202020204" pitchFamily="34" charset="0"/>
                <a:cs typeface="Arial" panose="020B0604020202020204" pitchFamily="34" charset="0"/>
              </a:rPr>
              <a:t>FPC Window</a:t>
            </a: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05D6AE87-1D71-436D-8F8D-25692CC703B7}"/>
              </a:ext>
            </a:extLst>
          </p:cNvPr>
          <p:cNvCxnSpPr/>
          <p:nvPr/>
        </p:nvCxnSpPr>
        <p:spPr>
          <a:xfrm flipV="1">
            <a:off x="6938962" y="5136887"/>
            <a:ext cx="596504" cy="26312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90" name="TextBox 41">
            <a:extLst>
              <a:ext uri="{FF2B5EF4-FFF2-40B4-BE49-F238E27FC236}">
                <a16:creationId xmlns:a16="http://schemas.microsoft.com/office/drawing/2014/main" id="{3D4E2376-5DA8-47C5-909B-0E151B0797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61623" y="2154371"/>
            <a:ext cx="155178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900">
                <a:latin typeface="Arial" panose="020B0604020202020204" pitchFamily="34" charset="0"/>
                <a:cs typeface="Arial" panose="020B0604020202020204" pitchFamily="34" charset="0"/>
              </a:rPr>
              <a:t>2-phase Helium Header</a:t>
            </a:r>
          </a:p>
        </p:txBody>
      </p: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54A819A1-7C31-4392-A725-7A343003CB80}"/>
              </a:ext>
            </a:extLst>
          </p:cNvPr>
          <p:cNvCxnSpPr/>
          <p:nvPr/>
        </p:nvCxnSpPr>
        <p:spPr>
          <a:xfrm flipH="1">
            <a:off x="7175898" y="2356777"/>
            <a:ext cx="272653" cy="127396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92" name="TextBox 50">
            <a:extLst>
              <a:ext uri="{FF2B5EF4-FFF2-40B4-BE49-F238E27FC236}">
                <a16:creationId xmlns:a16="http://schemas.microsoft.com/office/drawing/2014/main" id="{C489F19B-920F-4C55-8B6D-99AB5184E2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84848" y="5095215"/>
            <a:ext cx="922047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900">
                <a:latin typeface="Arial" panose="020B0604020202020204" pitchFamily="34" charset="0"/>
                <a:cs typeface="Arial" panose="020B0604020202020204" pitchFamily="34" charset="0"/>
              </a:rPr>
              <a:t>String Support</a:t>
            </a:r>
          </a:p>
        </p:txBody>
      </p: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8FAE40D8-77B5-4115-B6F7-8ED3C59E9918}"/>
              </a:ext>
            </a:extLst>
          </p:cNvPr>
          <p:cNvCxnSpPr/>
          <p:nvPr/>
        </p:nvCxnSpPr>
        <p:spPr>
          <a:xfrm flipH="1" flipV="1">
            <a:off x="2396729" y="4913050"/>
            <a:ext cx="196453" cy="27384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94" name="TextBox 53">
            <a:extLst>
              <a:ext uri="{FF2B5EF4-FFF2-40B4-BE49-F238E27FC236}">
                <a16:creationId xmlns:a16="http://schemas.microsoft.com/office/drawing/2014/main" id="{0461A66B-6DB6-4D19-8174-BF1B983F7B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9311" y="4899952"/>
            <a:ext cx="117633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900" dirty="0">
                <a:latin typeface="Arial" panose="020B0604020202020204" pitchFamily="34" charset="0"/>
                <a:cs typeface="Arial" panose="020B0604020202020204" pitchFamily="34" charset="0"/>
              </a:rPr>
              <a:t>Beam pipe Thermal Transition</a:t>
            </a:r>
          </a:p>
        </p:txBody>
      </p: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7F8317EE-1198-4335-9EB1-88F291DF35DD}"/>
              </a:ext>
            </a:extLst>
          </p:cNvPr>
          <p:cNvCxnSpPr/>
          <p:nvPr/>
        </p:nvCxnSpPr>
        <p:spPr>
          <a:xfrm flipV="1">
            <a:off x="585787" y="4596343"/>
            <a:ext cx="157163" cy="29051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C8481066-61B4-485F-B258-D86C4C7FBCC1}"/>
              </a:ext>
            </a:extLst>
          </p:cNvPr>
          <p:cNvCxnSpPr/>
          <p:nvPr/>
        </p:nvCxnSpPr>
        <p:spPr>
          <a:xfrm flipH="1" flipV="1">
            <a:off x="2399110" y="3873633"/>
            <a:ext cx="1063228" cy="25241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97" name="TextBox 72">
            <a:extLst>
              <a:ext uri="{FF2B5EF4-FFF2-40B4-BE49-F238E27FC236}">
                <a16:creationId xmlns:a16="http://schemas.microsoft.com/office/drawing/2014/main" id="{82E5897E-0116-4D6C-B5C9-81465CF693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20877" y="1026859"/>
            <a:ext cx="930809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Cryo</a:t>
            </a:r>
            <a:r>
              <a:rPr lang="en-US" altLang="en-US" sz="900" dirty="0">
                <a:latin typeface="Arial" panose="020B0604020202020204" pitchFamily="34" charset="0"/>
                <a:cs typeface="Arial" panose="020B0604020202020204" pitchFamily="34" charset="0"/>
              </a:rPr>
              <a:t> Valves</a:t>
            </a:r>
          </a:p>
        </p:txBody>
      </p: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C29FC593-D9F8-41E7-B5EB-6DF0C92865C8}"/>
              </a:ext>
            </a:extLst>
          </p:cNvPr>
          <p:cNvCxnSpPr>
            <a:cxnSpLocks/>
          </p:cNvCxnSpPr>
          <p:nvPr/>
        </p:nvCxnSpPr>
        <p:spPr>
          <a:xfrm flipH="1">
            <a:off x="4836319" y="1173146"/>
            <a:ext cx="288132" cy="28113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99" name="TextBox 80">
            <a:extLst>
              <a:ext uri="{FF2B5EF4-FFF2-40B4-BE49-F238E27FC236}">
                <a16:creationId xmlns:a16="http://schemas.microsoft.com/office/drawing/2014/main" id="{3CF55F89-96D2-489E-A58E-6158C65DB7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55306" y="5148793"/>
            <a:ext cx="1502569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900" dirty="0">
                <a:latin typeface="Arial" panose="020B0604020202020204" pitchFamily="34" charset="0"/>
                <a:cs typeface="Arial" panose="020B0604020202020204" pitchFamily="34" charset="0"/>
              </a:rPr>
              <a:t>Helium Liquid Level Tube</a:t>
            </a:r>
          </a:p>
        </p:txBody>
      </p:sp>
      <p:cxnSp>
        <p:nvCxnSpPr>
          <p:cNvPr id="82" name="Straight Arrow Connector 81">
            <a:extLst>
              <a:ext uri="{FF2B5EF4-FFF2-40B4-BE49-F238E27FC236}">
                <a16:creationId xmlns:a16="http://schemas.microsoft.com/office/drawing/2014/main" id="{FB9EC3CF-FCE2-4A9A-8C27-6F316B10F7C1}"/>
              </a:ext>
            </a:extLst>
          </p:cNvPr>
          <p:cNvCxnSpPr/>
          <p:nvPr/>
        </p:nvCxnSpPr>
        <p:spPr>
          <a:xfrm flipV="1">
            <a:off x="5451872" y="4183196"/>
            <a:ext cx="1504950" cy="97393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Arrow Connector 84">
            <a:extLst>
              <a:ext uri="{FF2B5EF4-FFF2-40B4-BE49-F238E27FC236}">
                <a16:creationId xmlns:a16="http://schemas.microsoft.com/office/drawing/2014/main" id="{9293827B-6BFF-4A04-AD5E-E22355DBD867}"/>
              </a:ext>
            </a:extLst>
          </p:cNvPr>
          <p:cNvCxnSpPr/>
          <p:nvPr/>
        </p:nvCxnSpPr>
        <p:spPr>
          <a:xfrm flipV="1">
            <a:off x="3459957" y="2618715"/>
            <a:ext cx="1259681" cy="150495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02" name="TextBox 87">
            <a:extLst>
              <a:ext uri="{FF2B5EF4-FFF2-40B4-BE49-F238E27FC236}">
                <a16:creationId xmlns:a16="http://schemas.microsoft.com/office/drawing/2014/main" id="{A35AF8CF-9691-47B7-9A49-D8315E1E29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0734" y="1099477"/>
            <a:ext cx="147348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900" dirty="0">
                <a:latin typeface="Arial" panose="020B0604020202020204" pitchFamily="34" charset="0"/>
                <a:cs typeface="Arial" panose="020B0604020202020204" pitchFamily="34" charset="0"/>
              </a:rPr>
              <a:t>Instrument Feedthroughs</a:t>
            </a:r>
          </a:p>
        </p:txBody>
      </p:sp>
      <p:cxnSp>
        <p:nvCxnSpPr>
          <p:cNvPr id="89" name="Straight Arrow Connector 88">
            <a:extLst>
              <a:ext uri="{FF2B5EF4-FFF2-40B4-BE49-F238E27FC236}">
                <a16:creationId xmlns:a16="http://schemas.microsoft.com/office/drawing/2014/main" id="{CEDD3C03-F075-4A9D-9A4D-D337F82572CD}"/>
              </a:ext>
            </a:extLst>
          </p:cNvPr>
          <p:cNvCxnSpPr/>
          <p:nvPr/>
        </p:nvCxnSpPr>
        <p:spPr>
          <a:xfrm>
            <a:off x="3161110" y="1237590"/>
            <a:ext cx="556022" cy="12263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Arrow Connector 92">
            <a:extLst>
              <a:ext uri="{FF2B5EF4-FFF2-40B4-BE49-F238E27FC236}">
                <a16:creationId xmlns:a16="http://schemas.microsoft.com/office/drawing/2014/main" id="{F657463C-19A8-49F9-A5D1-BF9443AFE3E9}"/>
              </a:ext>
            </a:extLst>
          </p:cNvPr>
          <p:cNvCxnSpPr/>
          <p:nvPr/>
        </p:nvCxnSpPr>
        <p:spPr>
          <a:xfrm flipH="1" flipV="1">
            <a:off x="1858567" y="4688021"/>
            <a:ext cx="734615" cy="49887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>
            <a:extLst>
              <a:ext uri="{FF2B5EF4-FFF2-40B4-BE49-F238E27FC236}">
                <a16:creationId xmlns:a16="http://schemas.microsoft.com/office/drawing/2014/main" id="{39EEC555-35E3-48D1-9124-04D660BC40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781" y="225073"/>
            <a:ext cx="7886700" cy="385763"/>
          </a:xfrm>
        </p:spPr>
        <p:txBody>
          <a:bodyPr>
            <a:noAutofit/>
          </a:bodyPr>
          <a:lstStyle/>
          <a:p>
            <a:r>
              <a:rPr lang="en-US" altLang="en-US" sz="4000" dirty="0"/>
              <a:t>Cryomodule Build-up Sequence</a:t>
            </a:r>
          </a:p>
        </p:txBody>
      </p:sp>
      <p:sp>
        <p:nvSpPr>
          <p:cNvPr id="8195" name="TextBox 13">
            <a:extLst>
              <a:ext uri="{FF2B5EF4-FFF2-40B4-BE49-F238E27FC236}">
                <a16:creationId xmlns:a16="http://schemas.microsoft.com/office/drawing/2014/main" id="{AAF6B790-8CA6-4D28-83C9-AED7B2ACCC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354" y="2953684"/>
            <a:ext cx="1432320" cy="21929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825" dirty="0"/>
              <a:t>Helium Header Integration</a:t>
            </a:r>
          </a:p>
        </p:txBody>
      </p:sp>
      <p:sp>
        <p:nvSpPr>
          <p:cNvPr id="8196" name="TextBox 14">
            <a:extLst>
              <a:ext uri="{FF2B5EF4-FFF2-40B4-BE49-F238E27FC236}">
                <a16:creationId xmlns:a16="http://schemas.microsoft.com/office/drawing/2014/main" id="{A9FA51C1-BF24-47D3-B50F-906BDC2C77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27735" y="2928680"/>
            <a:ext cx="1206103" cy="21929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825"/>
              <a:t>Top Cover Integration</a:t>
            </a:r>
          </a:p>
        </p:txBody>
      </p:sp>
      <p:sp>
        <p:nvSpPr>
          <p:cNvPr id="8197" name="TextBox 15">
            <a:extLst>
              <a:ext uri="{FF2B5EF4-FFF2-40B4-BE49-F238E27FC236}">
                <a16:creationId xmlns:a16="http://schemas.microsoft.com/office/drawing/2014/main" id="{1C8348E3-DA7A-457F-964A-D633FFB528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35117" y="2932253"/>
            <a:ext cx="1629965" cy="21929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825"/>
              <a:t>Inner Magnetic Shield Installation</a:t>
            </a:r>
          </a:p>
        </p:txBody>
      </p:sp>
      <p:sp>
        <p:nvSpPr>
          <p:cNvPr id="8198" name="TextBox 16">
            <a:extLst>
              <a:ext uri="{FF2B5EF4-FFF2-40B4-BE49-F238E27FC236}">
                <a16:creationId xmlns:a16="http://schemas.microsoft.com/office/drawing/2014/main" id="{0756D968-AED1-4919-ACF9-57C1ED1CA8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36606" y="2932253"/>
            <a:ext cx="1444229" cy="21929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825"/>
              <a:t>Thermal Shield Installation</a:t>
            </a:r>
          </a:p>
        </p:txBody>
      </p:sp>
      <p:sp>
        <p:nvSpPr>
          <p:cNvPr id="8199" name="TextBox 17">
            <a:extLst>
              <a:ext uri="{FF2B5EF4-FFF2-40B4-BE49-F238E27FC236}">
                <a16:creationId xmlns:a16="http://schemas.microsoft.com/office/drawing/2014/main" id="{7101F0C6-929E-4459-992C-81C17B3F17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5781" y="5333743"/>
            <a:ext cx="1785388" cy="21929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825" dirty="0"/>
              <a:t>Outer Magnetic Shield Installation</a:t>
            </a:r>
          </a:p>
        </p:txBody>
      </p:sp>
      <p:sp>
        <p:nvSpPr>
          <p:cNvPr id="8200" name="TextBox 18">
            <a:extLst>
              <a:ext uri="{FF2B5EF4-FFF2-40B4-BE49-F238E27FC236}">
                <a16:creationId xmlns:a16="http://schemas.microsoft.com/office/drawing/2014/main" id="{37031B0A-768B-46D5-8B42-D116A5B6C2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80172" y="5333743"/>
            <a:ext cx="1389459" cy="21929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825"/>
              <a:t>FPC Wave Guide Integration</a:t>
            </a:r>
          </a:p>
        </p:txBody>
      </p:sp>
      <p:sp>
        <p:nvSpPr>
          <p:cNvPr id="8201" name="TextBox 20">
            <a:extLst>
              <a:ext uri="{FF2B5EF4-FFF2-40B4-BE49-F238E27FC236}">
                <a16:creationId xmlns:a16="http://schemas.microsoft.com/office/drawing/2014/main" id="{B50E1B06-A778-4BCD-AF7B-AD1AE91171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2412" y="5336124"/>
            <a:ext cx="2387441" cy="21929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825" dirty="0"/>
              <a:t>Vacuum Closure, BLA and gate valve Integration</a:t>
            </a:r>
          </a:p>
        </p:txBody>
      </p:sp>
      <p:pic>
        <p:nvPicPr>
          <p:cNvPr id="8202" name="Picture 9">
            <a:extLst>
              <a:ext uri="{FF2B5EF4-FFF2-40B4-BE49-F238E27FC236}">
                <a16:creationId xmlns:a16="http://schemas.microsoft.com/office/drawing/2014/main" id="{C9194DF6-1B58-48DF-8270-DE2560971F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3" y="1117740"/>
            <a:ext cx="2028825" cy="1825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3" name="Picture 22">
            <a:extLst>
              <a:ext uri="{FF2B5EF4-FFF2-40B4-BE49-F238E27FC236}">
                <a16:creationId xmlns:a16="http://schemas.microsoft.com/office/drawing/2014/main" id="{B63357B1-A7D0-4B4C-89CD-AD71818C79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5975" y="1053446"/>
            <a:ext cx="2287191" cy="1907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4" name="Picture 24">
            <a:extLst>
              <a:ext uri="{FF2B5EF4-FFF2-40B4-BE49-F238E27FC236}">
                <a16:creationId xmlns:a16="http://schemas.microsoft.com/office/drawing/2014/main" id="{A176A865-20F8-4DB7-8031-D107E3C4BA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7453" y="1058208"/>
            <a:ext cx="2280047" cy="1899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5" name="Picture 25">
            <a:extLst>
              <a:ext uri="{FF2B5EF4-FFF2-40B4-BE49-F238E27FC236}">
                <a16:creationId xmlns:a16="http://schemas.microsoft.com/office/drawing/2014/main" id="{6E255D17-331F-4232-A132-B3D276B588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1547" y="1040348"/>
            <a:ext cx="2337197" cy="1920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6" name="Picture 26">
            <a:extLst>
              <a:ext uri="{FF2B5EF4-FFF2-40B4-BE49-F238E27FC236}">
                <a16:creationId xmlns:a16="http://schemas.microsoft.com/office/drawing/2014/main" id="{A83B6ED0-BE27-4D13-8000-ABD70E80002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94" y="3178711"/>
            <a:ext cx="2628900" cy="2157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7" name="Picture 27">
            <a:extLst>
              <a:ext uri="{FF2B5EF4-FFF2-40B4-BE49-F238E27FC236}">
                <a16:creationId xmlns:a16="http://schemas.microsoft.com/office/drawing/2014/main" id="{A6EEF7BE-4645-4D80-B2D3-D402044E3AD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2953" y="3094177"/>
            <a:ext cx="2584847" cy="2281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8" name="Picture 28">
            <a:extLst>
              <a:ext uri="{FF2B5EF4-FFF2-40B4-BE49-F238E27FC236}">
                <a16:creationId xmlns:a16="http://schemas.microsoft.com/office/drawing/2014/main" id="{A1A0F5A7-1405-455E-969C-6B02CD4DA14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1612" y="3090605"/>
            <a:ext cx="3757613" cy="2256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32">
            <a:extLst>
              <a:ext uri="{FF2B5EF4-FFF2-40B4-BE49-F238E27FC236}">
                <a16:creationId xmlns:a16="http://schemas.microsoft.com/office/drawing/2014/main" id="{AA792FC0-0AB9-4538-9B80-F222B4AA2E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9" t="17622" r="9474" b="13855"/>
          <a:stretch>
            <a:fillRect/>
          </a:stretch>
        </p:blipFill>
        <p:spPr bwMode="auto">
          <a:xfrm>
            <a:off x="1165621" y="1090680"/>
            <a:ext cx="6854429" cy="4418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Title 1">
            <a:extLst>
              <a:ext uri="{FF2B5EF4-FFF2-40B4-BE49-F238E27FC236}">
                <a16:creationId xmlns:a16="http://schemas.microsoft.com/office/drawing/2014/main" id="{5F0828F0-0780-43F4-A791-7F9D43938B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0252" y="253183"/>
            <a:ext cx="8588326" cy="444104"/>
          </a:xfrm>
        </p:spPr>
        <p:txBody>
          <a:bodyPr>
            <a:noAutofit/>
          </a:bodyPr>
          <a:lstStyle/>
          <a:p>
            <a:r>
              <a:rPr lang="en-US" altLang="en-US" sz="4000" dirty="0"/>
              <a:t>Cryomodule with BLAs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01342F97-1212-458B-A28A-F2DB2715FB27}"/>
              </a:ext>
            </a:extLst>
          </p:cNvPr>
          <p:cNvCxnSpPr>
            <a:cxnSpLocks/>
          </p:cNvCxnSpPr>
          <p:nvPr/>
        </p:nvCxnSpPr>
        <p:spPr>
          <a:xfrm>
            <a:off x="4858538" y="5750176"/>
            <a:ext cx="2889958" cy="651357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005F8408-E00B-40FA-97EB-D755D7414446}"/>
              </a:ext>
            </a:extLst>
          </p:cNvPr>
          <p:cNvCxnSpPr>
            <a:cxnSpLocks/>
          </p:cNvCxnSpPr>
          <p:nvPr/>
        </p:nvCxnSpPr>
        <p:spPr>
          <a:xfrm flipH="1" flipV="1">
            <a:off x="1228561" y="4937533"/>
            <a:ext cx="2967331" cy="675706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90DBC1E-6F45-44BD-9B2A-D02F6C60B8B6}"/>
              </a:ext>
            </a:extLst>
          </p:cNvPr>
          <p:cNvCxnSpPr>
            <a:cxnSpLocks/>
          </p:cNvCxnSpPr>
          <p:nvPr/>
        </p:nvCxnSpPr>
        <p:spPr>
          <a:xfrm>
            <a:off x="1228561" y="2996768"/>
            <a:ext cx="0" cy="201248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35DCB92-FD6D-4188-890F-47F78CE25C5E}"/>
              </a:ext>
            </a:extLst>
          </p:cNvPr>
          <p:cNvCxnSpPr>
            <a:cxnSpLocks/>
          </p:cNvCxnSpPr>
          <p:nvPr/>
        </p:nvCxnSpPr>
        <p:spPr>
          <a:xfrm>
            <a:off x="7748496" y="4417604"/>
            <a:ext cx="0" cy="203813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29">
            <a:extLst>
              <a:ext uri="{FF2B5EF4-FFF2-40B4-BE49-F238E27FC236}">
                <a16:creationId xmlns:a16="http://schemas.microsoft.com/office/drawing/2014/main" id="{A1830A51-62FE-4FA2-A008-682AF92E4C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26123" y="5509089"/>
            <a:ext cx="69175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1200" dirty="0"/>
              <a:t>~5 m</a:t>
            </a:r>
          </a:p>
        </p:txBody>
      </p:sp>
      <p:sp>
        <p:nvSpPr>
          <p:cNvPr id="14" name="TextBox 87">
            <a:extLst>
              <a:ext uri="{FF2B5EF4-FFF2-40B4-BE49-F238E27FC236}">
                <a16:creationId xmlns:a16="http://schemas.microsoft.com/office/drawing/2014/main" id="{55BC5E59-698C-4FEA-BA95-2BF4DB3ACA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20864" y="1268061"/>
            <a:ext cx="55175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1200" dirty="0">
                <a:latin typeface="Arial" panose="020B0604020202020204" pitchFamily="34" charset="0"/>
                <a:cs typeface="Arial" panose="020B0604020202020204" pitchFamily="34" charset="0"/>
              </a:rPr>
              <a:t>BLAs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D2B7BDBB-B912-437E-AC34-51076D1781F1}"/>
              </a:ext>
            </a:extLst>
          </p:cNvPr>
          <p:cNvCxnSpPr>
            <a:cxnSpLocks/>
          </p:cNvCxnSpPr>
          <p:nvPr/>
        </p:nvCxnSpPr>
        <p:spPr>
          <a:xfrm>
            <a:off x="2408836" y="1653020"/>
            <a:ext cx="0" cy="60753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975AD66C-1F31-41B7-B823-58865B4A735E}"/>
              </a:ext>
            </a:extLst>
          </p:cNvPr>
          <p:cNvCxnSpPr>
            <a:cxnSpLocks/>
          </p:cNvCxnSpPr>
          <p:nvPr/>
        </p:nvCxnSpPr>
        <p:spPr>
          <a:xfrm flipH="1">
            <a:off x="1710140" y="1653020"/>
            <a:ext cx="510724" cy="47630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84077F7B-7E60-4A70-B34D-F294BF99693E}"/>
              </a:ext>
            </a:extLst>
          </p:cNvPr>
          <p:cNvCxnSpPr>
            <a:cxnSpLocks/>
          </p:cNvCxnSpPr>
          <p:nvPr/>
        </p:nvCxnSpPr>
        <p:spPr>
          <a:xfrm>
            <a:off x="2651760" y="1653020"/>
            <a:ext cx="387778" cy="75993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87">
            <a:extLst>
              <a:ext uri="{FF2B5EF4-FFF2-40B4-BE49-F238E27FC236}">
                <a16:creationId xmlns:a16="http://schemas.microsoft.com/office/drawing/2014/main" id="{30633E14-9EAC-4761-9118-4A06BCCB88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92630" y="1947191"/>
            <a:ext cx="55175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1200" dirty="0">
                <a:latin typeface="Arial" panose="020B0604020202020204" pitchFamily="34" charset="0"/>
                <a:cs typeface="Arial" panose="020B0604020202020204" pitchFamily="34" charset="0"/>
              </a:rPr>
              <a:t>BLAs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C06818A1-2B32-4E93-88BD-B4F73B774712}"/>
              </a:ext>
            </a:extLst>
          </p:cNvPr>
          <p:cNvCxnSpPr>
            <a:cxnSpLocks/>
          </p:cNvCxnSpPr>
          <p:nvPr/>
        </p:nvCxnSpPr>
        <p:spPr>
          <a:xfrm flipH="1">
            <a:off x="7281863" y="2321169"/>
            <a:ext cx="159497" cy="93039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B995A637-B53E-4528-8210-56E0C565E362}"/>
              </a:ext>
            </a:extLst>
          </p:cNvPr>
          <p:cNvCxnSpPr>
            <a:cxnSpLocks/>
          </p:cNvCxnSpPr>
          <p:nvPr/>
        </p:nvCxnSpPr>
        <p:spPr>
          <a:xfrm flipH="1">
            <a:off x="6427507" y="2260558"/>
            <a:ext cx="765123" cy="89324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485C02-1346-48A5-8012-7DF099B13B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66653"/>
            <a:ext cx="7886700" cy="647748"/>
          </a:xfrm>
        </p:spPr>
        <p:txBody>
          <a:bodyPr>
            <a:normAutofit/>
          </a:bodyPr>
          <a:lstStyle/>
          <a:p>
            <a:r>
              <a:rPr lang="en-US" sz="4000" dirty="0"/>
              <a:t>FPC R&amp;D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091DAD-57AF-42BB-A5FA-341BDC63CC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4EFC93E-BEB7-4745-8848-C5AA3C5C4FA8}"/>
              </a:ext>
            </a:extLst>
          </p:cNvPr>
          <p:cNvSpPr/>
          <p:nvPr/>
        </p:nvSpPr>
        <p:spPr>
          <a:xfrm>
            <a:off x="411740" y="885182"/>
            <a:ext cx="794446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Investigating the use of a stub tuner as impedance transformer in the fixed waveguide section for FPC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ext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adjustment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FPC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ext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has to be adjusted from 4E4 to 2.75E5 for various operation scenarios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Two fixed coupling 500 kW FPCs ordered for testing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Impedance transformer is currently under development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A84AE44-1EA1-4B92-940A-27669C64B7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920" y="2039853"/>
            <a:ext cx="2623747" cy="415620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C08DDFB-8C1A-48DC-8B3D-F0D49829E684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70" y="2434809"/>
            <a:ext cx="4100733" cy="2445277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Text Box 5">
            <a:extLst>
              <a:ext uri="{FF2B5EF4-FFF2-40B4-BE49-F238E27FC236}">
                <a16:creationId xmlns:a16="http://schemas.microsoft.com/office/drawing/2014/main" id="{331AFF2D-BD24-49F1-BE10-50E908CDEB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46048" y="1911523"/>
            <a:ext cx="97880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1200" dirty="0">
                <a:latin typeface="Arial" panose="020B0604020202020204" pitchFamily="34" charset="0"/>
                <a:cs typeface="Arial" panose="020B0604020202020204" pitchFamily="34" charset="0"/>
              </a:rPr>
              <a:t>Stub Tuner</a:t>
            </a:r>
          </a:p>
        </p:txBody>
      </p:sp>
      <p:sp>
        <p:nvSpPr>
          <p:cNvPr id="18" name="Line 6">
            <a:extLst>
              <a:ext uri="{FF2B5EF4-FFF2-40B4-BE49-F238E27FC236}">
                <a16:creationId xmlns:a16="http://schemas.microsoft.com/office/drawing/2014/main" id="{222D2088-FD45-497D-9528-4550C20B85F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075724" y="2068475"/>
            <a:ext cx="270324" cy="25854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" name="Text Box 5">
            <a:extLst>
              <a:ext uri="{FF2B5EF4-FFF2-40B4-BE49-F238E27FC236}">
                <a16:creationId xmlns:a16="http://schemas.microsoft.com/office/drawing/2014/main" id="{425FC58C-E040-489C-86DD-4ED91C8ECB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16653" y="5919056"/>
            <a:ext cx="980266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1200" dirty="0">
                <a:latin typeface="Arial" panose="020B0604020202020204" pitchFamily="34" charset="0"/>
                <a:cs typeface="Arial" panose="020B0604020202020204" pitchFamily="34" charset="0"/>
              </a:rPr>
              <a:t>Stub Tuner</a:t>
            </a:r>
          </a:p>
        </p:txBody>
      </p:sp>
      <p:sp>
        <p:nvSpPr>
          <p:cNvPr id="20" name="Line 6">
            <a:extLst>
              <a:ext uri="{FF2B5EF4-FFF2-40B4-BE49-F238E27FC236}">
                <a16:creationId xmlns:a16="http://schemas.microsoft.com/office/drawing/2014/main" id="{A6D73AA1-0FA1-4DF0-A0D3-C8183D4DFD0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952416" y="5780556"/>
            <a:ext cx="289007" cy="17175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7887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449" y="252377"/>
            <a:ext cx="7886700" cy="444629"/>
          </a:xfrm>
        </p:spPr>
        <p:txBody>
          <a:bodyPr>
            <a:normAutofit fontScale="90000"/>
          </a:bodyPr>
          <a:lstStyle/>
          <a:p>
            <a:r>
              <a:rPr lang="en-US" dirty="0"/>
              <a:t>Stub Tuner Power Loss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1771" y="706293"/>
            <a:ext cx="3886711" cy="267767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86049" y="882775"/>
            <a:ext cx="45666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Initial analysis shows maximum ~4 kW heat load from stub tuners before optimization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Varies with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Qext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adjustment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FC85D570-13F7-43C6-B5B6-5CCBF242B732}"/>
              </a:ext>
            </a:extLst>
          </p:cNvPr>
          <p:cNvGrpSpPr/>
          <p:nvPr/>
        </p:nvGrpSpPr>
        <p:grpSpPr>
          <a:xfrm>
            <a:off x="432462" y="3325650"/>
            <a:ext cx="3737787" cy="2635243"/>
            <a:chOff x="251581" y="2333209"/>
            <a:chExt cx="3737787" cy="2635243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3"/>
            <a:srcRect t="5074"/>
            <a:stretch/>
          </p:blipFill>
          <p:spPr>
            <a:xfrm>
              <a:off x="251581" y="2447714"/>
              <a:ext cx="3737787" cy="2520738"/>
            </a:xfrm>
            <a:prstGeom prst="rect">
              <a:avLst/>
            </a:prstGeom>
          </p:spPr>
        </p:pic>
        <p:sp>
          <p:nvSpPr>
            <p:cNvPr id="7" name="Text Box 5">
              <a:extLst>
                <a:ext uri="{FF2B5EF4-FFF2-40B4-BE49-F238E27FC236}">
                  <a16:creationId xmlns:a16="http://schemas.microsoft.com/office/drawing/2014/main" id="{0A6636F7-579A-4080-8A65-1FED2311C4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93953" y="2333209"/>
              <a:ext cx="1960735" cy="3693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en-US" altLang="en-US" sz="900" dirty="0">
                  <a:latin typeface="Arial" panose="020B0604020202020204" pitchFamily="34" charset="0"/>
                  <a:cs typeface="Arial" panose="020B0604020202020204" pitchFamily="34" charset="0"/>
                </a:rPr>
                <a:t>Total Power Loss for both tuners</a:t>
              </a:r>
            </a:p>
            <a:p>
              <a:pPr algn="ctr"/>
              <a:r>
                <a:rPr lang="en-US" altLang="en-US" sz="900" dirty="0">
                  <a:latin typeface="Arial" panose="020B0604020202020204" pitchFamily="34" charset="0"/>
                  <a:cs typeface="Arial" panose="020B0604020202020204" pitchFamily="34" charset="0"/>
                </a:rPr>
                <a:t>500 kW forward power</a:t>
              </a:r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7C2098C4-CFE4-428C-AD7E-8B309C7B394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692771" y="2856764"/>
              <a:ext cx="0" cy="1799644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8965F16D-9E40-4D69-A4E9-A903C54A7AF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656449" y="3706837"/>
              <a:ext cx="0" cy="949569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D0239B21-E32A-4B93-AC8F-833A974FD444}"/>
                </a:ext>
              </a:extLst>
            </p:cNvPr>
            <p:cNvCxnSpPr>
              <a:cxnSpLocks/>
            </p:cNvCxnSpPr>
            <p:nvPr/>
          </p:nvCxnSpPr>
          <p:spPr>
            <a:xfrm>
              <a:off x="583809" y="2856764"/>
              <a:ext cx="3117904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B823CF5D-0E91-48A5-B51D-F53D7DC10481}"/>
                </a:ext>
              </a:extLst>
            </p:cNvPr>
            <p:cNvCxnSpPr>
              <a:cxnSpLocks/>
            </p:cNvCxnSpPr>
            <p:nvPr/>
          </p:nvCxnSpPr>
          <p:spPr>
            <a:xfrm>
              <a:off x="597877" y="3691444"/>
              <a:ext cx="2058572" cy="15394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CF612FCE-8A25-4F73-A8BB-83DE194766D5}"/>
              </a:ext>
            </a:extLst>
          </p:cNvPr>
          <p:cNvGrpSpPr/>
          <p:nvPr/>
        </p:nvGrpSpPr>
        <p:grpSpPr>
          <a:xfrm>
            <a:off x="4479168" y="3305159"/>
            <a:ext cx="4345642" cy="2564696"/>
            <a:chOff x="4517225" y="2385211"/>
            <a:chExt cx="4345642" cy="2564696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5D582B0-2276-4826-A492-E390FA30A05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17225" y="2447714"/>
              <a:ext cx="4345642" cy="2502193"/>
            </a:xfrm>
            <a:prstGeom prst="rect">
              <a:avLst/>
            </a:prstGeom>
          </p:spPr>
        </p:pic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0CE45916-FC38-407F-8E31-46F78BABE06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463421" y="4318782"/>
              <a:ext cx="0" cy="400932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80B2CEDA-A62C-4993-866A-C3D800717D2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336301" y="3706837"/>
              <a:ext cx="0" cy="1012876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AFCE51B0-84DD-4764-B0B9-08EC53573C82}"/>
                </a:ext>
              </a:extLst>
            </p:cNvPr>
            <p:cNvCxnSpPr>
              <a:cxnSpLocks/>
            </p:cNvCxnSpPr>
            <p:nvPr/>
          </p:nvCxnSpPr>
          <p:spPr>
            <a:xfrm>
              <a:off x="4965575" y="3691444"/>
              <a:ext cx="2389163" cy="15394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0520EA30-2485-4930-860E-76D1D5343DD9}"/>
                </a:ext>
              </a:extLst>
            </p:cNvPr>
            <p:cNvCxnSpPr>
              <a:cxnSpLocks/>
            </p:cNvCxnSpPr>
            <p:nvPr/>
          </p:nvCxnSpPr>
          <p:spPr>
            <a:xfrm>
              <a:off x="4972931" y="4318782"/>
              <a:ext cx="3490490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ext Box 5">
              <a:extLst>
                <a:ext uri="{FF2B5EF4-FFF2-40B4-BE49-F238E27FC236}">
                  <a16:creationId xmlns:a16="http://schemas.microsoft.com/office/drawing/2014/main" id="{599A5DF1-33EB-4FFC-B7CB-FC9E5304A71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54069" y="2385211"/>
              <a:ext cx="2247141" cy="2308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/>
          </p:spPr>
          <p:txBody>
            <a:bodyPr wrap="square">
              <a:spAutoFit/>
            </a:bodyPr>
            <a:lstStyle/>
            <a:p>
              <a:pPr algn="ctr"/>
              <a:r>
                <a:rPr lang="en-US" altLang="en-US" sz="900" dirty="0">
                  <a:latin typeface="Arial" panose="020B0604020202020204" pitchFamily="34" charset="0"/>
                  <a:cs typeface="Arial" panose="020B0604020202020204" pitchFamily="34" charset="0"/>
                </a:rPr>
                <a:t>Q-Factor (external (mode 1)</a:t>
              </a:r>
            </a:p>
          </p:txBody>
        </p:sp>
      </p:grpSp>
      <p:pic>
        <p:nvPicPr>
          <p:cNvPr id="39" name="Picture 38">
            <a:extLst>
              <a:ext uri="{FF2B5EF4-FFF2-40B4-BE49-F238E27FC236}">
                <a16:creationId xmlns:a16="http://schemas.microsoft.com/office/drawing/2014/main" id="{2A59062E-075C-4396-B3B6-167C1292F5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3053606" y="1775687"/>
            <a:ext cx="1728317" cy="1568598"/>
          </a:xfrm>
          <a:prstGeom prst="rect">
            <a:avLst/>
          </a:prstGeom>
        </p:spPr>
      </p:pic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FFC110D9-0530-4F4B-980B-B407C10E51A8}"/>
              </a:ext>
            </a:extLst>
          </p:cNvPr>
          <p:cNvCxnSpPr>
            <a:cxnSpLocks/>
          </p:cNvCxnSpPr>
          <p:nvPr/>
        </p:nvCxnSpPr>
        <p:spPr>
          <a:xfrm flipH="1">
            <a:off x="3133465" y="1941273"/>
            <a:ext cx="1039571" cy="0"/>
          </a:xfrm>
          <a:prstGeom prst="straightConnector1">
            <a:avLst/>
          </a:prstGeom>
          <a:ln w="254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2270AA07-9116-4EB0-B94E-A2ABCA0FC8F2}"/>
              </a:ext>
            </a:extLst>
          </p:cNvPr>
          <p:cNvSpPr txBox="1"/>
          <p:nvPr/>
        </p:nvSpPr>
        <p:spPr>
          <a:xfrm>
            <a:off x="3133465" y="1695827"/>
            <a:ext cx="97898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Tuning Height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8135124D-002C-4A2C-B657-49D7DE454DD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95936" y="2115235"/>
            <a:ext cx="1309999" cy="799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6612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2736" y="191093"/>
            <a:ext cx="7886700" cy="569741"/>
          </a:xfrm>
        </p:spPr>
        <p:txBody>
          <a:bodyPr>
            <a:normAutofit fontScale="90000"/>
          </a:bodyPr>
          <a:lstStyle/>
          <a:p>
            <a:r>
              <a:rPr lang="en-US" dirty="0"/>
              <a:t>FPC R&amp;D Status and Plans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5209EAE-9EED-48B5-81FA-BB0CA4B787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523" y="2053097"/>
            <a:ext cx="4913292" cy="3194867"/>
          </a:xfrm>
          <a:prstGeom prst="rect">
            <a:avLst/>
          </a:prstGeom>
        </p:spPr>
      </p:pic>
      <p:sp>
        <p:nvSpPr>
          <p:cNvPr id="9" name="Text Box 24">
            <a:extLst>
              <a:ext uri="{FF2B5EF4-FFF2-40B4-BE49-F238E27FC236}">
                <a16:creationId xmlns:a16="http://schemas.microsoft.com/office/drawing/2014/main" id="{84E8B7AC-CD1C-4D5E-8C70-4C3A57CF98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2736" y="4082737"/>
            <a:ext cx="175214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/>
              <a:t>Existing Waveguide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/>
              <a:t>Conditioning Box</a:t>
            </a:r>
          </a:p>
        </p:txBody>
      </p:sp>
      <p:sp>
        <p:nvSpPr>
          <p:cNvPr id="10" name="Text Box 5">
            <a:extLst>
              <a:ext uri="{FF2B5EF4-FFF2-40B4-BE49-F238E27FC236}">
                <a16:creationId xmlns:a16="http://schemas.microsoft.com/office/drawing/2014/main" id="{707CEE7A-486B-47AD-BC90-4AD091434E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8209" y="2046799"/>
            <a:ext cx="97880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1200" dirty="0">
                <a:latin typeface="Arial" panose="020B0604020202020204" pitchFamily="34" charset="0"/>
                <a:cs typeface="Arial" panose="020B0604020202020204" pitchFamily="34" charset="0"/>
              </a:rPr>
              <a:t>Stub Tuner</a:t>
            </a:r>
          </a:p>
        </p:txBody>
      </p:sp>
      <p:sp>
        <p:nvSpPr>
          <p:cNvPr id="11" name="Line 6">
            <a:extLst>
              <a:ext uri="{FF2B5EF4-FFF2-40B4-BE49-F238E27FC236}">
                <a16:creationId xmlns:a16="http://schemas.microsoft.com/office/drawing/2014/main" id="{7DF8C8AF-922D-4F5D-8467-332D66BD028D}"/>
              </a:ext>
            </a:extLst>
          </p:cNvPr>
          <p:cNvSpPr>
            <a:spLocks noChangeShapeType="1"/>
          </p:cNvSpPr>
          <p:nvPr/>
        </p:nvSpPr>
        <p:spPr bwMode="auto">
          <a:xfrm>
            <a:off x="970671" y="2294114"/>
            <a:ext cx="90310" cy="13849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6DC1AF3-7AA1-4B5C-B107-DFFAC83C08D6}"/>
              </a:ext>
            </a:extLst>
          </p:cNvPr>
          <p:cNvSpPr/>
          <p:nvPr/>
        </p:nvSpPr>
        <p:spPr>
          <a:xfrm>
            <a:off x="599765" y="839682"/>
            <a:ext cx="817599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Two 500 kW fixed FPCs have been ordered, delivery Spring 2019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The impedance transformer design and optimization is ongoing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Plan to condition the FPCs up to 500 kW in standing wave late 2019, with and without impedance transformer</a:t>
            </a:r>
          </a:p>
        </p:txBody>
      </p:sp>
      <p:sp>
        <p:nvSpPr>
          <p:cNvPr id="15" name="Text Box 5">
            <a:extLst>
              <a:ext uri="{FF2B5EF4-FFF2-40B4-BE49-F238E27FC236}">
                <a16:creationId xmlns:a16="http://schemas.microsoft.com/office/drawing/2014/main" id="{0D89A152-5421-4444-9D13-1866F7891A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12643" y="1950032"/>
            <a:ext cx="1392642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1200" dirty="0">
                <a:latin typeface="Arial" panose="020B0604020202020204" pitchFamily="34" charset="0"/>
                <a:cs typeface="Arial" panose="020B0604020202020204" pitchFamily="34" charset="0"/>
              </a:rPr>
              <a:t>Adjustable Short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2531B39-01F4-4955-99C8-7716C52A80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2687" y="3045655"/>
            <a:ext cx="3723072" cy="2792304"/>
          </a:xfrm>
          <a:prstGeom prst="rect">
            <a:avLst/>
          </a:prstGeom>
        </p:spPr>
      </p:pic>
      <p:sp>
        <p:nvSpPr>
          <p:cNvPr id="19" name="Line 6">
            <a:extLst>
              <a:ext uri="{FF2B5EF4-FFF2-40B4-BE49-F238E27FC236}">
                <a16:creationId xmlns:a16="http://schemas.microsoft.com/office/drawing/2014/main" id="{85F9D700-A9A3-437B-BDA7-F5ECF85443D0}"/>
              </a:ext>
            </a:extLst>
          </p:cNvPr>
          <p:cNvSpPr>
            <a:spLocks noChangeShapeType="1"/>
          </p:cNvSpPr>
          <p:nvPr/>
        </p:nvSpPr>
        <p:spPr bwMode="auto">
          <a:xfrm>
            <a:off x="1997507" y="4396154"/>
            <a:ext cx="277375" cy="28014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" name="Text Box 24">
            <a:extLst>
              <a:ext uri="{FF2B5EF4-FFF2-40B4-BE49-F238E27FC236}">
                <a16:creationId xmlns:a16="http://schemas.microsoft.com/office/drawing/2014/main" id="{9222B92E-E0B6-4592-BCDD-4976A965EA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28815" y="5837959"/>
            <a:ext cx="2478029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/>
              <a:t>Waveguide Conditioning Box</a:t>
            </a:r>
          </a:p>
        </p:txBody>
      </p:sp>
      <p:sp>
        <p:nvSpPr>
          <p:cNvPr id="21" name="Line 6">
            <a:extLst>
              <a:ext uri="{FF2B5EF4-FFF2-40B4-BE49-F238E27FC236}">
                <a16:creationId xmlns:a16="http://schemas.microsoft.com/office/drawing/2014/main" id="{C2C2D7E0-D030-4227-A2FB-01EE1D80454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812643" y="2227030"/>
            <a:ext cx="330592" cy="1141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584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9CF96678-8674-4D52-988A-E4D5FD1025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0388" y="61159"/>
            <a:ext cx="3302093" cy="376846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3BD3672-3395-4706-8C90-8A5F294968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9570" y="226770"/>
            <a:ext cx="8920275" cy="615237"/>
          </a:xfrm>
        </p:spPr>
        <p:txBody>
          <a:bodyPr>
            <a:normAutofit fontScale="90000"/>
          </a:bodyPr>
          <a:lstStyle/>
          <a:p>
            <a:r>
              <a:rPr lang="en-US" dirty="0"/>
              <a:t>BLA R&amp;D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4B1846B-CF8A-4EDB-826E-1679B47FBB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405" y="4268530"/>
            <a:ext cx="8323190" cy="135386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70E80DC-6D2F-4246-98FE-6167ED8EA19E}"/>
              </a:ext>
            </a:extLst>
          </p:cNvPr>
          <p:cNvSpPr/>
          <p:nvPr/>
        </p:nvSpPr>
        <p:spPr>
          <a:xfrm>
            <a:off x="1976260" y="5594917"/>
            <a:ext cx="576689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RF model of the two-cell cavity with the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SiC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based BLAs*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F0314A53-9FBB-419F-815F-45A2366D4E3A}"/>
              </a:ext>
            </a:extLst>
          </p:cNvPr>
          <p:cNvSpPr/>
          <p:nvPr/>
        </p:nvSpPr>
        <p:spPr>
          <a:xfrm>
            <a:off x="5743593" y="6080520"/>
            <a:ext cx="2375987" cy="276999"/>
          </a:xfrm>
          <a:prstGeom prst="rect">
            <a:avLst/>
          </a:prstGeom>
          <a:ln w="63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*Physics design by Philipp Kolb 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E63FE7D7-C39C-4F3E-9B64-B416FAD40D15}"/>
              </a:ext>
            </a:extLst>
          </p:cNvPr>
          <p:cNvSpPr/>
          <p:nvPr/>
        </p:nvSpPr>
        <p:spPr>
          <a:xfrm>
            <a:off x="242659" y="1129626"/>
            <a:ext cx="517925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Manufacture of a scaled up version of the BLAs developed at ANL for the APS upgrade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Qty 4 BLAs per cavity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80 kW HOM power/cavity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20 kW each BLA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BLAs are at room temperature and are water cooled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Plan to test at high power (704MHz)</a:t>
            </a:r>
          </a:p>
        </p:txBody>
      </p:sp>
      <p:sp>
        <p:nvSpPr>
          <p:cNvPr id="34" name="Text Box 10">
            <a:extLst>
              <a:ext uri="{FF2B5EF4-FFF2-40B4-BE49-F238E27FC236}">
                <a16:creationId xmlns:a16="http://schemas.microsoft.com/office/drawing/2014/main" id="{4FD4A834-6CB8-43FA-A39D-7583B7CA77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32504" y="1689275"/>
            <a:ext cx="194046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en-US" sz="1200" dirty="0" err="1"/>
              <a:t>CoorsTek</a:t>
            </a:r>
            <a:r>
              <a:rPr lang="en-US" altLang="en-US" sz="1200" dirty="0"/>
              <a:t> SC-35 </a:t>
            </a:r>
            <a:r>
              <a:rPr lang="en-US" altLang="en-US" sz="1200" dirty="0" err="1"/>
              <a:t>SiC</a:t>
            </a:r>
            <a:r>
              <a:rPr lang="en-US" altLang="en-US" sz="1200" dirty="0"/>
              <a:t> Cylinder</a:t>
            </a:r>
          </a:p>
          <a:p>
            <a:pPr algn="ctr"/>
            <a:r>
              <a:rPr lang="en-US" altLang="en-US" sz="1200" dirty="0"/>
              <a:t>(~308 mm ID)</a:t>
            </a:r>
          </a:p>
        </p:txBody>
      </p:sp>
      <p:sp>
        <p:nvSpPr>
          <p:cNvPr id="35" name="Line 11">
            <a:extLst>
              <a:ext uri="{FF2B5EF4-FFF2-40B4-BE49-F238E27FC236}">
                <a16:creationId xmlns:a16="http://schemas.microsoft.com/office/drawing/2014/main" id="{F3238F40-4812-4F37-89BE-73AEF168631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256304" y="3534647"/>
            <a:ext cx="242970" cy="29497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" name="Text Box 12">
            <a:extLst>
              <a:ext uri="{FF2B5EF4-FFF2-40B4-BE49-F238E27FC236}">
                <a16:creationId xmlns:a16="http://schemas.microsoft.com/office/drawing/2014/main" id="{B6D3F5FB-7CCA-4A84-9342-0BE3446146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9743" y="3694548"/>
            <a:ext cx="1906561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1200" dirty="0"/>
              <a:t>304 Stainless Steel Housing</a:t>
            </a:r>
          </a:p>
        </p:txBody>
      </p:sp>
      <p:sp>
        <p:nvSpPr>
          <p:cNvPr id="40" name="Line 14">
            <a:extLst>
              <a:ext uri="{FF2B5EF4-FFF2-40B4-BE49-F238E27FC236}">
                <a16:creationId xmlns:a16="http://schemas.microsoft.com/office/drawing/2014/main" id="{0FAA0D8C-2BDE-4F92-8A03-9D20418F577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971033" y="1595370"/>
            <a:ext cx="340401" cy="17715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" name="Text Box 5">
            <a:extLst>
              <a:ext uri="{FF2B5EF4-FFF2-40B4-BE49-F238E27FC236}">
                <a16:creationId xmlns:a16="http://schemas.microsoft.com/office/drawing/2014/main" id="{D64A7E62-3F2F-4E30-B353-96168532F7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09397" y="780208"/>
            <a:ext cx="1390712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1200" dirty="0"/>
              <a:t>OFE Copper Sleeve</a:t>
            </a:r>
          </a:p>
        </p:txBody>
      </p:sp>
      <p:sp>
        <p:nvSpPr>
          <p:cNvPr id="42" name="Line 6">
            <a:extLst>
              <a:ext uri="{FF2B5EF4-FFF2-40B4-BE49-F238E27FC236}">
                <a16:creationId xmlns:a16="http://schemas.microsoft.com/office/drawing/2014/main" id="{2228A813-5903-461F-8E29-263C437423F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256304" y="753188"/>
            <a:ext cx="338826" cy="16359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6792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BD3672-3395-4706-8C90-8A5F294968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9570" y="226770"/>
            <a:ext cx="8920275" cy="615237"/>
          </a:xfrm>
        </p:spPr>
        <p:txBody>
          <a:bodyPr>
            <a:normAutofit fontScale="90000"/>
          </a:bodyPr>
          <a:lstStyle/>
          <a:p>
            <a:r>
              <a:rPr lang="en-US" dirty="0"/>
              <a:t>BLA Fabrication Plan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52AAA0E-3033-4E78-A46A-6C71D778B4D0}"/>
              </a:ext>
            </a:extLst>
          </p:cNvPr>
          <p:cNvSpPr txBox="1"/>
          <p:nvPr/>
        </p:nvSpPr>
        <p:spPr>
          <a:xfrm>
            <a:off x="1060704" y="4147719"/>
            <a:ext cx="11576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304mm ID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454D848-15BD-4412-9CB9-C87A624D2516}"/>
              </a:ext>
            </a:extLst>
          </p:cNvPr>
          <p:cNvSpPr txBox="1"/>
          <p:nvPr/>
        </p:nvSpPr>
        <p:spPr>
          <a:xfrm>
            <a:off x="6860438" y="3038249"/>
            <a:ext cx="13324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308.6mm ID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53CBA37-B55C-4E4D-A46F-08E55B7234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637" r="8159"/>
          <a:stretch/>
        </p:blipFill>
        <p:spPr>
          <a:xfrm>
            <a:off x="7242507" y="899126"/>
            <a:ext cx="1595770" cy="233763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C7C8BF2-A2A5-48B1-8A40-FE33F245C8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2354" y="1019798"/>
            <a:ext cx="1595770" cy="226631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55E5AA3-97A2-4214-A802-21A0AF998E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79203" y="3882202"/>
            <a:ext cx="1492661" cy="179505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71D0897-7232-4A87-B45C-A9FA0F247C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92324" y="1025925"/>
            <a:ext cx="1483073" cy="216733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F142CAF-EFCE-48BC-9778-D31E52B591A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37471" y="3715215"/>
            <a:ext cx="1450293" cy="174645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CE64025-2F9D-435A-A3AD-612E5943954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304" r="-832"/>
          <a:stretch/>
        </p:blipFill>
        <p:spPr>
          <a:xfrm>
            <a:off x="658213" y="3365172"/>
            <a:ext cx="1362821" cy="225399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915D5B5-90E7-4845-B261-ECF8F8605F4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0300" y="892753"/>
            <a:ext cx="1258075" cy="215528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35857D0-27CF-46BB-A0AE-1619E9E5E57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90001" y="3538871"/>
            <a:ext cx="550914" cy="197304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2C7DAD9-2A79-4749-90B0-94F439E4B0B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29104" y="3531837"/>
            <a:ext cx="550914" cy="1973040"/>
          </a:xfrm>
          <a:prstGeom prst="rect">
            <a:avLst/>
          </a:prstGeom>
        </p:spPr>
      </p:pic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F66B54A9-7999-464B-BCC7-DE03E6444C19}"/>
              </a:ext>
            </a:extLst>
          </p:cNvPr>
          <p:cNvCxnSpPr>
            <a:cxnSpLocks/>
          </p:cNvCxnSpPr>
          <p:nvPr/>
        </p:nvCxnSpPr>
        <p:spPr>
          <a:xfrm flipV="1">
            <a:off x="1319337" y="3524502"/>
            <a:ext cx="0" cy="258528"/>
          </a:xfrm>
          <a:prstGeom prst="straightConnector1">
            <a:avLst/>
          </a:prstGeom>
          <a:ln w="5715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EB19C8C7-46C3-49C6-902C-4D0361D677F3}"/>
              </a:ext>
            </a:extLst>
          </p:cNvPr>
          <p:cNvSpPr txBox="1"/>
          <p:nvPr/>
        </p:nvSpPr>
        <p:spPr>
          <a:xfrm>
            <a:off x="696708" y="3004007"/>
            <a:ext cx="12314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Weld Assembly</a:t>
            </a:r>
          </a:p>
          <a:p>
            <a:pPr algn="ct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(~20 lbs.)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9430E75-7DAC-4EB7-9039-898BD8EB804A}"/>
              </a:ext>
            </a:extLst>
          </p:cNvPr>
          <p:cNvSpPr txBox="1"/>
          <p:nvPr/>
        </p:nvSpPr>
        <p:spPr>
          <a:xfrm>
            <a:off x="658214" y="5575148"/>
            <a:ext cx="13628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Machined Details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A58916E-2062-4358-96A5-C2D252667156}"/>
              </a:ext>
            </a:extLst>
          </p:cNvPr>
          <p:cNvSpPr txBox="1"/>
          <p:nvPr/>
        </p:nvSpPr>
        <p:spPr>
          <a:xfrm>
            <a:off x="2658767" y="5397328"/>
            <a:ext cx="13628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Machined Details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86B9280-F532-4E40-8ACA-CC5E080C474C}"/>
              </a:ext>
            </a:extLst>
          </p:cNvPr>
          <p:cNvSpPr txBox="1"/>
          <p:nvPr/>
        </p:nvSpPr>
        <p:spPr>
          <a:xfrm>
            <a:off x="2893481" y="3103964"/>
            <a:ext cx="12854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Braze Assembly</a:t>
            </a:r>
          </a:p>
          <a:p>
            <a:pPr algn="ct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(~140 lbs.)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3BA7FC8-914F-49D0-B161-C0E16572C5E0}"/>
              </a:ext>
            </a:extLst>
          </p:cNvPr>
          <p:cNvSpPr txBox="1"/>
          <p:nvPr/>
        </p:nvSpPr>
        <p:spPr>
          <a:xfrm>
            <a:off x="5072348" y="3186153"/>
            <a:ext cx="15916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Machined  Assembly</a:t>
            </a:r>
          </a:p>
          <a:p>
            <a:pPr algn="ct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(~95 lbs.)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BD5B41B-EA2D-4370-8232-716719ED0F1E}"/>
              </a:ext>
            </a:extLst>
          </p:cNvPr>
          <p:cNvSpPr txBox="1"/>
          <p:nvPr/>
        </p:nvSpPr>
        <p:spPr>
          <a:xfrm>
            <a:off x="7242507" y="3191292"/>
            <a:ext cx="15339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Shrink-fit  Assembly</a:t>
            </a:r>
          </a:p>
          <a:p>
            <a:pPr algn="ct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(~120 lbs.)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24328474-6D91-4C06-A2A3-1A6F38C68C86}"/>
              </a:ext>
            </a:extLst>
          </p:cNvPr>
          <p:cNvCxnSpPr>
            <a:cxnSpLocks/>
          </p:cNvCxnSpPr>
          <p:nvPr/>
        </p:nvCxnSpPr>
        <p:spPr>
          <a:xfrm>
            <a:off x="2177182" y="2322281"/>
            <a:ext cx="348434" cy="1"/>
          </a:xfrm>
          <a:prstGeom prst="straightConnector1">
            <a:avLst/>
          </a:prstGeom>
          <a:ln w="5715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2AC65AF9-4256-4982-B87E-ACEA6F431EA3}"/>
              </a:ext>
            </a:extLst>
          </p:cNvPr>
          <p:cNvCxnSpPr>
            <a:cxnSpLocks/>
          </p:cNvCxnSpPr>
          <p:nvPr/>
        </p:nvCxnSpPr>
        <p:spPr>
          <a:xfrm>
            <a:off x="4485351" y="2322281"/>
            <a:ext cx="348434" cy="1"/>
          </a:xfrm>
          <a:prstGeom prst="straightConnector1">
            <a:avLst/>
          </a:prstGeom>
          <a:ln w="5715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65426781-77C2-4115-A138-D06E7DF73850}"/>
              </a:ext>
            </a:extLst>
          </p:cNvPr>
          <p:cNvCxnSpPr>
            <a:cxnSpLocks/>
          </p:cNvCxnSpPr>
          <p:nvPr/>
        </p:nvCxnSpPr>
        <p:spPr>
          <a:xfrm>
            <a:off x="6712595" y="2322280"/>
            <a:ext cx="348434" cy="1"/>
          </a:xfrm>
          <a:prstGeom prst="straightConnector1">
            <a:avLst/>
          </a:prstGeom>
          <a:ln w="5715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9D9F10AF-5AAC-456D-8D63-C7B673A48D83}"/>
              </a:ext>
            </a:extLst>
          </p:cNvPr>
          <p:cNvSpPr txBox="1"/>
          <p:nvPr/>
        </p:nvSpPr>
        <p:spPr>
          <a:xfrm>
            <a:off x="7227521" y="5644890"/>
            <a:ext cx="14926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/>
              <a:t>SiC</a:t>
            </a:r>
            <a:r>
              <a:rPr lang="en-US" sz="1400" dirty="0"/>
              <a:t> Cylinder</a:t>
            </a:r>
          </a:p>
          <a:p>
            <a:pPr algn="ctr"/>
            <a:r>
              <a:rPr lang="en-US" sz="1400" dirty="0"/>
              <a:t>(~25 lbs.)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C0645D25-B88A-4728-BC83-21889303058D}"/>
              </a:ext>
            </a:extLst>
          </p:cNvPr>
          <p:cNvCxnSpPr>
            <a:cxnSpLocks/>
          </p:cNvCxnSpPr>
          <p:nvPr/>
        </p:nvCxnSpPr>
        <p:spPr>
          <a:xfrm flipV="1">
            <a:off x="3628489" y="3527069"/>
            <a:ext cx="0" cy="258528"/>
          </a:xfrm>
          <a:prstGeom prst="straightConnector1">
            <a:avLst/>
          </a:prstGeom>
          <a:ln w="5715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089317B7-F6B7-4C61-A311-CE1F0E4F11DB}"/>
              </a:ext>
            </a:extLst>
          </p:cNvPr>
          <p:cNvCxnSpPr>
            <a:cxnSpLocks/>
          </p:cNvCxnSpPr>
          <p:nvPr/>
        </p:nvCxnSpPr>
        <p:spPr>
          <a:xfrm flipV="1">
            <a:off x="7973852" y="3647818"/>
            <a:ext cx="0" cy="258528"/>
          </a:xfrm>
          <a:prstGeom prst="straightConnector1">
            <a:avLst/>
          </a:prstGeom>
          <a:ln w="5715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90451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">
            <a:extLst>
              <a:ext uri="{FF2B5EF4-FFF2-40B4-BE49-F238E27FC236}">
                <a16:creationId xmlns:a16="http://schemas.microsoft.com/office/drawing/2014/main" id="{35E1F6E0-E3C2-48EA-9B9E-881C9DA20A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63" t="22836" r="11111" b="22729"/>
          <a:stretch>
            <a:fillRect/>
          </a:stretch>
        </p:blipFill>
        <p:spPr>
          <a:xfrm>
            <a:off x="4297465" y="1189729"/>
            <a:ext cx="4758195" cy="2646807"/>
          </a:xfrm>
          <a:prstGeom prst="rect">
            <a:avLst/>
          </a:prstGeom>
        </p:spPr>
      </p:pic>
      <p:sp>
        <p:nvSpPr>
          <p:cNvPr id="34" name="Text Box 4">
            <a:extLst>
              <a:ext uri="{FF2B5EF4-FFF2-40B4-BE49-F238E27FC236}">
                <a16:creationId xmlns:a16="http://schemas.microsoft.com/office/drawing/2014/main" id="{47CC1F44-53B8-44E4-8707-A3B8AF1F00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04741" y="1110270"/>
            <a:ext cx="1511208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1400" dirty="0"/>
              <a:t>0.005” radial gap</a:t>
            </a:r>
          </a:p>
        </p:txBody>
      </p:sp>
      <p:sp>
        <p:nvSpPr>
          <p:cNvPr id="35" name="Line 5">
            <a:extLst>
              <a:ext uri="{FF2B5EF4-FFF2-40B4-BE49-F238E27FC236}">
                <a16:creationId xmlns:a16="http://schemas.microsoft.com/office/drawing/2014/main" id="{DE11DB77-2E92-46A5-A412-D3459FBDB13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789277" y="1672427"/>
            <a:ext cx="0" cy="26571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" name="Line 6">
            <a:extLst>
              <a:ext uri="{FF2B5EF4-FFF2-40B4-BE49-F238E27FC236}">
                <a16:creationId xmlns:a16="http://schemas.microsoft.com/office/drawing/2014/main" id="{DFFBA073-362E-48D9-810D-049A4350638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789277" y="1430983"/>
            <a:ext cx="0" cy="15499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8" name="Line 8">
            <a:extLst>
              <a:ext uri="{FF2B5EF4-FFF2-40B4-BE49-F238E27FC236}">
                <a16:creationId xmlns:a16="http://schemas.microsoft.com/office/drawing/2014/main" id="{653A5913-F742-45FE-BDB7-788600AAED64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603770" y="1637640"/>
            <a:ext cx="718586" cy="5538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98" name="Rectangle 2">
            <a:extLst>
              <a:ext uri="{FF2B5EF4-FFF2-40B4-BE49-F238E27FC236}">
                <a16:creationId xmlns:a16="http://schemas.microsoft.com/office/drawing/2014/main" id="{AC0EE0F5-CB91-447C-9621-D7826621857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145149"/>
            <a:ext cx="8229600" cy="792162"/>
          </a:xfrm>
        </p:spPr>
        <p:txBody>
          <a:bodyPr>
            <a:normAutofit/>
          </a:bodyPr>
          <a:lstStyle/>
          <a:p>
            <a:r>
              <a:rPr lang="en-US" altLang="en-US" sz="4000" dirty="0"/>
              <a:t>Shrink Fit Analysis Details </a:t>
            </a:r>
            <a:endParaRPr lang="en-US" altLang="en-US" sz="4000" dirty="0">
              <a:cs typeface="Arial" panose="020B0604020202020204" pitchFamily="34" charset="0"/>
            </a:endParaRPr>
          </a:p>
        </p:txBody>
      </p:sp>
      <p:pic>
        <p:nvPicPr>
          <p:cNvPr id="4100" name="Picture 4">
            <a:extLst>
              <a:ext uri="{FF2B5EF4-FFF2-40B4-BE49-F238E27FC236}">
                <a16:creationId xmlns:a16="http://schemas.microsoft.com/office/drawing/2014/main" id="{EB586D54-E77C-4459-B6CA-18AC6BF2A66B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36" t="31989" r="16667" b="15819"/>
          <a:stretch>
            <a:fillRect/>
          </a:stretch>
        </p:blipFill>
        <p:spPr>
          <a:xfrm>
            <a:off x="1202057" y="2954623"/>
            <a:ext cx="4230370" cy="2622616"/>
          </a:xfrm>
        </p:spPr>
      </p:pic>
      <p:sp>
        <p:nvSpPr>
          <p:cNvPr id="4101" name="Text Box 5">
            <a:extLst>
              <a:ext uri="{FF2B5EF4-FFF2-40B4-BE49-F238E27FC236}">
                <a16:creationId xmlns:a16="http://schemas.microsoft.com/office/drawing/2014/main" id="{BFF81EC9-BBA3-4BAD-95C8-F35AA4C969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45" y="4112853"/>
            <a:ext cx="114424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1200" dirty="0"/>
              <a:t>0.0025” radial</a:t>
            </a:r>
          </a:p>
          <a:p>
            <a:r>
              <a:rPr lang="en-US" altLang="en-US" sz="1200" dirty="0"/>
              <a:t>interference fit</a:t>
            </a:r>
          </a:p>
        </p:txBody>
      </p:sp>
      <p:sp>
        <p:nvSpPr>
          <p:cNvPr id="4102" name="Line 6">
            <a:extLst>
              <a:ext uri="{FF2B5EF4-FFF2-40B4-BE49-F238E27FC236}">
                <a16:creationId xmlns:a16="http://schemas.microsoft.com/office/drawing/2014/main" id="{3629AB9A-7091-4759-8CD5-D1C3C12A9E3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76382" y="3417590"/>
            <a:ext cx="0" cy="64030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03" name="Line 7">
            <a:extLst>
              <a:ext uri="{FF2B5EF4-FFF2-40B4-BE49-F238E27FC236}">
                <a16:creationId xmlns:a16="http://schemas.microsoft.com/office/drawing/2014/main" id="{12E6BDCF-C0F4-477D-81ED-7A0E9443794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76382" y="3131609"/>
            <a:ext cx="0" cy="24256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04" name="Line 8">
            <a:extLst>
              <a:ext uri="{FF2B5EF4-FFF2-40B4-BE49-F238E27FC236}">
                <a16:creationId xmlns:a16="http://schemas.microsoft.com/office/drawing/2014/main" id="{EDD9FA7E-C101-4AD8-B3C4-44FDEF5E2D27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10442" y="3362029"/>
            <a:ext cx="856443" cy="11112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08" name="Text Box 12">
            <a:extLst>
              <a:ext uri="{FF2B5EF4-FFF2-40B4-BE49-F238E27FC236}">
                <a16:creationId xmlns:a16="http://schemas.microsoft.com/office/drawing/2014/main" id="{19B7D00F-8B88-4721-9F5B-AE1A50F790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1457" y="2826543"/>
            <a:ext cx="187960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1200" dirty="0"/>
              <a:t>304 Stainless Steel</a:t>
            </a:r>
          </a:p>
        </p:txBody>
      </p:sp>
      <p:sp>
        <p:nvSpPr>
          <p:cNvPr id="4109" name="Line 13">
            <a:extLst>
              <a:ext uri="{FF2B5EF4-FFF2-40B4-BE49-F238E27FC236}">
                <a16:creationId xmlns:a16="http://schemas.microsoft.com/office/drawing/2014/main" id="{1A5002CC-A544-4083-AE47-81358B17491E}"/>
              </a:ext>
            </a:extLst>
          </p:cNvPr>
          <p:cNvSpPr>
            <a:spLocks noChangeShapeType="1"/>
          </p:cNvSpPr>
          <p:nvPr/>
        </p:nvSpPr>
        <p:spPr bwMode="auto">
          <a:xfrm>
            <a:off x="3315471" y="3159980"/>
            <a:ext cx="148770" cy="19699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10" name="Line 14">
            <a:extLst>
              <a:ext uri="{FF2B5EF4-FFF2-40B4-BE49-F238E27FC236}">
                <a16:creationId xmlns:a16="http://schemas.microsoft.com/office/drawing/2014/main" id="{AF5779EC-1932-4B7A-83D9-F5E6F0BB6B4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523187" y="3126526"/>
            <a:ext cx="98589" cy="16807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11" name="Line 15">
            <a:extLst>
              <a:ext uri="{FF2B5EF4-FFF2-40B4-BE49-F238E27FC236}">
                <a16:creationId xmlns:a16="http://schemas.microsoft.com/office/drawing/2014/main" id="{8206093F-E054-4E69-8BC0-6A81CA54CB09}"/>
              </a:ext>
            </a:extLst>
          </p:cNvPr>
          <p:cNvSpPr>
            <a:spLocks noChangeShapeType="1"/>
          </p:cNvSpPr>
          <p:nvPr/>
        </p:nvSpPr>
        <p:spPr bwMode="auto">
          <a:xfrm>
            <a:off x="3080592" y="3181279"/>
            <a:ext cx="57849" cy="30125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" name="Line 9">
            <a:extLst>
              <a:ext uri="{FF2B5EF4-FFF2-40B4-BE49-F238E27FC236}">
                <a16:creationId xmlns:a16="http://schemas.microsoft.com/office/drawing/2014/main" id="{F8B8B348-DF81-47CB-9CE0-5FE98B9D3028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1266885" y="1938146"/>
            <a:ext cx="0" cy="10271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" name="Line 9">
            <a:extLst>
              <a:ext uri="{FF2B5EF4-FFF2-40B4-BE49-F238E27FC236}">
                <a16:creationId xmlns:a16="http://schemas.microsoft.com/office/drawing/2014/main" id="{E7C30A79-D704-4BA5-A949-60BF217EC680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611061" y="2326110"/>
            <a:ext cx="0" cy="10271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" name="Line 6">
            <a:extLst>
              <a:ext uri="{FF2B5EF4-FFF2-40B4-BE49-F238E27FC236}">
                <a16:creationId xmlns:a16="http://schemas.microsoft.com/office/drawing/2014/main" id="{641AA9B0-D7D7-4537-BB68-39E808D5E66E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1266884" y="2069401"/>
            <a:ext cx="699029" cy="10416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" name="Line 6">
            <a:extLst>
              <a:ext uri="{FF2B5EF4-FFF2-40B4-BE49-F238E27FC236}">
                <a16:creationId xmlns:a16="http://schemas.microsoft.com/office/drawing/2014/main" id="{95D9D4FF-A396-4133-AD62-3FCB293F87BA}"/>
              </a:ext>
            </a:extLst>
          </p:cNvPr>
          <p:cNvSpPr>
            <a:spLocks noChangeShapeType="1"/>
          </p:cNvSpPr>
          <p:nvPr/>
        </p:nvSpPr>
        <p:spPr bwMode="auto">
          <a:xfrm>
            <a:off x="2904741" y="2305324"/>
            <a:ext cx="699029" cy="10416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25" name="Text Box 18">
            <a:extLst>
              <a:ext uri="{FF2B5EF4-FFF2-40B4-BE49-F238E27FC236}">
                <a16:creationId xmlns:a16="http://schemas.microsoft.com/office/drawing/2014/main" id="{99F7D8E4-E605-48C1-9CAF-B918A86C49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65913" y="2094220"/>
            <a:ext cx="1089072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1200" dirty="0"/>
              <a:t>9.449” long</a:t>
            </a:r>
          </a:p>
        </p:txBody>
      </p:sp>
      <p:sp>
        <p:nvSpPr>
          <p:cNvPr id="26" name="Text Box 5">
            <a:extLst>
              <a:ext uri="{FF2B5EF4-FFF2-40B4-BE49-F238E27FC236}">
                <a16:creationId xmlns:a16="http://schemas.microsoft.com/office/drawing/2014/main" id="{743B1A96-8656-4C02-9EB0-17F17B03F2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5017" y="4814683"/>
            <a:ext cx="1782762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1200" dirty="0"/>
              <a:t>0.400” Thick OFE Copper</a:t>
            </a:r>
          </a:p>
        </p:txBody>
      </p:sp>
      <p:sp>
        <p:nvSpPr>
          <p:cNvPr id="27" name="Line 6">
            <a:extLst>
              <a:ext uri="{FF2B5EF4-FFF2-40B4-BE49-F238E27FC236}">
                <a16:creationId xmlns:a16="http://schemas.microsoft.com/office/drawing/2014/main" id="{0B152CD7-136B-434C-9A3C-E6953078808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467062" y="3545171"/>
            <a:ext cx="4432" cy="122007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" name="Line 7">
            <a:extLst>
              <a:ext uri="{FF2B5EF4-FFF2-40B4-BE49-F238E27FC236}">
                <a16:creationId xmlns:a16="http://schemas.microsoft.com/office/drawing/2014/main" id="{257B968B-C1A5-4A71-BDB7-EBFC29EFC07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471494" y="3126526"/>
            <a:ext cx="0" cy="24256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" name="Text Box 5">
            <a:extLst>
              <a:ext uri="{FF2B5EF4-FFF2-40B4-BE49-F238E27FC236}">
                <a16:creationId xmlns:a16="http://schemas.microsoft.com/office/drawing/2014/main" id="{FFC82A0D-1C48-42FD-9A1A-0AED282235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1494" y="2545208"/>
            <a:ext cx="1782762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1200" dirty="0"/>
              <a:t>0.220” Thick SS</a:t>
            </a:r>
          </a:p>
        </p:txBody>
      </p:sp>
      <p:sp>
        <p:nvSpPr>
          <p:cNvPr id="30" name="Line 6">
            <a:extLst>
              <a:ext uri="{FF2B5EF4-FFF2-40B4-BE49-F238E27FC236}">
                <a16:creationId xmlns:a16="http://schemas.microsoft.com/office/drawing/2014/main" id="{8AB74C4B-6637-4F06-8D6D-8A418FB8B4C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072340" y="3502967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" name="Line 7">
            <a:extLst>
              <a:ext uri="{FF2B5EF4-FFF2-40B4-BE49-F238E27FC236}">
                <a16:creationId xmlns:a16="http://schemas.microsoft.com/office/drawing/2014/main" id="{158AF981-6867-4B47-8069-C383B06EC55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066628" y="2855705"/>
            <a:ext cx="5712" cy="54063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" name="Line 8">
            <a:extLst>
              <a:ext uri="{FF2B5EF4-FFF2-40B4-BE49-F238E27FC236}">
                <a16:creationId xmlns:a16="http://schemas.microsoft.com/office/drawing/2014/main" id="{CF364A2C-815C-426A-BAD4-C14EC44BB224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96482" y="3374169"/>
            <a:ext cx="856443" cy="11112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" name="Line 8">
            <a:extLst>
              <a:ext uri="{FF2B5EF4-FFF2-40B4-BE49-F238E27FC236}">
                <a16:creationId xmlns:a16="http://schemas.microsoft.com/office/drawing/2014/main" id="{A493F99F-BB49-434C-9134-1CB4E78B4F72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614599" y="1611768"/>
            <a:ext cx="718586" cy="5538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" name="Text Box 5">
            <a:extLst>
              <a:ext uri="{FF2B5EF4-FFF2-40B4-BE49-F238E27FC236}">
                <a16:creationId xmlns:a16="http://schemas.microsoft.com/office/drawing/2014/main" id="{2043F1E0-97C2-43E4-9D16-297A7EDA81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64028" y="5314383"/>
            <a:ext cx="70983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1600" b="1" u="sng" dirty="0"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r>
              <a:rPr lang="en-US" altLang="en-US" sz="1600" u="sng" dirty="0">
                <a:latin typeface="Arial" panose="020B0604020202020204" pitchFamily="34" charset="0"/>
                <a:cs typeface="Arial" panose="020B0604020202020204" pitchFamily="34" charset="0"/>
              </a:rPr>
              <a:t> °</a:t>
            </a:r>
            <a:r>
              <a:rPr lang="en-US" altLang="en-US" sz="1600" b="1" u="sng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41" name="Text Box 5">
            <a:extLst>
              <a:ext uri="{FF2B5EF4-FFF2-40B4-BE49-F238E27FC236}">
                <a16:creationId xmlns:a16="http://schemas.microsoft.com/office/drawing/2014/main" id="{111D9D89-434E-4F41-8481-FA6077736F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56998" y="3750400"/>
            <a:ext cx="830067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1600" b="1" u="sng" dirty="0">
                <a:latin typeface="Arial" panose="020B0604020202020204" pitchFamily="34" charset="0"/>
                <a:cs typeface="Arial" panose="020B0604020202020204" pitchFamily="34" charset="0"/>
              </a:rPr>
              <a:t>100</a:t>
            </a:r>
            <a:r>
              <a:rPr lang="en-US" altLang="en-US" sz="1600" u="sng" dirty="0">
                <a:latin typeface="Arial" panose="020B0604020202020204" pitchFamily="34" charset="0"/>
                <a:cs typeface="Arial" panose="020B0604020202020204" pitchFamily="34" charset="0"/>
              </a:rPr>
              <a:t> °</a:t>
            </a:r>
            <a:r>
              <a:rPr lang="en-US" altLang="en-US" sz="1600" b="1" u="sng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42" name="Text Box 5">
            <a:extLst>
              <a:ext uri="{FF2B5EF4-FFF2-40B4-BE49-F238E27FC236}">
                <a16:creationId xmlns:a16="http://schemas.microsoft.com/office/drawing/2014/main" id="{90827CD5-1276-4F13-A27C-20E6A39744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22281" y="3038410"/>
            <a:ext cx="1782762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1200" dirty="0"/>
              <a:t>0.563” Thick </a:t>
            </a:r>
            <a:r>
              <a:rPr lang="en-US" altLang="en-US" sz="1200" dirty="0" err="1"/>
              <a:t>SiC</a:t>
            </a:r>
            <a:endParaRPr lang="en-US" altLang="en-US" sz="1200" dirty="0"/>
          </a:p>
        </p:txBody>
      </p:sp>
      <p:sp>
        <p:nvSpPr>
          <p:cNvPr id="43" name="Line 6">
            <a:extLst>
              <a:ext uri="{FF2B5EF4-FFF2-40B4-BE49-F238E27FC236}">
                <a16:creationId xmlns:a16="http://schemas.microsoft.com/office/drawing/2014/main" id="{39FF0AF6-63BD-4968-BE75-1397ECC8369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957730" y="4057897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" name="Line 7">
            <a:extLst>
              <a:ext uri="{FF2B5EF4-FFF2-40B4-BE49-F238E27FC236}">
                <a16:creationId xmlns:a16="http://schemas.microsoft.com/office/drawing/2014/main" id="{2CC2B40A-E234-4ABC-A1CF-6FAAB207CCC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969026" y="3304759"/>
            <a:ext cx="5712" cy="54063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" name="Line 8">
            <a:extLst>
              <a:ext uri="{FF2B5EF4-FFF2-40B4-BE49-F238E27FC236}">
                <a16:creationId xmlns:a16="http://schemas.microsoft.com/office/drawing/2014/main" id="{85CD8BA1-ABE4-4369-96BB-6085E9302A98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611060" y="3829036"/>
            <a:ext cx="612135" cy="555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" name="Line 8">
            <a:extLst>
              <a:ext uri="{FF2B5EF4-FFF2-40B4-BE49-F238E27FC236}">
                <a16:creationId xmlns:a16="http://schemas.microsoft.com/office/drawing/2014/main" id="{96D2CA31-2D09-4EE9-9C40-E773E56CD3C9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637633" y="4008895"/>
            <a:ext cx="602702" cy="8005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2539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39650A8C-8FC0-4E74-884E-7388FE49D22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07963" y="204300"/>
            <a:ext cx="8229600" cy="792162"/>
          </a:xfrm>
        </p:spPr>
        <p:txBody>
          <a:bodyPr>
            <a:normAutofit/>
          </a:bodyPr>
          <a:lstStyle/>
          <a:p>
            <a:r>
              <a:rPr lang="en-US" altLang="en-US" sz="4000" dirty="0"/>
              <a:t>Shrink-fit Induced Stress</a:t>
            </a:r>
            <a:endParaRPr lang="en-US" altLang="en-US" sz="4000" dirty="0">
              <a:cs typeface="Arial" panose="020B0604020202020204" pitchFamily="34" charset="0"/>
            </a:endParaRPr>
          </a:p>
        </p:txBody>
      </p:sp>
      <p:pic>
        <p:nvPicPr>
          <p:cNvPr id="5128" name="Picture 8">
            <a:extLst>
              <a:ext uri="{FF2B5EF4-FFF2-40B4-BE49-F238E27FC236}">
                <a16:creationId xmlns:a16="http://schemas.microsoft.com/office/drawing/2014/main" id="{89223486-ECB9-44D1-B397-84C151F373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56" t="23776" r="8687" b="25728"/>
          <a:stretch>
            <a:fillRect/>
          </a:stretch>
        </p:blipFill>
        <p:spPr bwMode="auto">
          <a:xfrm>
            <a:off x="119282" y="2410262"/>
            <a:ext cx="4335704" cy="24852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129" name="Text Box 9">
            <a:extLst>
              <a:ext uri="{FF2B5EF4-FFF2-40B4-BE49-F238E27FC236}">
                <a16:creationId xmlns:a16="http://schemas.microsoft.com/office/drawing/2014/main" id="{55477944-24F1-4093-A4D5-E38712F659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315" y="1250981"/>
            <a:ext cx="4043152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FF6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Elastic analysis: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Copper peak stress = 7,000 psi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Stainless Steel peak stress = 8,000 psi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SiC</a:t>
            </a: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peak stress = 10,900 psi</a:t>
            </a:r>
            <a:endParaRPr lang="en-US" altLang="en-US" sz="16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5">
            <a:extLst>
              <a:ext uri="{FF2B5EF4-FFF2-40B4-BE49-F238E27FC236}">
                <a16:creationId xmlns:a16="http://schemas.microsoft.com/office/drawing/2014/main" id="{AA553638-7828-4D9F-82F5-0272559899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72" t="23090" r="9863" b="21819"/>
          <a:stretch>
            <a:fillRect/>
          </a:stretch>
        </p:blipFill>
        <p:spPr bwMode="auto">
          <a:xfrm>
            <a:off x="4621434" y="2375575"/>
            <a:ext cx="4241100" cy="2519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 Box 4">
            <a:extLst>
              <a:ext uri="{FF2B5EF4-FFF2-40B4-BE49-F238E27FC236}">
                <a16:creationId xmlns:a16="http://schemas.microsoft.com/office/drawing/2014/main" id="{2C17A62A-856C-4EBF-9484-2192FE90C8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94335" y="1264078"/>
            <a:ext cx="436735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Elastic-plastic analysis: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Copper peak stress = 5,000 psi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Stainless Steel peak stress = 7,000 psi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SiC</a:t>
            </a: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peak stress = 9,240 psi</a:t>
            </a:r>
          </a:p>
        </p:txBody>
      </p:sp>
      <p:sp>
        <p:nvSpPr>
          <p:cNvPr id="10" name="Text Box 4">
            <a:extLst>
              <a:ext uri="{FF2B5EF4-FFF2-40B4-BE49-F238E27FC236}">
                <a16:creationId xmlns:a16="http://schemas.microsoft.com/office/drawing/2014/main" id="{8C202A5A-8D77-4787-BCB5-A17C52231F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25467" y="5252260"/>
            <a:ext cx="3561001" cy="95410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Material properties:</a:t>
            </a:r>
          </a:p>
          <a:p>
            <a:r>
              <a:rPr lang="en-US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Annealed Cu yield ≈ 5,000 psi</a:t>
            </a:r>
          </a:p>
          <a:p>
            <a:r>
              <a:rPr lang="en-US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S. Steel yield = 30,000 psi</a:t>
            </a:r>
          </a:p>
          <a:p>
            <a:r>
              <a:rPr lang="en-US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SC-35 compressive strength = 98,000 psi</a:t>
            </a:r>
          </a:p>
        </p:txBody>
      </p:sp>
    </p:spTree>
    <p:extLst>
      <p:ext uri="{BB962C8B-B14F-4D97-AF65-F5344CB8AC3E}">
        <p14:creationId xmlns:p14="http://schemas.microsoft.com/office/powerpoint/2010/main" val="29883926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872717"/>
          </a:xfrm>
        </p:spPr>
        <p:txBody>
          <a:bodyPr>
            <a:normAutofit/>
          </a:bodyPr>
          <a:lstStyle/>
          <a:p>
            <a:r>
              <a:rPr lang="en-US" sz="4000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759" y="1599202"/>
            <a:ext cx="8546123" cy="2930595"/>
          </a:xfrm>
        </p:spPr>
        <p:txBody>
          <a:bodyPr>
            <a:normAutofit/>
          </a:bodyPr>
          <a:lstStyle/>
          <a:p>
            <a:r>
              <a:rPr lang="en-US" sz="2600" dirty="0" err="1"/>
              <a:t>eRHIC</a:t>
            </a:r>
            <a:r>
              <a:rPr lang="en-US" sz="2600" dirty="0"/>
              <a:t> general layout and Electron Storage Ring (</a:t>
            </a:r>
            <a:r>
              <a:rPr lang="en-US" sz="2600" dirty="0" err="1"/>
              <a:t>eSR</a:t>
            </a:r>
            <a:r>
              <a:rPr lang="en-US" sz="2600" dirty="0"/>
              <a:t>) cryomodule location</a:t>
            </a:r>
          </a:p>
          <a:p>
            <a:r>
              <a:rPr lang="en-US" sz="2600" dirty="0"/>
              <a:t>Pre-Conceptual cavity mechanical design/analysis</a:t>
            </a:r>
          </a:p>
          <a:p>
            <a:r>
              <a:rPr lang="en-US" sz="2600" dirty="0"/>
              <a:t>Pre-Conceptual Cryomodule Configuration</a:t>
            </a:r>
          </a:p>
          <a:p>
            <a:r>
              <a:rPr lang="en-US" sz="2600" dirty="0"/>
              <a:t>Power Couplers R&amp;D</a:t>
            </a:r>
          </a:p>
          <a:p>
            <a:r>
              <a:rPr lang="en-US" sz="2600" dirty="0"/>
              <a:t>Beamline HOM Absorbers R&amp;D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121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:a16="http://schemas.microsoft.com/office/drawing/2014/main" id="{9D558B1E-5CD6-4B23-A88C-CA776E28833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31981"/>
            <a:ext cx="8229600" cy="708502"/>
          </a:xfrm>
        </p:spPr>
        <p:txBody>
          <a:bodyPr>
            <a:normAutofit/>
          </a:bodyPr>
          <a:lstStyle/>
          <a:p>
            <a:r>
              <a:rPr lang="en-US" altLang="en-US" sz="4000" dirty="0"/>
              <a:t>Shrink-fit Induced Copper Strain</a:t>
            </a:r>
          </a:p>
        </p:txBody>
      </p:sp>
      <p:pic>
        <p:nvPicPr>
          <p:cNvPr id="8197" name="Picture 5">
            <a:extLst>
              <a:ext uri="{FF2B5EF4-FFF2-40B4-BE49-F238E27FC236}">
                <a16:creationId xmlns:a16="http://schemas.microsoft.com/office/drawing/2014/main" id="{4A3B3F54-4921-47D8-B563-FBEAFB8A6D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39" t="19807" r="6596" b="21445"/>
          <a:stretch>
            <a:fillRect/>
          </a:stretch>
        </p:blipFill>
        <p:spPr bwMode="auto">
          <a:xfrm>
            <a:off x="200025" y="1576349"/>
            <a:ext cx="4419600" cy="3562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>
            <a:extLst>
              <a:ext uri="{FF2B5EF4-FFF2-40B4-BE49-F238E27FC236}">
                <a16:creationId xmlns:a16="http://schemas.microsoft.com/office/drawing/2014/main" id="{70B34CE0-F724-4701-8F66-F22D008951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45" t="23561" r="8592" b="20479"/>
          <a:stretch>
            <a:fillRect/>
          </a:stretch>
        </p:blipFill>
        <p:spPr bwMode="auto">
          <a:xfrm>
            <a:off x="4835525" y="1543012"/>
            <a:ext cx="4241800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199" name="Text Box 7">
            <a:extLst>
              <a:ext uri="{FF2B5EF4-FFF2-40B4-BE49-F238E27FC236}">
                <a16:creationId xmlns:a16="http://schemas.microsoft.com/office/drawing/2014/main" id="{61EF27D7-5AAB-487D-A351-A03B08B609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5750" y="1009612"/>
            <a:ext cx="1747838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u="sng"/>
              <a:t>Elastic analysis</a:t>
            </a:r>
            <a:endParaRPr lang="en-US" altLang="en-US" u="sng">
              <a:solidFill>
                <a:schemeClr val="tx2"/>
              </a:solidFill>
            </a:endParaRPr>
          </a:p>
        </p:txBody>
      </p:sp>
      <p:sp>
        <p:nvSpPr>
          <p:cNvPr id="8201" name="Text Box 9">
            <a:extLst>
              <a:ext uri="{FF2B5EF4-FFF2-40B4-BE49-F238E27FC236}">
                <a16:creationId xmlns:a16="http://schemas.microsoft.com/office/drawing/2014/main" id="{D6AE5956-B7A2-44E5-8EA1-2D7EB1F77F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32375" y="998499"/>
            <a:ext cx="35337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u="sng"/>
              <a:t>Simulated elastic-plastic analysis</a:t>
            </a:r>
          </a:p>
        </p:txBody>
      </p:sp>
      <p:sp>
        <p:nvSpPr>
          <p:cNvPr id="8202" name="Text Box 10">
            <a:extLst>
              <a:ext uri="{FF2B5EF4-FFF2-40B4-BE49-F238E27FC236}">
                <a16:creationId xmlns:a16="http://schemas.microsoft.com/office/drawing/2014/main" id="{AAA1FE45-7621-4FF7-B9D0-44B96F12E8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8683" y="5215971"/>
            <a:ext cx="6269126" cy="36933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dirty="0"/>
              <a:t>Small change in strain </a:t>
            </a:r>
            <a:r>
              <a:rPr lang="en-US" altLang="en-US" dirty="0">
                <a:sym typeface="Wingdings" panose="05000000000000000000" pitchFamily="2" charset="2"/>
              </a:rPr>
              <a:t> </a:t>
            </a:r>
            <a:r>
              <a:rPr lang="en-US" altLang="en-US" dirty="0"/>
              <a:t>Minimal</a:t>
            </a:r>
            <a:r>
              <a:rPr lang="en-US" altLang="en-US" dirty="0">
                <a:sym typeface="Wingdings" panose="05000000000000000000" pitchFamily="2" charset="2"/>
              </a:rPr>
              <a:t> plastic deformation in copper</a:t>
            </a:r>
          </a:p>
        </p:txBody>
      </p:sp>
    </p:spTree>
    <p:extLst>
      <p:ext uri="{BB962C8B-B14F-4D97-AF65-F5344CB8AC3E}">
        <p14:creationId xmlns:p14="http://schemas.microsoft.com/office/powerpoint/2010/main" val="22704530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908F12E1-EC35-41BA-96D9-66ADB92FAE4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1429" y="215370"/>
            <a:ext cx="8730029" cy="792162"/>
          </a:xfrm>
        </p:spPr>
        <p:txBody>
          <a:bodyPr>
            <a:normAutofit/>
          </a:bodyPr>
          <a:lstStyle/>
          <a:p>
            <a:r>
              <a:rPr lang="en-US" altLang="en-US" sz="3600" dirty="0"/>
              <a:t>Shrink-fit Induced </a:t>
            </a:r>
            <a:r>
              <a:rPr lang="en-US" altLang="en-US" sz="3600" dirty="0" err="1"/>
              <a:t>SiC</a:t>
            </a:r>
            <a:r>
              <a:rPr lang="en-US" altLang="en-US" sz="3600" dirty="0"/>
              <a:t> Surface Pressure</a:t>
            </a:r>
          </a:p>
        </p:txBody>
      </p:sp>
      <p:sp>
        <p:nvSpPr>
          <p:cNvPr id="9220" name="Text Box 4">
            <a:extLst>
              <a:ext uri="{FF2B5EF4-FFF2-40B4-BE49-F238E27FC236}">
                <a16:creationId xmlns:a16="http://schemas.microsoft.com/office/drawing/2014/main" id="{7E64C6F8-D1A4-47E9-A8B6-08606C3F7A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5750" y="941651"/>
            <a:ext cx="1747838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u="sng"/>
              <a:t>Elastic analysis</a:t>
            </a:r>
            <a:endParaRPr lang="en-US" altLang="en-US" u="sng">
              <a:solidFill>
                <a:schemeClr val="tx2"/>
              </a:solidFill>
            </a:endParaRPr>
          </a:p>
        </p:txBody>
      </p:sp>
      <p:sp>
        <p:nvSpPr>
          <p:cNvPr id="9221" name="Text Box 5">
            <a:extLst>
              <a:ext uri="{FF2B5EF4-FFF2-40B4-BE49-F238E27FC236}">
                <a16:creationId xmlns:a16="http://schemas.microsoft.com/office/drawing/2014/main" id="{66BAF13F-4227-4AA5-851F-13F5CE2995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32375" y="930538"/>
            <a:ext cx="35337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u="sng"/>
              <a:t>Simulated elastic-plastic analysis</a:t>
            </a:r>
          </a:p>
        </p:txBody>
      </p:sp>
      <p:pic>
        <p:nvPicPr>
          <p:cNvPr id="9225" name="Picture 9">
            <a:extLst>
              <a:ext uri="{FF2B5EF4-FFF2-40B4-BE49-F238E27FC236}">
                <a16:creationId xmlns:a16="http://schemas.microsoft.com/office/drawing/2014/main" id="{2BB10AA8-06E5-4F83-9F65-B74B53362E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44" t="28171" r="10010" b="29338"/>
          <a:stretch>
            <a:fillRect/>
          </a:stretch>
        </p:blipFill>
        <p:spPr bwMode="auto">
          <a:xfrm>
            <a:off x="4459288" y="1609304"/>
            <a:ext cx="4446587" cy="311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6" name="Picture 10">
            <a:extLst>
              <a:ext uri="{FF2B5EF4-FFF2-40B4-BE49-F238E27FC236}">
                <a16:creationId xmlns:a16="http://schemas.microsoft.com/office/drawing/2014/main" id="{7DAB2C43-2ECE-4F31-A3E5-DEEC5AF4F4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10" t="28017" r="10023" b="29558"/>
          <a:stretch>
            <a:fillRect/>
          </a:stretch>
        </p:blipFill>
        <p:spPr bwMode="auto">
          <a:xfrm>
            <a:off x="47625" y="1608401"/>
            <a:ext cx="4308475" cy="303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 Box 10">
            <a:extLst>
              <a:ext uri="{FF2B5EF4-FFF2-40B4-BE49-F238E27FC236}">
                <a16:creationId xmlns:a16="http://schemas.microsoft.com/office/drawing/2014/main" id="{BBB2CC82-F282-4276-B2BD-BE6CF29F1E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5313" y="4824308"/>
            <a:ext cx="5466495" cy="83099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1600" dirty="0">
                <a:cs typeface="Arial" panose="020B0604020202020204" pitchFamily="34" charset="0"/>
              </a:rPr>
              <a:t>Surface pressure range is 100 to 1,000 psi</a:t>
            </a:r>
          </a:p>
          <a:p>
            <a:r>
              <a:rPr lang="en-US" altLang="en-US" sz="1600" dirty="0">
                <a:cs typeface="Arial" panose="020B0604020202020204" pitchFamily="34" charset="0"/>
              </a:rPr>
              <a:t> </a:t>
            </a:r>
            <a:r>
              <a:rPr lang="en-US" altLang="en-US" sz="1600" dirty="0">
                <a:cs typeface="Arial" panose="020B0604020202020204" pitchFamily="34" charset="0"/>
                <a:sym typeface="Wingdings" panose="05000000000000000000" pitchFamily="2" charset="2"/>
              </a:rPr>
              <a:t> Plan to increase copper and/or stainless thickness to increase surface pressure for increased conductive heat transfer</a:t>
            </a:r>
          </a:p>
        </p:txBody>
      </p:sp>
    </p:spTree>
    <p:extLst>
      <p:ext uri="{BB962C8B-B14F-4D97-AF65-F5344CB8AC3E}">
        <p14:creationId xmlns:p14="http://schemas.microsoft.com/office/powerpoint/2010/main" val="21617276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4">
            <a:extLst>
              <a:ext uri="{FF2B5EF4-FFF2-40B4-BE49-F238E27FC236}">
                <a16:creationId xmlns:a16="http://schemas.microsoft.com/office/drawing/2014/main" id="{F146E10B-BE9F-4277-8529-CE0A00E869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36" t="31989" r="16667" b="11691"/>
          <a:stretch/>
        </p:blipFill>
        <p:spPr>
          <a:xfrm>
            <a:off x="3764746" y="2869807"/>
            <a:ext cx="5025816" cy="3362168"/>
          </a:xfrm>
          <a:prstGeom prst="rect">
            <a:avLst/>
          </a:prstGeom>
        </p:spPr>
      </p:pic>
      <p:sp>
        <p:nvSpPr>
          <p:cNvPr id="4098" name="Rectangle 2">
            <a:extLst>
              <a:ext uri="{FF2B5EF4-FFF2-40B4-BE49-F238E27FC236}">
                <a16:creationId xmlns:a16="http://schemas.microsoft.com/office/drawing/2014/main" id="{AC0EE0F5-CB91-447C-9621-D7826621857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653192"/>
          </a:xfrm>
        </p:spPr>
        <p:txBody>
          <a:bodyPr>
            <a:normAutofit/>
          </a:bodyPr>
          <a:lstStyle/>
          <a:p>
            <a:r>
              <a:rPr lang="en-US" altLang="en-US" sz="4000" dirty="0"/>
              <a:t>Heat Transfer Analysis Details</a:t>
            </a:r>
            <a:endParaRPr lang="en-US" altLang="en-US" sz="4000" dirty="0">
              <a:cs typeface="Arial" panose="020B0604020202020204" pitchFamily="34" charset="0"/>
            </a:endParaRPr>
          </a:p>
        </p:txBody>
      </p:sp>
      <p:sp>
        <p:nvSpPr>
          <p:cNvPr id="4106" name="Text Box 10">
            <a:extLst>
              <a:ext uri="{FF2B5EF4-FFF2-40B4-BE49-F238E27FC236}">
                <a16:creationId xmlns:a16="http://schemas.microsoft.com/office/drawing/2014/main" id="{0DDCD79F-EE9E-4E87-B989-DF90039B9A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37286" y="2960005"/>
            <a:ext cx="1576498" cy="40011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r>
              <a:rPr lang="en-US" alt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CoorsTek</a:t>
            </a:r>
            <a:r>
              <a:rPr lang="en-US" alt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SC-35 </a:t>
            </a:r>
            <a:r>
              <a:rPr lang="en-US" alt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SiC</a:t>
            </a:r>
            <a:endParaRPr lang="en-US" alt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en-US" sz="1000" dirty="0">
                <a:latin typeface="Arial" panose="020B0604020202020204" pitchFamily="34" charset="0"/>
                <a:cs typeface="Arial" panose="020B0604020202020204" pitchFamily="34" charset="0"/>
              </a:rPr>
              <a:t>12.125” ID x 13.250” OD</a:t>
            </a:r>
          </a:p>
        </p:txBody>
      </p:sp>
      <p:sp>
        <p:nvSpPr>
          <p:cNvPr id="33" name="Text Box 8">
            <a:extLst>
              <a:ext uri="{FF2B5EF4-FFF2-40B4-BE49-F238E27FC236}">
                <a16:creationId xmlns:a16="http://schemas.microsoft.com/office/drawing/2014/main" id="{77C48A1C-CC56-47B5-8243-C7D9A90942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7366" y="5010448"/>
            <a:ext cx="1645701" cy="55399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r>
              <a:rPr lang="en-US" altLang="en-US" sz="1000" dirty="0">
                <a:latin typeface="Arial" panose="020B0604020202020204" pitchFamily="34" charset="0"/>
                <a:cs typeface="Arial" panose="020B0604020202020204" pitchFamily="34" charset="0"/>
              </a:rPr>
              <a:t>Helical Cooling Channel </a:t>
            </a:r>
          </a:p>
          <a:p>
            <a:r>
              <a:rPr lang="en-US" altLang="en-US" sz="1000" dirty="0">
                <a:latin typeface="Arial" panose="020B0604020202020204" pitchFamily="34" charset="0"/>
                <a:cs typeface="Arial" panose="020B0604020202020204" pitchFamily="34" charset="0"/>
              </a:rPr>
              <a:t>0.50” wide x 0.225 high</a:t>
            </a:r>
          </a:p>
          <a:p>
            <a:r>
              <a:rPr lang="en-US" altLang="en-US" sz="1000" dirty="0">
                <a:latin typeface="Arial" panose="020B0604020202020204" pitchFamily="34" charset="0"/>
                <a:cs typeface="Arial" panose="020B0604020202020204" pitchFamily="34" charset="0"/>
              </a:rPr>
              <a:t>X 33 ft long</a:t>
            </a:r>
          </a:p>
        </p:txBody>
      </p:sp>
      <p:sp>
        <p:nvSpPr>
          <p:cNvPr id="42" name="Line 11">
            <a:extLst>
              <a:ext uri="{FF2B5EF4-FFF2-40B4-BE49-F238E27FC236}">
                <a16:creationId xmlns:a16="http://schemas.microsoft.com/office/drawing/2014/main" id="{A76CC41D-47E1-4170-B842-480CCBE82A1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170369" y="3316456"/>
            <a:ext cx="421009" cy="104694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" name="Line 9">
            <a:extLst>
              <a:ext uri="{FF2B5EF4-FFF2-40B4-BE49-F238E27FC236}">
                <a16:creationId xmlns:a16="http://schemas.microsoft.com/office/drawing/2014/main" id="{88E49E5D-AE57-48AC-8848-F7994891A562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349500" y="5449509"/>
            <a:ext cx="0" cy="30445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" name="Line 9">
            <a:extLst>
              <a:ext uri="{FF2B5EF4-FFF2-40B4-BE49-F238E27FC236}">
                <a16:creationId xmlns:a16="http://schemas.microsoft.com/office/drawing/2014/main" id="{41425819-836A-479F-8724-619786D90E1F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101125" y="5912512"/>
            <a:ext cx="0" cy="21396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" name="Line 6">
            <a:extLst>
              <a:ext uri="{FF2B5EF4-FFF2-40B4-BE49-F238E27FC236}">
                <a16:creationId xmlns:a16="http://schemas.microsoft.com/office/drawing/2014/main" id="{78BBEA9C-EB3E-4869-BFEC-73AED9A9F116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349500" y="5639840"/>
            <a:ext cx="888942" cy="13000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" name="Line 6">
            <a:extLst>
              <a:ext uri="{FF2B5EF4-FFF2-40B4-BE49-F238E27FC236}">
                <a16:creationId xmlns:a16="http://schemas.microsoft.com/office/drawing/2014/main" id="{814F17AD-DAE1-47A0-91AF-7CA768F55ACA}"/>
              </a:ext>
            </a:extLst>
          </p:cNvPr>
          <p:cNvSpPr>
            <a:spLocks noChangeShapeType="1"/>
          </p:cNvSpPr>
          <p:nvPr/>
        </p:nvSpPr>
        <p:spPr bwMode="auto">
          <a:xfrm>
            <a:off x="7012054" y="5913700"/>
            <a:ext cx="1089071" cy="16985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51" name="Text Box 18">
            <a:extLst>
              <a:ext uri="{FF2B5EF4-FFF2-40B4-BE49-F238E27FC236}">
                <a16:creationId xmlns:a16="http://schemas.microsoft.com/office/drawing/2014/main" id="{537A66F9-8376-4587-9783-3BA6F5C381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31710" y="5720950"/>
            <a:ext cx="1089072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1000" dirty="0">
                <a:latin typeface="Arial" panose="020B0604020202020204" pitchFamily="34" charset="0"/>
                <a:cs typeface="Arial" panose="020B0604020202020204" pitchFamily="34" charset="0"/>
              </a:rPr>
              <a:t>9.449” Long</a:t>
            </a:r>
          </a:p>
        </p:txBody>
      </p:sp>
      <p:sp>
        <p:nvSpPr>
          <p:cNvPr id="52" name="Text Box 5">
            <a:extLst>
              <a:ext uri="{FF2B5EF4-FFF2-40B4-BE49-F238E27FC236}">
                <a16:creationId xmlns:a16="http://schemas.microsoft.com/office/drawing/2014/main" id="{1A8AF9C9-82CB-4FF5-8EEE-9007493ABD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76752" y="4139383"/>
            <a:ext cx="1053341" cy="40011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r>
              <a:rPr lang="en-US" altLang="en-US" sz="1000" dirty="0">
                <a:latin typeface="Arial" panose="020B0604020202020204" pitchFamily="34" charset="0"/>
                <a:cs typeface="Arial" panose="020B0604020202020204" pitchFamily="34" charset="0"/>
              </a:rPr>
              <a:t>0.400” Thick</a:t>
            </a:r>
          </a:p>
          <a:p>
            <a:r>
              <a:rPr lang="en-US" altLang="en-US" sz="1000" dirty="0">
                <a:latin typeface="Arial" panose="020B0604020202020204" pitchFamily="34" charset="0"/>
                <a:cs typeface="Arial" panose="020B0604020202020204" pitchFamily="34" charset="0"/>
              </a:rPr>
              <a:t>OFE Copper</a:t>
            </a:r>
          </a:p>
        </p:txBody>
      </p:sp>
      <p:sp>
        <p:nvSpPr>
          <p:cNvPr id="53" name="Line 6">
            <a:extLst>
              <a:ext uri="{FF2B5EF4-FFF2-40B4-BE49-F238E27FC236}">
                <a16:creationId xmlns:a16="http://schemas.microsoft.com/office/drawing/2014/main" id="{B8782342-A48E-440C-8C19-069051B22D6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224195" y="3536501"/>
            <a:ext cx="0" cy="61310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" name="Line 7">
            <a:extLst>
              <a:ext uri="{FF2B5EF4-FFF2-40B4-BE49-F238E27FC236}">
                <a16:creationId xmlns:a16="http://schemas.microsoft.com/office/drawing/2014/main" id="{14FFD5DF-0DF4-4324-A615-DE2AB7EEB0A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224195" y="3160060"/>
            <a:ext cx="0" cy="24256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5" name="Text Box 5">
            <a:extLst>
              <a:ext uri="{FF2B5EF4-FFF2-40B4-BE49-F238E27FC236}">
                <a16:creationId xmlns:a16="http://schemas.microsoft.com/office/drawing/2014/main" id="{E56895AE-33BA-424E-9843-ADD67FAD96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94496" y="2846317"/>
            <a:ext cx="105169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1000" dirty="0">
                <a:latin typeface="Arial" panose="020B0604020202020204" pitchFamily="34" charset="0"/>
                <a:cs typeface="Arial" panose="020B0604020202020204" pitchFamily="34" charset="0"/>
              </a:rPr>
              <a:t>0.220” Thick</a:t>
            </a:r>
          </a:p>
          <a:p>
            <a:r>
              <a:rPr lang="en-US" altLang="en-US" sz="1000" dirty="0">
                <a:latin typeface="Arial" panose="020B0604020202020204" pitchFamily="34" charset="0"/>
                <a:cs typeface="Arial" panose="020B0604020202020204" pitchFamily="34" charset="0"/>
              </a:rPr>
              <a:t>304 Stainless</a:t>
            </a:r>
          </a:p>
        </p:txBody>
      </p:sp>
      <p:sp>
        <p:nvSpPr>
          <p:cNvPr id="56" name="Line 6">
            <a:extLst>
              <a:ext uri="{FF2B5EF4-FFF2-40B4-BE49-F238E27FC236}">
                <a16:creationId xmlns:a16="http://schemas.microsoft.com/office/drawing/2014/main" id="{79CBD8F9-0D97-4358-9FA6-03DC97EC8E9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100973" y="3706994"/>
            <a:ext cx="0" cy="33914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" name="Line 7">
            <a:extLst>
              <a:ext uri="{FF2B5EF4-FFF2-40B4-BE49-F238E27FC236}">
                <a16:creationId xmlns:a16="http://schemas.microsoft.com/office/drawing/2014/main" id="{C8B61C1A-EFD3-4E72-A7FB-F3D5F4B0C86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085592" y="3246427"/>
            <a:ext cx="0" cy="35611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" name="Line 6">
            <a:extLst>
              <a:ext uri="{FF2B5EF4-FFF2-40B4-BE49-F238E27FC236}">
                <a16:creationId xmlns:a16="http://schemas.microsoft.com/office/drawing/2014/main" id="{0D30E3E8-96A9-45EB-8070-2FF0DDB8914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888524" y="3691248"/>
            <a:ext cx="564843" cy="1319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C3E169AF-8B7D-47DD-9738-7101136B0D44}"/>
              </a:ext>
            </a:extLst>
          </p:cNvPr>
          <p:cNvSpPr txBox="1"/>
          <p:nvPr/>
        </p:nvSpPr>
        <p:spPr>
          <a:xfrm>
            <a:off x="316103" y="908613"/>
            <a:ext cx="8326062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Water Cooling Specifications: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20 kW heat load, Q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20 °C water temperature rise, dT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20 °C inlet temperature, 40 °C outlet temperature (use 30 °C for calculations)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Minimum Mass flow rate, M(water) = Q/(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Cp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*dT) = (20,000J/s)/(4070.2J/kg-K*20K)= 0.246 kg/sec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Volumetric flow rate V(water) = M(water)/</a:t>
            </a:r>
            <a:r>
              <a:rPr lang="el-GR" sz="1400" dirty="0">
                <a:latin typeface="Arial" panose="020B0604020202020204" pitchFamily="34" charset="0"/>
                <a:cs typeface="Arial" panose="020B0604020202020204" pitchFamily="34" charset="0"/>
              </a:rPr>
              <a:t>ρ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= (0.246kg/s)/(.0009952kg/cc)= 247.2 cc/sec (3.92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gpm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Flow velocity= 3.5 m/s 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Heat Transfer Coefficient = </a:t>
            </a:r>
            <a:r>
              <a:rPr lang="en-US" sz="1400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12,418 W/K-m^2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62233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E57E780-5824-45F3-B0ED-2031923161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4096" y="1080325"/>
            <a:ext cx="5450281" cy="4496895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D4A0528B-F2AD-41C1-A214-7E84161C931A}"/>
              </a:ext>
            </a:extLst>
          </p:cNvPr>
          <p:cNvGrpSpPr/>
          <p:nvPr/>
        </p:nvGrpSpPr>
        <p:grpSpPr>
          <a:xfrm>
            <a:off x="184698" y="3021683"/>
            <a:ext cx="4075372" cy="2462213"/>
            <a:chOff x="184698" y="4160338"/>
            <a:chExt cx="4075372" cy="2462213"/>
          </a:xfrm>
          <a:solidFill>
            <a:schemeClr val="bg1"/>
          </a:solidFill>
        </p:grpSpPr>
        <p:sp>
          <p:nvSpPr>
            <p:cNvPr id="13320" name="Text Box 8">
              <a:extLst>
                <a:ext uri="{FF2B5EF4-FFF2-40B4-BE49-F238E27FC236}">
                  <a16:creationId xmlns:a16="http://schemas.microsoft.com/office/drawing/2014/main" id="{21166288-556D-40AD-9294-8B69A224A53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31755" y="4160338"/>
              <a:ext cx="1628315" cy="2462213"/>
            </a:xfrm>
            <a:prstGeom prst="rect">
              <a:avLst/>
            </a:prstGeom>
            <a:grpFill/>
            <a:ln>
              <a:noFill/>
            </a:ln>
            <a:effectLst/>
          </p:spPr>
          <p:txBody>
            <a:bodyPr wrap="square">
              <a:spAutoFit/>
            </a:bodyPr>
            <a:lstStyle/>
            <a:p>
              <a:endParaRPr lang="en-US" altLang="en-US" sz="1200" dirty="0"/>
            </a:p>
            <a:p>
              <a:r>
                <a:rPr lang="en-US" altLang="en-US" sz="1400" dirty="0"/>
                <a:t> @ 22 °C</a:t>
              </a:r>
            </a:p>
            <a:p>
              <a:r>
                <a:rPr lang="en-US" altLang="en-US" sz="1400" dirty="0"/>
                <a:t> @ 24 °C</a:t>
              </a:r>
            </a:p>
            <a:p>
              <a:r>
                <a:rPr lang="en-US" altLang="en-US" sz="1400" dirty="0"/>
                <a:t> @ 26 °C</a:t>
              </a:r>
            </a:p>
            <a:p>
              <a:r>
                <a:rPr lang="en-US" altLang="en-US" sz="1400" dirty="0"/>
                <a:t> @ 28 °C</a:t>
              </a:r>
            </a:p>
            <a:p>
              <a:r>
                <a:rPr lang="en-US" altLang="en-US" sz="1400" dirty="0"/>
                <a:t> @ 30 °C</a:t>
              </a:r>
            </a:p>
            <a:p>
              <a:r>
                <a:rPr lang="en-US" altLang="en-US" sz="1400" dirty="0"/>
                <a:t> @ 32 °C</a:t>
              </a:r>
            </a:p>
            <a:p>
              <a:r>
                <a:rPr lang="en-US" altLang="en-US" sz="1400" dirty="0"/>
                <a:t> @ 34 °C</a:t>
              </a:r>
            </a:p>
            <a:p>
              <a:r>
                <a:rPr lang="en-US" altLang="en-US" sz="1400" dirty="0"/>
                <a:t> @ 36 °C</a:t>
              </a:r>
            </a:p>
            <a:p>
              <a:r>
                <a:rPr lang="en-US" altLang="en-US" sz="1400" dirty="0"/>
                <a:t> @ 38 °C</a:t>
              </a:r>
            </a:p>
            <a:p>
              <a:r>
                <a:rPr lang="en-US" altLang="en-US" sz="1400" dirty="0"/>
                <a:t>W on inner surface</a:t>
              </a:r>
            </a:p>
          </p:txBody>
        </p:sp>
        <p:pic>
          <p:nvPicPr>
            <p:cNvPr id="13319" name="Picture 7">
              <a:extLst>
                <a:ext uri="{FF2B5EF4-FFF2-40B4-BE49-F238E27FC236}">
                  <a16:creationId xmlns:a16="http://schemas.microsoft.com/office/drawing/2014/main" id="{DA6BC8B3-F9C0-4304-A50E-D62DF78117A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6" t="63634" r="87505" b="17862"/>
            <a:stretch/>
          </p:blipFill>
          <p:spPr bwMode="auto">
            <a:xfrm>
              <a:off x="184698" y="4200142"/>
              <a:ext cx="2555875" cy="2292731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3314" name="Rectangle 2">
            <a:extLst>
              <a:ext uri="{FF2B5EF4-FFF2-40B4-BE49-F238E27FC236}">
                <a16:creationId xmlns:a16="http://schemas.microsoft.com/office/drawing/2014/main" id="{2E0B2893-C009-4863-8585-8A00F85790F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8426" y="322923"/>
            <a:ext cx="8959302" cy="471488"/>
          </a:xfrm>
        </p:spPr>
        <p:txBody>
          <a:bodyPr>
            <a:noAutofit/>
          </a:bodyPr>
          <a:lstStyle/>
          <a:p>
            <a:r>
              <a:rPr lang="en-US" altLang="en-US" sz="3600" dirty="0"/>
              <a:t>Heat Transfer Analysis Details</a:t>
            </a:r>
          </a:p>
        </p:txBody>
      </p:sp>
      <p:sp>
        <p:nvSpPr>
          <p:cNvPr id="13321" name="Line 9">
            <a:extLst>
              <a:ext uri="{FF2B5EF4-FFF2-40B4-BE49-F238E27FC236}">
                <a16:creationId xmlns:a16="http://schemas.microsoft.com/office/drawing/2014/main" id="{B19C57BB-B827-4C81-AED0-593A794335E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369212" y="2715972"/>
            <a:ext cx="737624" cy="61280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22" name="Line 10">
            <a:extLst>
              <a:ext uri="{FF2B5EF4-FFF2-40B4-BE49-F238E27FC236}">
                <a16:creationId xmlns:a16="http://schemas.microsoft.com/office/drawing/2014/main" id="{F400F4DF-5049-4AAF-9AB2-904CFACA5B4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369213" y="2785155"/>
            <a:ext cx="930420" cy="76729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23" name="Line 11">
            <a:extLst>
              <a:ext uri="{FF2B5EF4-FFF2-40B4-BE49-F238E27FC236}">
                <a16:creationId xmlns:a16="http://schemas.microsoft.com/office/drawing/2014/main" id="{E2274697-624C-4377-BFD6-DA56758A2A2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369213" y="2874296"/>
            <a:ext cx="1135957" cy="91468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24" name="Line 12">
            <a:extLst>
              <a:ext uri="{FF2B5EF4-FFF2-40B4-BE49-F238E27FC236}">
                <a16:creationId xmlns:a16="http://schemas.microsoft.com/office/drawing/2014/main" id="{078DA337-A880-49BC-931A-D4AE504588C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369213" y="2952398"/>
            <a:ext cx="1312832" cy="104743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25" name="Line 13">
            <a:extLst>
              <a:ext uri="{FF2B5EF4-FFF2-40B4-BE49-F238E27FC236}">
                <a16:creationId xmlns:a16="http://schemas.microsoft.com/office/drawing/2014/main" id="{1A4E16CA-0499-47FB-A9C8-241507C511B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369213" y="3046034"/>
            <a:ext cx="1506197" cy="114771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26" name="Line 14">
            <a:extLst>
              <a:ext uri="{FF2B5EF4-FFF2-40B4-BE49-F238E27FC236}">
                <a16:creationId xmlns:a16="http://schemas.microsoft.com/office/drawing/2014/main" id="{8340239C-4639-442F-87DD-23A3392441F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369213" y="3110722"/>
            <a:ext cx="1686180" cy="129819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27" name="Line 15">
            <a:extLst>
              <a:ext uri="{FF2B5EF4-FFF2-40B4-BE49-F238E27FC236}">
                <a16:creationId xmlns:a16="http://schemas.microsoft.com/office/drawing/2014/main" id="{912B62F9-CBD7-4C04-93AD-E6116FFC9EE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369211" y="3186246"/>
            <a:ext cx="1883079" cy="145919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28" name="Line 16">
            <a:extLst>
              <a:ext uri="{FF2B5EF4-FFF2-40B4-BE49-F238E27FC236}">
                <a16:creationId xmlns:a16="http://schemas.microsoft.com/office/drawing/2014/main" id="{E6765487-EC9B-4459-ABF7-7AAC3D57712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369210" y="3282461"/>
            <a:ext cx="2061329" cy="155329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29" name="Line 17">
            <a:extLst>
              <a:ext uri="{FF2B5EF4-FFF2-40B4-BE49-F238E27FC236}">
                <a16:creationId xmlns:a16="http://schemas.microsoft.com/office/drawing/2014/main" id="{D145DBD0-F0E1-4652-B1F0-07EAC355E4D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369209" y="3328773"/>
            <a:ext cx="2254393" cy="174340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30" name="Line 18">
            <a:extLst>
              <a:ext uri="{FF2B5EF4-FFF2-40B4-BE49-F238E27FC236}">
                <a16:creationId xmlns:a16="http://schemas.microsoft.com/office/drawing/2014/main" id="{4D089AC7-07B4-4DEA-9359-54A9CC9D671E}"/>
              </a:ext>
            </a:extLst>
          </p:cNvPr>
          <p:cNvSpPr>
            <a:spLocks noChangeShapeType="1"/>
          </p:cNvSpPr>
          <p:nvPr/>
        </p:nvSpPr>
        <p:spPr bwMode="auto">
          <a:xfrm>
            <a:off x="3972910" y="963205"/>
            <a:ext cx="31532" cy="415599"/>
          </a:xfrm>
          <a:prstGeom prst="line">
            <a:avLst/>
          </a:prstGeom>
          <a:ln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en-US"/>
          </a:p>
        </p:txBody>
      </p:sp>
      <p:sp>
        <p:nvSpPr>
          <p:cNvPr id="13331" name="Line 19">
            <a:extLst>
              <a:ext uri="{FF2B5EF4-FFF2-40B4-BE49-F238E27FC236}">
                <a16:creationId xmlns:a16="http://schemas.microsoft.com/office/drawing/2014/main" id="{7023CBF3-456D-487B-A7BE-34B7E8D6827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152900" y="4272130"/>
            <a:ext cx="2072235" cy="10181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33" name="Text Box 21">
            <a:extLst>
              <a:ext uri="{FF2B5EF4-FFF2-40B4-BE49-F238E27FC236}">
                <a16:creationId xmlns:a16="http://schemas.microsoft.com/office/drawing/2014/main" id="{CF8C4A28-96A3-426D-83B8-21CC1D5518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06836" y="938911"/>
            <a:ext cx="252095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4.0 </a:t>
            </a:r>
            <a:r>
              <a:rPr lang="en-US" alt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gpm</a:t>
            </a:r>
            <a:r>
              <a:rPr lang="en-US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@ 20 °C In 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46491FD-0D24-4906-824E-AE876AF1ECFF}"/>
              </a:ext>
            </a:extLst>
          </p:cNvPr>
          <p:cNvSpPr/>
          <p:nvPr/>
        </p:nvSpPr>
        <p:spPr>
          <a:xfrm>
            <a:off x="248819" y="1666339"/>
            <a:ext cx="335527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Surface Conductance between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SiC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OD and Copper ID: 1x10^4 to W/K-m^2 *</a:t>
            </a:r>
          </a:p>
        </p:txBody>
      </p:sp>
      <p:sp>
        <p:nvSpPr>
          <p:cNvPr id="23" name="Line 18">
            <a:extLst>
              <a:ext uri="{FF2B5EF4-FFF2-40B4-BE49-F238E27FC236}">
                <a16:creationId xmlns:a16="http://schemas.microsoft.com/office/drawing/2014/main" id="{115B2787-6050-42AB-9AC3-59F6B87EBD19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468306" y="1467346"/>
            <a:ext cx="39222" cy="460593"/>
          </a:xfrm>
          <a:prstGeom prst="line">
            <a:avLst/>
          </a:prstGeom>
          <a:ln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en-US"/>
          </a:p>
        </p:txBody>
      </p:sp>
      <p:sp>
        <p:nvSpPr>
          <p:cNvPr id="24" name="Text Box 21">
            <a:extLst>
              <a:ext uri="{FF2B5EF4-FFF2-40B4-BE49-F238E27FC236}">
                <a16:creationId xmlns:a16="http://schemas.microsoft.com/office/drawing/2014/main" id="{516B54BC-B583-4345-B9B4-C55230C0DD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39906" y="1620171"/>
            <a:ext cx="252095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4.0 </a:t>
            </a:r>
            <a:r>
              <a:rPr lang="en-US" alt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gpm</a:t>
            </a:r>
            <a:r>
              <a:rPr lang="en-US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@ 40 °C Out  </a:t>
            </a:r>
          </a:p>
        </p:txBody>
      </p:sp>
      <p:sp>
        <p:nvSpPr>
          <p:cNvPr id="22" name="Line 18">
            <a:extLst>
              <a:ext uri="{FF2B5EF4-FFF2-40B4-BE49-F238E27FC236}">
                <a16:creationId xmlns:a16="http://schemas.microsoft.com/office/drawing/2014/main" id="{7B7E31C2-DB2C-47B9-B4EA-2E0EE14AD0AC}"/>
              </a:ext>
            </a:extLst>
          </p:cNvPr>
          <p:cNvSpPr>
            <a:spLocks noChangeShapeType="1"/>
          </p:cNvSpPr>
          <p:nvPr/>
        </p:nvSpPr>
        <p:spPr bwMode="auto">
          <a:xfrm>
            <a:off x="2958176" y="2220371"/>
            <a:ext cx="737624" cy="431197"/>
          </a:xfrm>
          <a:prstGeom prst="line">
            <a:avLst/>
          </a:prstGeom>
          <a:ln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en-US"/>
          </a:p>
        </p:txBody>
      </p:sp>
      <p:sp>
        <p:nvSpPr>
          <p:cNvPr id="25" name="Text Box 21">
            <a:extLst>
              <a:ext uri="{FF2B5EF4-FFF2-40B4-BE49-F238E27FC236}">
                <a16:creationId xmlns:a16="http://schemas.microsoft.com/office/drawing/2014/main" id="{4ADDEE2C-0D73-417A-B114-E236852A6C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7173" y="5489201"/>
            <a:ext cx="2874473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1400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X4 = 20 kW Total Heat Load  </a:t>
            </a:r>
          </a:p>
        </p:txBody>
      </p:sp>
      <p:sp>
        <p:nvSpPr>
          <p:cNvPr id="26" name="Line 18">
            <a:extLst>
              <a:ext uri="{FF2B5EF4-FFF2-40B4-BE49-F238E27FC236}">
                <a16:creationId xmlns:a16="http://schemas.microsoft.com/office/drawing/2014/main" id="{061FAB83-B585-4829-8F8A-E0D6C7E165C9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680041" y="5366489"/>
            <a:ext cx="267799" cy="264794"/>
          </a:xfrm>
          <a:prstGeom prst="line">
            <a:avLst/>
          </a:prstGeom>
          <a:ln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en-US"/>
          </a:p>
        </p:txBody>
      </p:sp>
      <p:sp>
        <p:nvSpPr>
          <p:cNvPr id="27" name="Text Box 21">
            <a:extLst>
              <a:ext uri="{FF2B5EF4-FFF2-40B4-BE49-F238E27FC236}">
                <a16:creationId xmlns:a16="http://schemas.microsoft.com/office/drawing/2014/main" id="{1AEED974-04C9-4804-8883-77C7C626CE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58797" y="1149832"/>
            <a:ext cx="2029817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1400" dirty="0"/>
              <a:t>26 psi pressure drop</a:t>
            </a:r>
          </a:p>
        </p:txBody>
      </p:sp>
      <p:sp>
        <p:nvSpPr>
          <p:cNvPr id="28" name="Line 9">
            <a:extLst>
              <a:ext uri="{FF2B5EF4-FFF2-40B4-BE49-F238E27FC236}">
                <a16:creationId xmlns:a16="http://schemas.microsoft.com/office/drawing/2014/main" id="{5D5D8F6C-6A90-46F3-9905-E5903B53E215}"/>
              </a:ext>
            </a:extLst>
          </p:cNvPr>
          <p:cNvSpPr>
            <a:spLocks noChangeShapeType="1"/>
          </p:cNvSpPr>
          <p:nvPr/>
        </p:nvSpPr>
        <p:spPr bwMode="auto">
          <a:xfrm>
            <a:off x="5791646" y="1170116"/>
            <a:ext cx="1263300" cy="46059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FF7FD6F-88C0-4B73-99F6-4DF514DFEF73}"/>
              </a:ext>
            </a:extLst>
          </p:cNvPr>
          <p:cNvSpPr/>
          <p:nvPr/>
        </p:nvSpPr>
        <p:spPr>
          <a:xfrm>
            <a:off x="4152900" y="5854011"/>
            <a:ext cx="4572000" cy="646331"/>
          </a:xfrm>
          <a:prstGeom prst="rect">
            <a:avLst/>
          </a:prstGeom>
          <a:ln w="6350">
            <a:solidFill>
              <a:schemeClr val="tx1"/>
            </a:solidFill>
          </a:ln>
        </p:spPr>
        <p:txBody>
          <a:bodyPr>
            <a:spAutoFit/>
          </a:bodyPr>
          <a:lstStyle/>
          <a:p>
            <a:r>
              <a:rPr lang="en-US" sz="1000" dirty="0">
                <a:solidFill>
                  <a:srgbClr val="000000"/>
                </a:solidFill>
                <a:latin typeface="Trebuchet MS" panose="020B0603020202020204" pitchFamily="34" charset="0"/>
              </a:rPr>
              <a:t> *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S.H. Kim, et. al., “Beam Pipe HOM Absorbers in Bunch Lengthening Harmonic Cavity Cryomodule for Advanced Photon Source Upgrade”, Collaboration Meeting with BNL, 4/27/2017 </a:t>
            </a:r>
          </a:p>
        </p:txBody>
      </p:sp>
    </p:spTree>
    <p:extLst>
      <p:ext uri="{BB962C8B-B14F-4D97-AF65-F5344CB8AC3E}">
        <p14:creationId xmlns:p14="http://schemas.microsoft.com/office/powerpoint/2010/main" val="5658940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>
            <a:extLst>
              <a:ext uri="{FF2B5EF4-FFF2-40B4-BE49-F238E27FC236}">
                <a16:creationId xmlns:a16="http://schemas.microsoft.com/office/drawing/2014/main" id="{2F491039-CB03-480E-B80F-F2582C4CC0B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95728" y="194965"/>
            <a:ext cx="8352544" cy="726007"/>
          </a:xfrm>
        </p:spPr>
        <p:txBody>
          <a:bodyPr>
            <a:normAutofit/>
          </a:bodyPr>
          <a:lstStyle/>
          <a:p>
            <a:r>
              <a:rPr lang="en-US" sz="4000" dirty="0"/>
              <a:t>Thermal Analysis Results</a:t>
            </a:r>
            <a:endParaRPr lang="en-US" altLang="en-US" sz="4000" dirty="0"/>
          </a:p>
        </p:txBody>
      </p:sp>
      <p:pic>
        <p:nvPicPr>
          <p:cNvPr id="12293" name="Picture 5">
            <a:extLst>
              <a:ext uri="{FF2B5EF4-FFF2-40B4-BE49-F238E27FC236}">
                <a16:creationId xmlns:a16="http://schemas.microsoft.com/office/drawing/2014/main" id="{7C914F4C-6BC2-4545-9005-48C1D22ED7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78" t="22251" r="8452" b="21869"/>
          <a:stretch/>
        </p:blipFill>
        <p:spPr bwMode="auto">
          <a:xfrm>
            <a:off x="1252030" y="899597"/>
            <a:ext cx="6170704" cy="3660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Line 9">
            <a:extLst>
              <a:ext uri="{FF2B5EF4-FFF2-40B4-BE49-F238E27FC236}">
                <a16:creationId xmlns:a16="http://schemas.microsoft.com/office/drawing/2014/main" id="{BD033428-4B16-4829-B80D-83558FD5DC4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678708" y="2870350"/>
            <a:ext cx="1459316" cy="127524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" name="Text Box 21">
            <a:extLst>
              <a:ext uri="{FF2B5EF4-FFF2-40B4-BE49-F238E27FC236}">
                <a16:creationId xmlns:a16="http://schemas.microsoft.com/office/drawing/2014/main" id="{2FE5E277-722A-43C6-B9BC-EFAE4774BC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00514" y="4145592"/>
            <a:ext cx="1767635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1200" dirty="0">
                <a:latin typeface="Arial" panose="020B0604020202020204" pitchFamily="34" charset="0"/>
                <a:cs typeface="Arial" panose="020B0604020202020204" pitchFamily="34" charset="0"/>
              </a:rPr>
              <a:t>77°C Max </a:t>
            </a:r>
            <a:r>
              <a:rPr lang="en-US" alt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SiC</a:t>
            </a:r>
            <a:r>
              <a:rPr lang="en-US" alt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Temp </a:t>
            </a:r>
          </a:p>
        </p:txBody>
      </p:sp>
      <p:sp>
        <p:nvSpPr>
          <p:cNvPr id="6" name="Line 9">
            <a:extLst>
              <a:ext uri="{FF2B5EF4-FFF2-40B4-BE49-F238E27FC236}">
                <a16:creationId xmlns:a16="http://schemas.microsoft.com/office/drawing/2014/main" id="{19EE1ECF-8548-4AB7-89D0-6840C028F85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207182" y="1255093"/>
            <a:ext cx="323543" cy="112199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" name="Text Box 21">
            <a:extLst>
              <a:ext uri="{FF2B5EF4-FFF2-40B4-BE49-F238E27FC236}">
                <a16:creationId xmlns:a16="http://schemas.microsoft.com/office/drawing/2014/main" id="{EEE5F9A5-293D-4C62-B2B2-B85AB143D6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14419" y="918741"/>
            <a:ext cx="219987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1200" dirty="0">
                <a:latin typeface="Arial" panose="020B0604020202020204" pitchFamily="34" charset="0"/>
                <a:cs typeface="Arial" panose="020B0604020202020204" pitchFamily="34" charset="0"/>
              </a:rPr>
              <a:t>60 °C Max Flange Temp </a:t>
            </a:r>
          </a:p>
        </p:txBody>
      </p:sp>
      <p:sp>
        <p:nvSpPr>
          <p:cNvPr id="8" name="Text Box 21">
            <a:extLst>
              <a:ext uri="{FF2B5EF4-FFF2-40B4-BE49-F238E27FC236}">
                <a16:creationId xmlns:a16="http://schemas.microsoft.com/office/drawing/2014/main" id="{CB78CB8F-823D-4D24-B3B9-CC5E2829BE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13284" y="1250501"/>
            <a:ext cx="3637596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1200" dirty="0">
                <a:latin typeface="Arial" panose="020B0604020202020204" pitchFamily="34" charset="0"/>
                <a:cs typeface="Arial" panose="020B0604020202020204" pitchFamily="34" charset="0"/>
              </a:rPr>
              <a:t>6 to 10 °C </a:t>
            </a:r>
            <a:r>
              <a:rPr lang="el-GR" altLang="en-US" sz="1200" dirty="0">
                <a:latin typeface="Arial" panose="020B0604020202020204" pitchFamily="34" charset="0"/>
                <a:cs typeface="Arial" panose="020B0604020202020204" pitchFamily="34" charset="0"/>
              </a:rPr>
              <a:t>Δ</a:t>
            </a:r>
            <a:r>
              <a:rPr lang="en-US" altLang="en-US" sz="1200" dirty="0">
                <a:latin typeface="Arial" panose="020B0604020202020204" pitchFamily="34" charset="0"/>
                <a:cs typeface="Arial" panose="020B0604020202020204" pitchFamily="34" charset="0"/>
              </a:rPr>
              <a:t>T across </a:t>
            </a:r>
            <a:r>
              <a:rPr lang="en-US" alt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SiC</a:t>
            </a:r>
            <a:r>
              <a:rPr lang="en-US" altLang="en-US" sz="1200" dirty="0">
                <a:latin typeface="Arial" panose="020B0604020202020204" pitchFamily="34" charset="0"/>
                <a:cs typeface="Arial" panose="020B0604020202020204" pitchFamily="34" charset="0"/>
              </a:rPr>
              <a:t>-Copper interface</a:t>
            </a:r>
          </a:p>
        </p:txBody>
      </p:sp>
      <p:sp>
        <p:nvSpPr>
          <p:cNvPr id="9" name="Line 9">
            <a:extLst>
              <a:ext uri="{FF2B5EF4-FFF2-40B4-BE49-F238E27FC236}">
                <a16:creationId xmlns:a16="http://schemas.microsoft.com/office/drawing/2014/main" id="{8D2EDD21-D3BF-4A14-BB50-1A73EB6770A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132536" y="1584494"/>
            <a:ext cx="9853" cy="85746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" name="Line 9">
            <a:extLst>
              <a:ext uri="{FF2B5EF4-FFF2-40B4-BE49-F238E27FC236}">
                <a16:creationId xmlns:a16="http://schemas.microsoft.com/office/drawing/2014/main" id="{C135F8E8-E1FE-4BBE-A6D3-EDAC7DAAA8F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126761" y="2482070"/>
            <a:ext cx="1560" cy="49519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" name="Text Box 10">
            <a:extLst>
              <a:ext uri="{FF2B5EF4-FFF2-40B4-BE49-F238E27FC236}">
                <a16:creationId xmlns:a16="http://schemas.microsoft.com/office/drawing/2014/main" id="{AC518A22-0AA0-4632-9C08-F089C48A0A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8294" y="4851516"/>
            <a:ext cx="4820143" cy="5847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1600" dirty="0">
                <a:cs typeface="Arial" panose="020B0604020202020204" pitchFamily="34" charset="0"/>
                <a:sym typeface="Wingdings" panose="05000000000000000000" pitchFamily="2" charset="2"/>
              </a:rPr>
              <a:t></a:t>
            </a:r>
            <a:r>
              <a:rPr lang="en-US" altLang="en-US" sz="1600" dirty="0">
                <a:cs typeface="Arial" panose="020B0604020202020204" pitchFamily="34" charset="0"/>
              </a:rPr>
              <a:t>Plan to divide water cooling into two channels to symmetrize </a:t>
            </a:r>
            <a:r>
              <a:rPr lang="en-US" altLang="en-US" sz="1600" dirty="0" err="1">
                <a:cs typeface="Arial" panose="020B0604020202020204" pitchFamily="34" charset="0"/>
              </a:rPr>
              <a:t>SiC</a:t>
            </a:r>
            <a:r>
              <a:rPr lang="en-US" altLang="en-US" sz="1600" dirty="0">
                <a:cs typeface="Arial" panose="020B0604020202020204" pitchFamily="34" charset="0"/>
              </a:rPr>
              <a:t> cooling and reduce peak temperatures </a:t>
            </a:r>
            <a:endParaRPr lang="en-US" altLang="en-US" sz="1600" dirty="0">
              <a:cs typeface="Arial" panose="020B0604020202020204" pitchFamily="34" charset="0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4099497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EA3F91-D74C-4DB6-B364-565F658D0D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640714"/>
          </a:xfrm>
        </p:spPr>
        <p:txBody>
          <a:bodyPr>
            <a:normAutofit fontScale="90000"/>
          </a:bodyPr>
          <a:lstStyle/>
          <a:p>
            <a:r>
              <a:rPr lang="en-US" dirty="0"/>
              <a:t>Summary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46D4A8-3802-4922-BF36-234EA102E7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E6A993CE-F484-4A45-BC1D-17C0EE5C521E}"/>
              </a:ext>
            </a:extLst>
          </p:cNvPr>
          <p:cNvSpPr txBox="1">
            <a:spLocks/>
          </p:cNvSpPr>
          <p:nvPr/>
        </p:nvSpPr>
        <p:spPr>
          <a:xfrm>
            <a:off x="400343" y="1638886"/>
            <a:ext cx="8343314" cy="23844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 dirty="0" err="1"/>
              <a:t>eRHIC</a:t>
            </a:r>
            <a:r>
              <a:rPr lang="en-US" sz="2600" dirty="0"/>
              <a:t> cavity and cryomodule design will continue to evolve as beam physics requirements mature</a:t>
            </a:r>
          </a:p>
          <a:p>
            <a:r>
              <a:rPr lang="en-US" sz="2600" dirty="0"/>
              <a:t>High power FPC testing planned for later in 2019</a:t>
            </a:r>
          </a:p>
          <a:p>
            <a:r>
              <a:rPr lang="en-US" sz="2600" dirty="0"/>
              <a:t>BLA manufacturing to begin Spring 2019 with high power testing planned for 2020</a:t>
            </a:r>
          </a:p>
        </p:txBody>
      </p:sp>
    </p:spTree>
    <p:extLst>
      <p:ext uri="{BB962C8B-B14F-4D97-AF65-F5344CB8AC3E}">
        <p14:creationId xmlns:p14="http://schemas.microsoft.com/office/powerpoint/2010/main" val="305468284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EA3F91-D74C-4DB6-B364-565F658D0D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6015" y="1413171"/>
            <a:ext cx="5610372" cy="640714"/>
          </a:xfrm>
        </p:spPr>
        <p:txBody>
          <a:bodyPr>
            <a:normAutofit fontScale="90000"/>
          </a:bodyPr>
          <a:lstStyle/>
          <a:p>
            <a:r>
              <a:rPr lang="en-US" dirty="0"/>
              <a:t>Thank you for listening!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46D4A8-3802-4922-BF36-234EA102E7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ED9EF99-613E-4E2E-ACAE-93EDA3FDB518}"/>
              </a:ext>
            </a:extLst>
          </p:cNvPr>
          <p:cNvSpPr txBox="1">
            <a:spLocks/>
          </p:cNvSpPr>
          <p:nvPr/>
        </p:nvSpPr>
        <p:spPr>
          <a:xfrm>
            <a:off x="907081" y="3123378"/>
            <a:ext cx="7378790" cy="20091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/>
              <a:t>Acknowledgements:</a:t>
            </a:r>
          </a:p>
          <a:p>
            <a:pPr marL="0" indent="0">
              <a:buNone/>
            </a:pPr>
            <a:r>
              <a:rPr lang="en-US" sz="2000" dirty="0"/>
              <a:t>ANL: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Sang-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hoon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Kim, Michael Kelly</a:t>
            </a:r>
          </a:p>
          <a:p>
            <a:pPr marL="0" indent="0">
              <a:buNone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BNL: </a:t>
            </a:r>
            <a:r>
              <a:rPr lang="en-US" sz="2000" dirty="0"/>
              <a:t>Cliff Brutus, Philipp Kolb, Gary McIntyre, Scott Seberg,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Kevin Smith, </a:t>
            </a:r>
            <a:r>
              <a:rPr lang="en-US" sz="2000" dirty="0"/>
              <a:t>Wencan Xu, Alex Zaltsman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CERN: Eric</a:t>
            </a: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latin typeface="Arial" panose="020B0604020202020204" pitchFamily="34" charset="0"/>
                <a:cs typeface="Arial" panose="020B0604020202020204" pitchFamily="34" charset="0"/>
              </a:rPr>
              <a:t>Montesinos</a:t>
            </a:r>
            <a:endParaRPr lang="fr-FR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04194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close up of a map&#10;&#10;Description generated with very high confidence">
            <a:extLst>
              <a:ext uri="{FF2B5EF4-FFF2-40B4-BE49-F238E27FC236}">
                <a16:creationId xmlns:a16="http://schemas.microsoft.com/office/drawing/2014/main" id="{E4174F5F-9706-4509-9951-F383FDD7FA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3399" y="3262046"/>
            <a:ext cx="5420205" cy="3049853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227B426-A27D-4D24-81E3-06F09E3D9C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090" y="172587"/>
            <a:ext cx="7886700" cy="711141"/>
          </a:xfrm>
        </p:spPr>
        <p:txBody>
          <a:bodyPr>
            <a:normAutofit/>
          </a:bodyPr>
          <a:lstStyle/>
          <a:p>
            <a:r>
              <a:rPr lang="en-US" sz="4000" dirty="0" err="1"/>
              <a:t>eRHIC</a:t>
            </a:r>
            <a:r>
              <a:rPr lang="en-US" sz="4000" dirty="0"/>
              <a:t> Layout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C2D918F7-F7E9-4E4C-8C18-0F4FC85EE1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744" y="959328"/>
            <a:ext cx="8704512" cy="1263367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1600" dirty="0" err="1"/>
              <a:t>eRHIC</a:t>
            </a:r>
            <a:r>
              <a:rPr lang="en-US" sz="1600" dirty="0"/>
              <a:t> is BNL’s proposed Electron-Ion Collider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1600" dirty="0"/>
              <a:t>Utilizes the existing ion accelerator systems of RHIC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1600" dirty="0"/>
              <a:t>Add Electron Rapid Cycling Synchrotron (RCS) Injector and Electron Storage Ring (</a:t>
            </a:r>
            <a:r>
              <a:rPr lang="en-US" sz="1600" dirty="0" err="1"/>
              <a:t>eSR</a:t>
            </a:r>
            <a:r>
              <a:rPr lang="en-US" sz="1600" dirty="0"/>
              <a:t>)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1600" dirty="0" err="1"/>
              <a:t>eSR</a:t>
            </a:r>
            <a:r>
              <a:rPr lang="en-US" sz="1600" dirty="0"/>
              <a:t> SRF Systems are located at IR10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0DC5DF55-0305-43A9-9BA1-61D245723333}"/>
              </a:ext>
            </a:extLst>
          </p:cNvPr>
          <p:cNvSpPr/>
          <p:nvPr/>
        </p:nvSpPr>
        <p:spPr>
          <a:xfrm>
            <a:off x="4412045" y="3551385"/>
            <a:ext cx="1087430" cy="555626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397210B-12FF-4212-A871-870773CE03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508" y="2302945"/>
            <a:ext cx="3827560" cy="2454362"/>
          </a:xfrm>
          <a:prstGeom prst="ellipse">
            <a:avLst/>
          </a:prstGeom>
          <a:ln w="28575" cap="rnd">
            <a:solidFill>
              <a:srgbClr val="FF00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4C1DEDEC-47AF-4E40-BEFA-C01696ACE979}"/>
              </a:ext>
            </a:extLst>
          </p:cNvPr>
          <p:cNvCxnSpPr>
            <a:cxnSpLocks/>
          </p:cNvCxnSpPr>
          <p:nvPr/>
        </p:nvCxnSpPr>
        <p:spPr>
          <a:xfrm flipH="1" flipV="1">
            <a:off x="3980977" y="3689251"/>
            <a:ext cx="383159" cy="7737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386551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FFC278-4E29-4234-A5E2-AB5E2BAA32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8398" y="180976"/>
            <a:ext cx="7886700" cy="640714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eRHIC</a:t>
            </a:r>
            <a:r>
              <a:rPr lang="en-US" dirty="0"/>
              <a:t> IR10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4C6A87-B91F-443D-8D5F-125865E237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C9861C8-F892-45AD-895B-445DFF4058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357" y="928468"/>
            <a:ext cx="8833995" cy="5318318"/>
          </a:xfrm>
          <a:prstGeom prst="rect">
            <a:avLst/>
          </a:prstGeom>
        </p:spPr>
      </p:pic>
      <p:sp>
        <p:nvSpPr>
          <p:cNvPr id="11" name="Text Box 6">
            <a:extLst>
              <a:ext uri="{FF2B5EF4-FFF2-40B4-BE49-F238E27FC236}">
                <a16:creationId xmlns:a16="http://schemas.microsoft.com/office/drawing/2014/main" id="{C892D6DB-9E9B-4B4B-BF00-9E012BDD53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57190" y="2691653"/>
            <a:ext cx="1719188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165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14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23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03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103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3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3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3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3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 err="1">
                <a:latin typeface="Arial" panose="020B0604020202020204" pitchFamily="34" charset="0"/>
              </a:rPr>
              <a:t>eSR</a:t>
            </a:r>
            <a:r>
              <a:rPr lang="en-US" altLang="en-US" sz="1400" dirty="0">
                <a:latin typeface="Arial" panose="020B0604020202020204" pitchFamily="34" charset="0"/>
              </a:rPr>
              <a:t> Cryomodules</a:t>
            </a:r>
          </a:p>
        </p:txBody>
      </p:sp>
      <p:sp>
        <p:nvSpPr>
          <p:cNvPr id="12" name="Line 6">
            <a:extLst>
              <a:ext uri="{FF2B5EF4-FFF2-40B4-BE49-F238E27FC236}">
                <a16:creationId xmlns:a16="http://schemas.microsoft.com/office/drawing/2014/main" id="{3360D9BB-24D6-4C48-AF4D-EC4661A8B088}"/>
              </a:ext>
            </a:extLst>
          </p:cNvPr>
          <p:cNvSpPr>
            <a:spLocks noChangeShapeType="1"/>
          </p:cNvSpPr>
          <p:nvPr/>
        </p:nvSpPr>
        <p:spPr bwMode="auto">
          <a:xfrm>
            <a:off x="2133599" y="3001292"/>
            <a:ext cx="457571" cy="98281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" name="Text Box 6">
            <a:extLst>
              <a:ext uri="{FF2B5EF4-FFF2-40B4-BE49-F238E27FC236}">
                <a16:creationId xmlns:a16="http://schemas.microsoft.com/office/drawing/2014/main" id="{0523B50A-B2AF-4334-84D2-D302BE50DA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6722" y="2644976"/>
            <a:ext cx="1453753" cy="3363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165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14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23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03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103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3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3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3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3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Arial" panose="020B0604020202020204" pitchFamily="34" charset="0"/>
              </a:rPr>
              <a:t>RCS Ring</a:t>
            </a:r>
          </a:p>
        </p:txBody>
      </p:sp>
      <p:sp>
        <p:nvSpPr>
          <p:cNvPr id="14" name="Line 6">
            <a:extLst>
              <a:ext uri="{FF2B5EF4-FFF2-40B4-BE49-F238E27FC236}">
                <a16:creationId xmlns:a16="http://schemas.microsoft.com/office/drawing/2014/main" id="{9EE65C32-87AC-47AD-91B1-7716C44C090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344528" y="3001293"/>
            <a:ext cx="457199" cy="83080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5" name="Line 6">
            <a:extLst>
              <a:ext uri="{FF2B5EF4-FFF2-40B4-BE49-F238E27FC236}">
                <a16:creationId xmlns:a16="http://schemas.microsoft.com/office/drawing/2014/main" id="{E232DF3F-33C3-4790-A2F3-412621F06A73}"/>
              </a:ext>
            </a:extLst>
          </p:cNvPr>
          <p:cNvSpPr>
            <a:spLocks noChangeShapeType="1"/>
          </p:cNvSpPr>
          <p:nvPr/>
        </p:nvSpPr>
        <p:spPr bwMode="auto">
          <a:xfrm>
            <a:off x="3666385" y="3169478"/>
            <a:ext cx="528356" cy="149259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" name="Text Box 6">
            <a:extLst>
              <a:ext uri="{FF2B5EF4-FFF2-40B4-BE49-F238E27FC236}">
                <a16:creationId xmlns:a16="http://schemas.microsoft.com/office/drawing/2014/main" id="{A6AD5F41-1884-49E6-8D2C-9489BE3F03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78278" y="2708247"/>
            <a:ext cx="141219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165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14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23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03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103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3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3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3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3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Arial" panose="020B0604020202020204" pitchFamily="34" charset="0"/>
              </a:rPr>
              <a:t>Existing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Arial" panose="020B0604020202020204" pitchFamily="34" charset="0"/>
              </a:rPr>
              <a:t>Hadron Ring</a:t>
            </a:r>
          </a:p>
        </p:txBody>
      </p:sp>
      <p:sp>
        <p:nvSpPr>
          <p:cNvPr id="17" name="Line 6">
            <a:extLst>
              <a:ext uri="{FF2B5EF4-FFF2-40B4-BE49-F238E27FC236}">
                <a16:creationId xmlns:a16="http://schemas.microsoft.com/office/drawing/2014/main" id="{6EBE05C2-648D-4F82-91BB-692F8C1ABAAD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893825" y="1492856"/>
            <a:ext cx="400779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58D5B55-C8EC-4F2D-B34E-BEF7704788D7}"/>
              </a:ext>
            </a:extLst>
          </p:cNvPr>
          <p:cNvCxnSpPr>
            <a:cxnSpLocks/>
          </p:cNvCxnSpPr>
          <p:nvPr/>
        </p:nvCxnSpPr>
        <p:spPr bwMode="auto">
          <a:xfrm flipV="1">
            <a:off x="2884068" y="1427871"/>
            <a:ext cx="0" cy="415861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 Box 6">
            <a:extLst>
              <a:ext uri="{FF2B5EF4-FFF2-40B4-BE49-F238E27FC236}">
                <a16:creationId xmlns:a16="http://schemas.microsoft.com/office/drawing/2014/main" id="{62AC89A4-D594-4F89-89B1-E0DB52560D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6470" y="1324670"/>
            <a:ext cx="876737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165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14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23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03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103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3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3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3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3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Arial" panose="020B0604020202020204" pitchFamily="34" charset="0"/>
              </a:rPr>
              <a:t>1.4 m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9E4A72C-91D1-4DD0-B306-B432392EA3E6}"/>
              </a:ext>
            </a:extLst>
          </p:cNvPr>
          <p:cNvCxnSpPr>
            <a:cxnSpLocks/>
          </p:cNvCxnSpPr>
          <p:nvPr/>
        </p:nvCxnSpPr>
        <p:spPr bwMode="auto">
          <a:xfrm flipV="1">
            <a:off x="4332455" y="1315329"/>
            <a:ext cx="0" cy="366886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526D76C8-69A9-475A-A0D4-9FDB925EFA63}"/>
              </a:ext>
            </a:extLst>
          </p:cNvPr>
          <p:cNvCxnSpPr>
            <a:cxnSpLocks/>
          </p:cNvCxnSpPr>
          <p:nvPr/>
        </p:nvCxnSpPr>
        <p:spPr bwMode="auto">
          <a:xfrm flipV="1">
            <a:off x="5946063" y="1360792"/>
            <a:ext cx="0" cy="388397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Line 6">
            <a:extLst>
              <a:ext uri="{FF2B5EF4-FFF2-40B4-BE49-F238E27FC236}">
                <a16:creationId xmlns:a16="http://schemas.microsoft.com/office/drawing/2014/main" id="{65710D96-CB45-493F-A8FE-6AD5DF98647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083816" y="1477948"/>
            <a:ext cx="2466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23" name="Line 6">
            <a:extLst>
              <a:ext uri="{FF2B5EF4-FFF2-40B4-BE49-F238E27FC236}">
                <a16:creationId xmlns:a16="http://schemas.microsoft.com/office/drawing/2014/main" id="{238AF4D9-BB35-4274-9916-14D4647E6E0E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357184" y="1477948"/>
            <a:ext cx="45435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" name="Text Box 6">
            <a:extLst>
              <a:ext uri="{FF2B5EF4-FFF2-40B4-BE49-F238E27FC236}">
                <a16:creationId xmlns:a16="http://schemas.microsoft.com/office/drawing/2014/main" id="{FFBE8259-1DA1-4744-B0C5-64A79679D3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68905" y="1309762"/>
            <a:ext cx="876737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165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14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23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03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103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3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3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3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3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Arial" panose="020B0604020202020204" pitchFamily="34" charset="0"/>
              </a:rPr>
              <a:t>1.5 m</a:t>
            </a:r>
          </a:p>
        </p:txBody>
      </p:sp>
      <p:sp>
        <p:nvSpPr>
          <p:cNvPr id="25" name="Line 6">
            <a:extLst>
              <a:ext uri="{FF2B5EF4-FFF2-40B4-BE49-F238E27FC236}">
                <a16:creationId xmlns:a16="http://schemas.microsoft.com/office/drawing/2014/main" id="{0B2AE680-27E0-40B0-B0D5-5CC6A328FF6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472954" y="1492856"/>
            <a:ext cx="473109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60AF6E75-0913-47A4-B3F2-CCE0C7A4F7B6}"/>
              </a:ext>
            </a:extLst>
          </p:cNvPr>
          <p:cNvCxnSpPr>
            <a:cxnSpLocks/>
          </p:cNvCxnSpPr>
          <p:nvPr/>
        </p:nvCxnSpPr>
        <p:spPr bwMode="auto">
          <a:xfrm flipH="1">
            <a:off x="898998" y="4867356"/>
            <a:ext cx="5497581" cy="952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F94DB155-0A72-49D2-BB8F-687584A37EA9}"/>
              </a:ext>
            </a:extLst>
          </p:cNvPr>
          <p:cNvCxnSpPr>
            <a:cxnSpLocks/>
          </p:cNvCxnSpPr>
          <p:nvPr/>
        </p:nvCxnSpPr>
        <p:spPr bwMode="auto">
          <a:xfrm flipH="1">
            <a:off x="1097280" y="4356176"/>
            <a:ext cx="237121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 Box 6">
            <a:extLst>
              <a:ext uri="{FF2B5EF4-FFF2-40B4-BE49-F238E27FC236}">
                <a16:creationId xmlns:a16="http://schemas.microsoft.com/office/drawing/2014/main" id="{7D56E27C-C046-4A57-921B-D7F24FEF08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3964" y="3688795"/>
            <a:ext cx="876737" cy="3363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165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14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23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03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103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3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3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3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3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Arial" panose="020B0604020202020204" pitchFamily="34" charset="0"/>
              </a:rPr>
              <a:t>0.5 m</a:t>
            </a:r>
          </a:p>
        </p:txBody>
      </p:sp>
      <p:sp>
        <p:nvSpPr>
          <p:cNvPr id="29" name="Line 6">
            <a:extLst>
              <a:ext uri="{FF2B5EF4-FFF2-40B4-BE49-F238E27FC236}">
                <a16:creationId xmlns:a16="http://schemas.microsoft.com/office/drawing/2014/main" id="{026988D8-5D2E-4C8A-A4BE-C11E549DB23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237994" y="3984109"/>
            <a:ext cx="7034" cy="88324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" name="Line 6">
            <a:extLst>
              <a:ext uri="{FF2B5EF4-FFF2-40B4-BE49-F238E27FC236}">
                <a16:creationId xmlns:a16="http://schemas.microsoft.com/office/drawing/2014/main" id="{72BFA1BF-556C-4F83-9002-FB485DF934D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245028" y="4899268"/>
            <a:ext cx="924" cy="44171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" name="Text Box 6">
            <a:extLst>
              <a:ext uri="{FF2B5EF4-FFF2-40B4-BE49-F238E27FC236}">
                <a16:creationId xmlns:a16="http://schemas.microsoft.com/office/drawing/2014/main" id="{1735BA31-D2DC-4699-BF2C-04F445F835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2143" y="5309425"/>
            <a:ext cx="796739" cy="33637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165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14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23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03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103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3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3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3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3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Arial" panose="020B0604020202020204" pitchFamily="34" charset="0"/>
              </a:rPr>
              <a:t>1.27 m</a:t>
            </a:r>
          </a:p>
        </p:txBody>
      </p:sp>
      <p:sp>
        <p:nvSpPr>
          <p:cNvPr id="32" name="Line 6">
            <a:extLst>
              <a:ext uri="{FF2B5EF4-FFF2-40B4-BE49-F238E27FC236}">
                <a16:creationId xmlns:a16="http://schemas.microsoft.com/office/drawing/2014/main" id="{FBDC1066-4012-4D7F-90F9-A5F49E3C959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235272" y="5719071"/>
            <a:ext cx="9756" cy="47672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" name="Line 6">
            <a:extLst>
              <a:ext uri="{FF2B5EF4-FFF2-40B4-BE49-F238E27FC236}">
                <a16:creationId xmlns:a16="http://schemas.microsoft.com/office/drawing/2014/main" id="{A703E1F7-A834-403C-AF61-618486CB676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235272" y="4340409"/>
            <a:ext cx="9756" cy="46183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1140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t="-8169" b="-1194"/>
          <a:stretch/>
        </p:blipFill>
        <p:spPr>
          <a:xfrm>
            <a:off x="3948160" y="2088310"/>
            <a:ext cx="5005925" cy="371169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9886"/>
            <a:ext cx="7886700" cy="984848"/>
          </a:xfrm>
        </p:spPr>
        <p:txBody>
          <a:bodyPr>
            <a:normAutofit/>
          </a:bodyPr>
          <a:lstStyle/>
          <a:p>
            <a:r>
              <a:rPr lang="en-US" sz="4000" dirty="0" err="1"/>
              <a:t>eSR</a:t>
            </a:r>
            <a:r>
              <a:rPr lang="en-US" sz="4000" dirty="0"/>
              <a:t> Cryomodule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432574" y="1014734"/>
            <a:ext cx="750160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Single 2-cell 563 MHz SRF cavity per cryomodule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US" sz="1600" baseline="-25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= 8 MV/cavity</a:t>
            </a:r>
            <a:endParaRPr lang="en-US" sz="16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2x 500 kW adjustable Fundamental Power Couplers (FPCs).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4x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SiC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Beamline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HOM Absorbers (BLAs)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4 cryomodules in total (upgradeable to 12 for full luminosity and energy reach)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2K operating temperature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Top loading design</a:t>
            </a:r>
          </a:p>
        </p:txBody>
      </p:sp>
      <p:sp>
        <p:nvSpPr>
          <p:cNvPr id="5" name="Rectangle 4"/>
          <p:cNvSpPr/>
          <p:nvPr/>
        </p:nvSpPr>
        <p:spPr>
          <a:xfrm>
            <a:off x="5221045" y="5748985"/>
            <a:ext cx="32752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563 MHz Cavity Cryomodule</a:t>
            </a:r>
          </a:p>
        </p:txBody>
      </p:sp>
    </p:spTree>
    <p:extLst>
      <p:ext uri="{BB962C8B-B14F-4D97-AF65-F5344CB8AC3E}">
        <p14:creationId xmlns:p14="http://schemas.microsoft.com/office/powerpoint/2010/main" val="7420006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13CDAAE-253F-468E-9E2A-1677FE3227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7774" y="2255078"/>
            <a:ext cx="6635953" cy="2900361"/>
          </a:xfrm>
          <a:prstGeom prst="rect">
            <a:avLst/>
          </a:prstGeom>
        </p:spPr>
      </p:pic>
      <p:sp>
        <p:nvSpPr>
          <p:cNvPr id="3074" name="Rectangle 3">
            <a:extLst>
              <a:ext uri="{FF2B5EF4-FFF2-40B4-BE49-F238E27FC236}">
                <a16:creationId xmlns:a16="http://schemas.microsoft.com/office/drawing/2014/main" id="{1CD4BE7D-55E9-467E-B6EB-8C99EB55DCF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99403" y="218048"/>
            <a:ext cx="8644597" cy="648679"/>
          </a:xfrm>
        </p:spPr>
        <p:txBody>
          <a:bodyPr>
            <a:noAutofit/>
          </a:bodyPr>
          <a:lstStyle/>
          <a:p>
            <a:r>
              <a:rPr lang="en-US" altLang="en-US" sz="4000" dirty="0"/>
              <a:t>Cavity Concept Design</a:t>
            </a:r>
          </a:p>
        </p:txBody>
      </p:sp>
      <p:sp>
        <p:nvSpPr>
          <p:cNvPr id="3076" name="Line 4">
            <a:extLst>
              <a:ext uri="{FF2B5EF4-FFF2-40B4-BE49-F238E27FC236}">
                <a16:creationId xmlns:a16="http://schemas.microsoft.com/office/drawing/2014/main" id="{541C1715-C192-4B9A-AF7D-284E6D3CD28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759484" y="1745019"/>
            <a:ext cx="1699829" cy="52153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3077" name="Text Box 5">
            <a:extLst>
              <a:ext uri="{FF2B5EF4-FFF2-40B4-BE49-F238E27FC236}">
                <a16:creationId xmlns:a16="http://schemas.microsoft.com/office/drawing/2014/main" id="{F94022D2-E42E-4DD6-AEC3-9C54A242F4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84379" y="1457770"/>
            <a:ext cx="1677591" cy="253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050" dirty="0">
                <a:latin typeface="Arial" panose="020B0604020202020204" pitchFamily="34" charset="0"/>
              </a:rPr>
              <a:t>Helium Vessel Interface</a:t>
            </a:r>
          </a:p>
        </p:txBody>
      </p:sp>
      <p:sp>
        <p:nvSpPr>
          <p:cNvPr id="3078" name="Line 6">
            <a:extLst>
              <a:ext uri="{FF2B5EF4-FFF2-40B4-BE49-F238E27FC236}">
                <a16:creationId xmlns:a16="http://schemas.microsoft.com/office/drawing/2014/main" id="{FB1727C4-D96A-4FCB-88DA-10A83CC98B2D}"/>
              </a:ext>
            </a:extLst>
          </p:cNvPr>
          <p:cNvSpPr>
            <a:spLocks noChangeShapeType="1"/>
          </p:cNvSpPr>
          <p:nvPr/>
        </p:nvSpPr>
        <p:spPr bwMode="auto">
          <a:xfrm>
            <a:off x="5459314" y="1745019"/>
            <a:ext cx="570310" cy="112200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3079" name="Text Box 21">
            <a:extLst>
              <a:ext uri="{FF2B5EF4-FFF2-40B4-BE49-F238E27FC236}">
                <a16:creationId xmlns:a16="http://schemas.microsoft.com/office/drawing/2014/main" id="{074A4E30-F5CD-4960-85FB-7527778971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59046" y="1098449"/>
            <a:ext cx="282495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en-US" sz="1600" dirty="0">
                <a:latin typeface="Arial" panose="020B0604020202020204" pitchFamily="34" charset="0"/>
              </a:rPr>
              <a:t>Cavity wall thickness: 4mm</a:t>
            </a:r>
          </a:p>
        </p:txBody>
      </p:sp>
      <p:sp>
        <p:nvSpPr>
          <p:cNvPr id="3080" name="Line 6">
            <a:extLst>
              <a:ext uri="{FF2B5EF4-FFF2-40B4-BE49-F238E27FC236}">
                <a16:creationId xmlns:a16="http://schemas.microsoft.com/office/drawing/2014/main" id="{B186AC8F-50ED-4C72-91C7-198C44A88FF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067951" y="2867022"/>
            <a:ext cx="551424" cy="194429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3081" name="Text Box 6">
            <a:extLst>
              <a:ext uri="{FF2B5EF4-FFF2-40B4-BE49-F238E27FC236}">
                <a16:creationId xmlns:a16="http://schemas.microsoft.com/office/drawing/2014/main" id="{1DBCF1C1-3CEF-40EC-8F55-8528245FFF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9623" y="4821591"/>
            <a:ext cx="866775" cy="253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050" dirty="0">
                <a:latin typeface="Arial" panose="020B0604020202020204" pitchFamily="34" charset="0"/>
              </a:rPr>
              <a:t>FPC Ports</a:t>
            </a:r>
          </a:p>
        </p:txBody>
      </p:sp>
      <p:sp>
        <p:nvSpPr>
          <p:cNvPr id="3082" name="Line 6">
            <a:extLst>
              <a:ext uri="{FF2B5EF4-FFF2-40B4-BE49-F238E27FC236}">
                <a16:creationId xmlns:a16="http://schemas.microsoft.com/office/drawing/2014/main" id="{B724C2E9-2B72-4323-AC9E-E4587079F86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067951" y="4436479"/>
            <a:ext cx="458959" cy="3851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3085" name="Text Box 6">
            <a:extLst>
              <a:ext uri="{FF2B5EF4-FFF2-40B4-BE49-F238E27FC236}">
                <a16:creationId xmlns:a16="http://schemas.microsoft.com/office/drawing/2014/main" id="{5C52B842-D6E5-4A81-9718-8F214B01E8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695" y="1666799"/>
            <a:ext cx="1699829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050" dirty="0">
                <a:latin typeface="Arial" panose="020B0604020202020204" pitchFamily="34" charset="0"/>
              </a:rPr>
              <a:t>Stainless Steel Flanges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050" dirty="0">
                <a:latin typeface="Arial" panose="020B0604020202020204" pitchFamily="34" charset="0"/>
              </a:rPr>
              <a:t>w/ Knife Edge Seals</a:t>
            </a:r>
          </a:p>
        </p:txBody>
      </p:sp>
      <p:sp>
        <p:nvSpPr>
          <p:cNvPr id="3086" name="Line 4">
            <a:extLst>
              <a:ext uri="{FF2B5EF4-FFF2-40B4-BE49-F238E27FC236}">
                <a16:creationId xmlns:a16="http://schemas.microsoft.com/office/drawing/2014/main" id="{DB933B68-4482-4385-87B0-30E5BAD8EDDC}"/>
              </a:ext>
            </a:extLst>
          </p:cNvPr>
          <p:cNvSpPr>
            <a:spLocks noChangeShapeType="1"/>
          </p:cNvSpPr>
          <p:nvPr/>
        </p:nvSpPr>
        <p:spPr bwMode="auto">
          <a:xfrm>
            <a:off x="1327774" y="2092609"/>
            <a:ext cx="262545" cy="33192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3087" name="Line 6">
            <a:extLst>
              <a:ext uri="{FF2B5EF4-FFF2-40B4-BE49-F238E27FC236}">
                <a16:creationId xmlns:a16="http://schemas.microsoft.com/office/drawing/2014/main" id="{03748084-9330-446C-BBBB-09BBFA5002A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268871" y="2517624"/>
            <a:ext cx="570310" cy="66436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3088" name="Text Box 5">
            <a:extLst>
              <a:ext uri="{FF2B5EF4-FFF2-40B4-BE49-F238E27FC236}">
                <a16:creationId xmlns:a16="http://schemas.microsoft.com/office/drawing/2014/main" id="{E74AF8C7-B3D2-4A56-8421-6BCFEA5D6B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66234" y="2309875"/>
            <a:ext cx="1489975" cy="253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050" dirty="0">
                <a:latin typeface="Arial" panose="020B0604020202020204" pitchFamily="34" charset="0"/>
              </a:rPr>
              <a:t>Tuner Interface Ring</a:t>
            </a:r>
          </a:p>
        </p:txBody>
      </p:sp>
      <p:sp>
        <p:nvSpPr>
          <p:cNvPr id="3089" name="Line 6">
            <a:extLst>
              <a:ext uri="{FF2B5EF4-FFF2-40B4-BE49-F238E27FC236}">
                <a16:creationId xmlns:a16="http://schemas.microsoft.com/office/drawing/2014/main" id="{D7E8CD0D-F23B-4CC5-9C05-0D423589C35B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240514" y="4579510"/>
            <a:ext cx="183355" cy="73807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3090" name="Text Box 5">
            <a:extLst>
              <a:ext uri="{FF2B5EF4-FFF2-40B4-BE49-F238E27FC236}">
                <a16:creationId xmlns:a16="http://schemas.microsoft.com/office/drawing/2014/main" id="{281FEB52-8CF1-490C-9245-CF1C1DC44A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74488" y="5340877"/>
            <a:ext cx="1376363" cy="253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050" dirty="0">
                <a:latin typeface="Arial" panose="020B0604020202020204" pitchFamily="34" charset="0"/>
              </a:rPr>
              <a:t>RF Pickup Port</a:t>
            </a:r>
          </a:p>
        </p:txBody>
      </p:sp>
      <p:sp>
        <p:nvSpPr>
          <p:cNvPr id="3091" name="Text Box 6">
            <a:extLst>
              <a:ext uri="{FF2B5EF4-FFF2-40B4-BE49-F238E27FC236}">
                <a16:creationId xmlns:a16="http://schemas.microsoft.com/office/drawing/2014/main" id="{5DADC391-4332-4BF9-8B37-4549D8CBCE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16947" y="5047482"/>
            <a:ext cx="1006130" cy="253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050" dirty="0">
                <a:latin typeface="Arial" panose="020B0604020202020204" pitchFamily="34" charset="0"/>
              </a:rPr>
              <a:t>Iris Stiffener</a:t>
            </a:r>
          </a:p>
        </p:txBody>
      </p:sp>
      <p:sp>
        <p:nvSpPr>
          <p:cNvPr id="3092" name="Line 6">
            <a:extLst>
              <a:ext uri="{FF2B5EF4-FFF2-40B4-BE49-F238E27FC236}">
                <a16:creationId xmlns:a16="http://schemas.microsoft.com/office/drawing/2014/main" id="{E48B9DFD-628A-425B-A77F-D4C391AE9D3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326047" y="4622484"/>
            <a:ext cx="146423" cy="37766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19" name="Line 6">
            <a:extLst>
              <a:ext uri="{FF2B5EF4-FFF2-40B4-BE49-F238E27FC236}">
                <a16:creationId xmlns:a16="http://schemas.microsoft.com/office/drawing/2014/main" id="{4B338FA5-2088-4CD3-937A-5D2E64511BF8}"/>
              </a:ext>
            </a:extLst>
          </p:cNvPr>
          <p:cNvSpPr>
            <a:spLocks noChangeShapeType="1"/>
          </p:cNvSpPr>
          <p:nvPr/>
        </p:nvSpPr>
        <p:spPr bwMode="auto">
          <a:xfrm>
            <a:off x="5031907" y="5839183"/>
            <a:ext cx="2505649" cy="40805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20" name="Line 6">
            <a:extLst>
              <a:ext uri="{FF2B5EF4-FFF2-40B4-BE49-F238E27FC236}">
                <a16:creationId xmlns:a16="http://schemas.microsoft.com/office/drawing/2014/main" id="{72EB5388-F0DE-4B8F-847F-9EE140BBC0DD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1459046" y="5276478"/>
            <a:ext cx="2621270" cy="42235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35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95FBDE8-77C2-42DA-8D2D-52EF6D8A6CBA}"/>
              </a:ext>
            </a:extLst>
          </p:cNvPr>
          <p:cNvCxnSpPr>
            <a:cxnSpLocks/>
          </p:cNvCxnSpPr>
          <p:nvPr/>
        </p:nvCxnSpPr>
        <p:spPr>
          <a:xfrm>
            <a:off x="1459046" y="4255935"/>
            <a:ext cx="0" cy="119142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2F94EBD2-6563-4EA0-85F9-19B8F41B4FBA}"/>
              </a:ext>
            </a:extLst>
          </p:cNvPr>
          <p:cNvCxnSpPr>
            <a:cxnSpLocks/>
            <a:endCxn id="19" idx="1"/>
          </p:cNvCxnSpPr>
          <p:nvPr/>
        </p:nvCxnSpPr>
        <p:spPr>
          <a:xfrm>
            <a:off x="7523166" y="5193864"/>
            <a:ext cx="14390" cy="105337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 Box 6">
            <a:extLst>
              <a:ext uri="{FF2B5EF4-FFF2-40B4-BE49-F238E27FC236}">
                <a16:creationId xmlns:a16="http://schemas.microsoft.com/office/drawing/2014/main" id="{8E147293-676F-4396-A8DE-141D88AD6E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31639" y="5641390"/>
            <a:ext cx="755518" cy="253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050" dirty="0">
                <a:latin typeface="Arial" panose="020B0604020202020204" pitchFamily="34" charset="0"/>
              </a:rPr>
              <a:t>1.24 m</a:t>
            </a:r>
          </a:p>
        </p:txBody>
      </p:sp>
      <p:sp>
        <p:nvSpPr>
          <p:cNvPr id="29" name="Line 6">
            <a:extLst>
              <a:ext uri="{FF2B5EF4-FFF2-40B4-BE49-F238E27FC236}">
                <a16:creationId xmlns:a16="http://schemas.microsoft.com/office/drawing/2014/main" id="{17064A26-D08D-4D78-BB29-91FA8B81A323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542186" y="3938347"/>
            <a:ext cx="551423" cy="117918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30" name="Line 6">
            <a:extLst>
              <a:ext uri="{FF2B5EF4-FFF2-40B4-BE49-F238E27FC236}">
                <a16:creationId xmlns:a16="http://schemas.microsoft.com/office/drawing/2014/main" id="{0D764594-345A-4C4D-9234-126BDBCDEBA2}"/>
              </a:ext>
            </a:extLst>
          </p:cNvPr>
          <p:cNvSpPr>
            <a:spLocks noChangeShapeType="1"/>
          </p:cNvSpPr>
          <p:nvPr/>
        </p:nvSpPr>
        <p:spPr bwMode="auto">
          <a:xfrm>
            <a:off x="7542185" y="3952142"/>
            <a:ext cx="222977" cy="46347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31" name="Text Box 5">
            <a:extLst>
              <a:ext uri="{FF2B5EF4-FFF2-40B4-BE49-F238E27FC236}">
                <a16:creationId xmlns:a16="http://schemas.microsoft.com/office/drawing/2014/main" id="{18A09C89-9775-4C8D-B9AD-28366C3E19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75117" y="5127446"/>
            <a:ext cx="870467" cy="253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050" dirty="0">
                <a:latin typeface="Arial" panose="020B0604020202020204" pitchFamily="34" charset="0"/>
              </a:rPr>
              <a:t>270 mm ID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2">
            <a:extLst>
              <a:ext uri="{FF2B5EF4-FFF2-40B4-BE49-F238E27FC236}">
                <a16:creationId xmlns:a16="http://schemas.microsoft.com/office/drawing/2014/main" id="{37679FE8-FA63-423A-B121-BEA85A290E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69" t="29231" r="21153" b="23077"/>
          <a:stretch>
            <a:fillRect/>
          </a:stretch>
        </p:blipFill>
        <p:spPr bwMode="auto">
          <a:xfrm>
            <a:off x="4343797" y="3912548"/>
            <a:ext cx="1958041" cy="1124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47" name="Rectangle 3">
            <a:extLst>
              <a:ext uri="{FF2B5EF4-FFF2-40B4-BE49-F238E27FC236}">
                <a16:creationId xmlns:a16="http://schemas.microsoft.com/office/drawing/2014/main" id="{B5FBDCB6-3386-4F61-AE0B-E0C9C917B68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" y="274638"/>
            <a:ext cx="8839200" cy="614848"/>
          </a:xfrm>
        </p:spPr>
        <p:txBody>
          <a:bodyPr>
            <a:noAutofit/>
          </a:bodyPr>
          <a:lstStyle/>
          <a:p>
            <a:pPr eaLnBrk="1" hangingPunct="1"/>
            <a:r>
              <a:rPr lang="en-US" altLang="en-US" sz="4000" dirty="0"/>
              <a:t>Mechanical Resonance Modes</a:t>
            </a:r>
          </a:p>
        </p:txBody>
      </p:sp>
      <p:pic>
        <p:nvPicPr>
          <p:cNvPr id="6148" name="Picture 17">
            <a:extLst>
              <a:ext uri="{FF2B5EF4-FFF2-40B4-BE49-F238E27FC236}">
                <a16:creationId xmlns:a16="http://schemas.microsoft.com/office/drawing/2014/main" id="{867EDEE2-D7DF-4A5F-9F7C-A9164E9DB0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00" t="36597" r="19200" b="29607"/>
          <a:stretch>
            <a:fillRect/>
          </a:stretch>
        </p:blipFill>
        <p:spPr bwMode="auto">
          <a:xfrm>
            <a:off x="4098388" y="1151203"/>
            <a:ext cx="2362200" cy="8524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18">
            <a:extLst>
              <a:ext uri="{FF2B5EF4-FFF2-40B4-BE49-F238E27FC236}">
                <a16:creationId xmlns:a16="http://schemas.microsoft.com/office/drawing/2014/main" id="{953AD9B0-EC81-4F45-A370-0695CB24A1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04" t="38229" r="20354" b="30620"/>
          <a:stretch>
            <a:fillRect/>
          </a:stretch>
        </p:blipFill>
        <p:spPr bwMode="auto">
          <a:xfrm>
            <a:off x="4174588" y="2036293"/>
            <a:ext cx="2209800" cy="806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21">
            <a:extLst>
              <a:ext uri="{FF2B5EF4-FFF2-40B4-BE49-F238E27FC236}">
                <a16:creationId xmlns:a16="http://schemas.microsoft.com/office/drawing/2014/main" id="{65105C4C-0D5A-4A56-849D-29CE6559E2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35" t="30345" r="20689" b="22758"/>
          <a:stretch>
            <a:fillRect/>
          </a:stretch>
        </p:blipFill>
        <p:spPr bwMode="auto">
          <a:xfrm>
            <a:off x="4326988" y="2845184"/>
            <a:ext cx="1981200" cy="10937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1" name="Picture 23">
            <a:extLst>
              <a:ext uri="{FF2B5EF4-FFF2-40B4-BE49-F238E27FC236}">
                <a16:creationId xmlns:a16="http://schemas.microsoft.com/office/drawing/2014/main" id="{0617C73A-6FA3-41D6-A5DD-0E5B6D94DD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33" t="38710" r="20161" b="29031"/>
          <a:stretch>
            <a:fillRect/>
          </a:stretch>
        </p:blipFill>
        <p:spPr bwMode="auto">
          <a:xfrm>
            <a:off x="4250788" y="5052589"/>
            <a:ext cx="2209800" cy="806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52" name="Text Box 24">
            <a:extLst>
              <a:ext uri="{FF2B5EF4-FFF2-40B4-BE49-F238E27FC236}">
                <a16:creationId xmlns:a16="http://schemas.microsoft.com/office/drawing/2014/main" id="{539AEC16-6D72-4463-8B8C-C264F0E35B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90219" y="1521189"/>
            <a:ext cx="780983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/>
              <a:t>Mode 1</a:t>
            </a:r>
          </a:p>
        </p:txBody>
      </p:sp>
      <p:sp>
        <p:nvSpPr>
          <p:cNvPr id="6153" name="Text Box 25">
            <a:extLst>
              <a:ext uri="{FF2B5EF4-FFF2-40B4-BE49-F238E27FC236}">
                <a16:creationId xmlns:a16="http://schemas.microsoft.com/office/drawing/2014/main" id="{325B3930-065A-4A5D-A7C2-608B96F5B4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97253" y="5335162"/>
            <a:ext cx="780983" cy="30777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/>
              <a:t>Mode 5</a:t>
            </a:r>
          </a:p>
        </p:txBody>
      </p:sp>
      <p:sp>
        <p:nvSpPr>
          <p:cNvPr id="6154" name="Text Box 26">
            <a:extLst>
              <a:ext uri="{FF2B5EF4-FFF2-40B4-BE49-F238E27FC236}">
                <a16:creationId xmlns:a16="http://schemas.microsoft.com/office/drawing/2014/main" id="{0D08E0AE-DDF0-4C9A-B8A2-C8DF05F6E8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81661" y="4409750"/>
            <a:ext cx="780983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/>
              <a:t>Mode 4</a:t>
            </a:r>
          </a:p>
        </p:txBody>
      </p:sp>
      <p:sp>
        <p:nvSpPr>
          <p:cNvPr id="6155" name="Text Box 27">
            <a:extLst>
              <a:ext uri="{FF2B5EF4-FFF2-40B4-BE49-F238E27FC236}">
                <a16:creationId xmlns:a16="http://schemas.microsoft.com/office/drawing/2014/main" id="{2A0BBEC9-C412-46D5-A39A-832B56C6FD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60559" y="3380464"/>
            <a:ext cx="780983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/>
              <a:t>Mode 3</a:t>
            </a:r>
          </a:p>
        </p:txBody>
      </p:sp>
      <p:sp>
        <p:nvSpPr>
          <p:cNvPr id="6156" name="Text Box 28">
            <a:extLst>
              <a:ext uri="{FF2B5EF4-FFF2-40B4-BE49-F238E27FC236}">
                <a16:creationId xmlns:a16="http://schemas.microsoft.com/office/drawing/2014/main" id="{6530A88D-7F73-4484-A717-C598A6E332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90219" y="2280842"/>
            <a:ext cx="780983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/>
              <a:t>Mode 2</a:t>
            </a:r>
          </a:p>
        </p:txBody>
      </p:sp>
      <p:grpSp>
        <p:nvGrpSpPr>
          <p:cNvPr id="6157" name="Group 32">
            <a:extLst>
              <a:ext uri="{FF2B5EF4-FFF2-40B4-BE49-F238E27FC236}">
                <a16:creationId xmlns:a16="http://schemas.microsoft.com/office/drawing/2014/main" id="{04AC991C-C557-4C26-ABBC-3FE420517D8C}"/>
              </a:ext>
            </a:extLst>
          </p:cNvPr>
          <p:cNvGrpSpPr>
            <a:grpSpLocks/>
          </p:cNvGrpSpPr>
          <p:nvPr/>
        </p:nvGrpSpPr>
        <p:grpSpPr bwMode="auto">
          <a:xfrm>
            <a:off x="779588" y="1674055"/>
            <a:ext cx="2133600" cy="1276638"/>
            <a:chOff x="1920" y="672"/>
            <a:chExt cx="1152" cy="683"/>
          </a:xfrm>
        </p:grpSpPr>
        <p:pic>
          <p:nvPicPr>
            <p:cNvPr id="6171" name="Picture 16">
              <a:extLst>
                <a:ext uri="{FF2B5EF4-FFF2-40B4-BE49-F238E27FC236}">
                  <a16:creationId xmlns:a16="http://schemas.microsoft.com/office/drawing/2014/main" id="{3823344D-CBCB-4445-847D-2CF6704BB0D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516" t="43657" r="57889" b="47252"/>
            <a:stretch>
              <a:fillRect/>
            </a:stretch>
          </p:blipFill>
          <p:spPr bwMode="auto">
            <a:xfrm>
              <a:off x="1920" y="672"/>
              <a:ext cx="432" cy="6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172" name="Picture 29">
              <a:extLst>
                <a:ext uri="{FF2B5EF4-FFF2-40B4-BE49-F238E27FC236}">
                  <a16:creationId xmlns:a16="http://schemas.microsoft.com/office/drawing/2014/main" id="{D9928E99-8754-459B-BEEE-B5AD01A0EF8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901" t="43657" r="45108" b="47252"/>
            <a:stretch>
              <a:fillRect/>
            </a:stretch>
          </p:blipFill>
          <p:spPr bwMode="auto">
            <a:xfrm>
              <a:off x="2352" y="672"/>
              <a:ext cx="720" cy="6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173" name="Rectangle 31">
              <a:extLst>
                <a:ext uri="{FF2B5EF4-FFF2-40B4-BE49-F238E27FC236}">
                  <a16:creationId xmlns:a16="http://schemas.microsoft.com/office/drawing/2014/main" id="{FCF0F782-6643-48BA-9C94-608ED56213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0" y="672"/>
              <a:ext cx="1152" cy="672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sp>
        <p:nvSpPr>
          <p:cNvPr id="6158" name="Text Box 33">
            <a:extLst>
              <a:ext uri="{FF2B5EF4-FFF2-40B4-BE49-F238E27FC236}">
                <a16:creationId xmlns:a16="http://schemas.microsoft.com/office/drawing/2014/main" id="{B4D218AC-7F2A-4110-B7C2-ACC750A27B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9244" y="1353378"/>
            <a:ext cx="1415709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/>
              <a:t>No Iris Stiffener</a:t>
            </a:r>
          </a:p>
        </p:txBody>
      </p:sp>
      <p:grpSp>
        <p:nvGrpSpPr>
          <p:cNvPr id="6159" name="Group 37">
            <a:extLst>
              <a:ext uri="{FF2B5EF4-FFF2-40B4-BE49-F238E27FC236}">
                <a16:creationId xmlns:a16="http://schemas.microsoft.com/office/drawing/2014/main" id="{DDED45DC-F6EF-4A57-9C9F-4E5DD2CC1BE4}"/>
              </a:ext>
            </a:extLst>
          </p:cNvPr>
          <p:cNvGrpSpPr>
            <a:grpSpLocks/>
          </p:cNvGrpSpPr>
          <p:nvPr/>
        </p:nvGrpSpPr>
        <p:grpSpPr bwMode="auto">
          <a:xfrm>
            <a:off x="779588" y="3688241"/>
            <a:ext cx="2133600" cy="1319852"/>
            <a:chOff x="2064" y="1392"/>
            <a:chExt cx="1632" cy="960"/>
          </a:xfrm>
        </p:grpSpPr>
        <p:pic>
          <p:nvPicPr>
            <p:cNvPr id="6168" name="Picture 34">
              <a:extLst>
                <a:ext uri="{FF2B5EF4-FFF2-40B4-BE49-F238E27FC236}">
                  <a16:creationId xmlns:a16="http://schemas.microsoft.com/office/drawing/2014/main" id="{5500D207-9918-457D-8412-51CC854B7D4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95" t="42329" r="57356" b="48442"/>
            <a:stretch>
              <a:fillRect/>
            </a:stretch>
          </p:blipFill>
          <p:spPr bwMode="auto">
            <a:xfrm>
              <a:off x="2064" y="1392"/>
              <a:ext cx="624" cy="9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169" name="Picture 35">
              <a:extLst>
                <a:ext uri="{FF2B5EF4-FFF2-40B4-BE49-F238E27FC236}">
                  <a16:creationId xmlns:a16="http://schemas.microsoft.com/office/drawing/2014/main" id="{6DC64198-0CE8-45C6-AC9B-45A4509E881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990" t="42329" r="44952" b="48442"/>
            <a:stretch>
              <a:fillRect/>
            </a:stretch>
          </p:blipFill>
          <p:spPr bwMode="auto">
            <a:xfrm>
              <a:off x="2688" y="1392"/>
              <a:ext cx="1008" cy="9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170" name="Rectangle 36">
              <a:extLst>
                <a:ext uri="{FF2B5EF4-FFF2-40B4-BE49-F238E27FC236}">
                  <a16:creationId xmlns:a16="http://schemas.microsoft.com/office/drawing/2014/main" id="{2EC3AEAC-5B16-4885-8132-173D646AC7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64" y="1392"/>
              <a:ext cx="1632" cy="960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sp>
        <p:nvSpPr>
          <p:cNvPr id="6160" name="Text Box 38">
            <a:extLst>
              <a:ext uri="{FF2B5EF4-FFF2-40B4-BE49-F238E27FC236}">
                <a16:creationId xmlns:a16="http://schemas.microsoft.com/office/drawing/2014/main" id="{E5F472AC-BCF1-4F1F-80F2-EA8CDC7190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1639" y="3380464"/>
            <a:ext cx="1545551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/>
              <a:t>With Iris Stiffener</a:t>
            </a:r>
          </a:p>
        </p:txBody>
      </p:sp>
      <p:pic>
        <p:nvPicPr>
          <p:cNvPr id="6161" name="Picture 39">
            <a:extLst>
              <a:ext uri="{FF2B5EF4-FFF2-40B4-BE49-F238E27FC236}">
                <a16:creationId xmlns:a16="http://schemas.microsoft.com/office/drawing/2014/main" id="{A80BAB42-76D3-4D87-B8C3-D7148582D1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38" t="37531" r="18518" b="34814"/>
          <a:stretch>
            <a:fillRect/>
          </a:stretch>
        </p:blipFill>
        <p:spPr bwMode="auto">
          <a:xfrm>
            <a:off x="6553200" y="1151203"/>
            <a:ext cx="2286000" cy="8524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62" name="Picture 40">
            <a:extLst>
              <a:ext uri="{FF2B5EF4-FFF2-40B4-BE49-F238E27FC236}">
                <a16:creationId xmlns:a16="http://schemas.microsoft.com/office/drawing/2014/main" id="{0AAD36D0-9158-410B-B0A7-24BA39D3C1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00" t="37646" r="18382" b="34119"/>
          <a:stretch>
            <a:fillRect/>
          </a:stretch>
        </p:blipFill>
        <p:spPr bwMode="auto">
          <a:xfrm>
            <a:off x="6629400" y="2036293"/>
            <a:ext cx="2209800" cy="804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63" name="Picture 41">
            <a:extLst>
              <a:ext uri="{FF2B5EF4-FFF2-40B4-BE49-F238E27FC236}">
                <a16:creationId xmlns:a16="http://schemas.microsoft.com/office/drawing/2014/main" id="{01E396F7-02C9-4E97-8221-53909B41C7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24" t="31683" r="19801" b="25545"/>
          <a:stretch>
            <a:fillRect/>
          </a:stretch>
        </p:blipFill>
        <p:spPr bwMode="auto">
          <a:xfrm>
            <a:off x="6781800" y="2845183"/>
            <a:ext cx="1981200" cy="10937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64" name="Picture 42">
            <a:extLst>
              <a:ext uri="{FF2B5EF4-FFF2-40B4-BE49-F238E27FC236}">
                <a16:creationId xmlns:a16="http://schemas.microsoft.com/office/drawing/2014/main" id="{280E960C-ECFF-4A6B-8532-A90651621C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90" t="31735" r="18182" b="27274"/>
          <a:stretch>
            <a:fillRect/>
          </a:stretch>
        </p:blipFill>
        <p:spPr bwMode="auto">
          <a:xfrm>
            <a:off x="6699250" y="3940240"/>
            <a:ext cx="2057400" cy="10937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65" name="Picture 43">
            <a:extLst>
              <a:ext uri="{FF2B5EF4-FFF2-40B4-BE49-F238E27FC236}">
                <a16:creationId xmlns:a16="http://schemas.microsoft.com/office/drawing/2014/main" id="{D8D08C8F-D1CF-4CC3-A17C-0A70265F03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86" t="30476" r="20952" b="40572"/>
          <a:stretch>
            <a:fillRect/>
          </a:stretch>
        </p:blipFill>
        <p:spPr bwMode="auto">
          <a:xfrm>
            <a:off x="6553200" y="5052590"/>
            <a:ext cx="2209800" cy="806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66" name="Text Box 44">
            <a:extLst>
              <a:ext uri="{FF2B5EF4-FFF2-40B4-BE49-F238E27FC236}">
                <a16:creationId xmlns:a16="http://schemas.microsoft.com/office/drawing/2014/main" id="{61A50AA5-0435-4164-8CBC-9D70FB114C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27525" y="856636"/>
            <a:ext cx="1415709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u="sng" dirty="0"/>
              <a:t>No Iris Stiffener</a:t>
            </a:r>
          </a:p>
        </p:txBody>
      </p:sp>
      <p:sp>
        <p:nvSpPr>
          <p:cNvPr id="6167" name="Text Box 45">
            <a:extLst>
              <a:ext uri="{FF2B5EF4-FFF2-40B4-BE49-F238E27FC236}">
                <a16:creationId xmlns:a16="http://schemas.microsoft.com/office/drawing/2014/main" id="{CEBC2F83-BD9B-45C7-8EC9-C97B71A7B6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1800" y="861324"/>
            <a:ext cx="1545551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u="sng" dirty="0"/>
              <a:t>With Iris Stiffener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9">
            <a:extLst>
              <a:ext uri="{FF2B5EF4-FFF2-40B4-BE49-F238E27FC236}">
                <a16:creationId xmlns:a16="http://schemas.microsoft.com/office/drawing/2014/main" id="{BA941F03-07C8-4664-915F-100F1BF9A4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70" t="27716" r="10236" b="28189"/>
          <a:stretch>
            <a:fillRect/>
          </a:stretch>
        </p:blipFill>
        <p:spPr bwMode="auto">
          <a:xfrm>
            <a:off x="4869167" y="1156679"/>
            <a:ext cx="4225033" cy="20540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Text Box 9">
            <a:extLst>
              <a:ext uri="{FF2B5EF4-FFF2-40B4-BE49-F238E27FC236}">
                <a16:creationId xmlns:a16="http://schemas.microsoft.com/office/drawing/2014/main" id="{42835EB9-66AF-44AE-9C16-E72F087BAD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4664" y="5539784"/>
            <a:ext cx="2871242" cy="27699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dirty="0"/>
              <a:t>Total Cavity Compression = -0.41 mm</a:t>
            </a:r>
          </a:p>
        </p:txBody>
      </p:sp>
      <p:sp>
        <p:nvSpPr>
          <p:cNvPr id="24" name="Text Box 14">
            <a:extLst>
              <a:ext uri="{FF2B5EF4-FFF2-40B4-BE49-F238E27FC236}">
                <a16:creationId xmlns:a16="http://schemas.microsoft.com/office/drawing/2014/main" id="{8F0E332A-E818-4FC7-BA64-4D5F53AA0D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6414" y="5773170"/>
            <a:ext cx="2869491" cy="27699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dirty="0"/>
              <a:t>Total He Vessel Extension = +0.24 mm</a:t>
            </a:r>
          </a:p>
        </p:txBody>
      </p:sp>
      <p:pic>
        <p:nvPicPr>
          <p:cNvPr id="17410" name="Picture 11">
            <a:extLst>
              <a:ext uri="{FF2B5EF4-FFF2-40B4-BE49-F238E27FC236}">
                <a16:creationId xmlns:a16="http://schemas.microsoft.com/office/drawing/2014/main" id="{42B0D029-D392-4C99-A053-A62657C3EA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55" t="29474" r="7018" b="22807"/>
          <a:stretch>
            <a:fillRect/>
          </a:stretch>
        </p:blipFill>
        <p:spPr bwMode="auto">
          <a:xfrm>
            <a:off x="143020" y="1075663"/>
            <a:ext cx="3999913" cy="20540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411" name="Rectangle 3">
            <a:extLst>
              <a:ext uri="{FF2B5EF4-FFF2-40B4-BE49-F238E27FC236}">
                <a16:creationId xmlns:a16="http://schemas.microsoft.com/office/drawing/2014/main" id="{E80BC039-63AD-4E1D-8574-93F854DD612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" y="47269"/>
            <a:ext cx="8839200" cy="856134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4000" dirty="0"/>
              <a:t>Cavity Tuning</a:t>
            </a:r>
          </a:p>
        </p:txBody>
      </p:sp>
      <p:sp>
        <p:nvSpPr>
          <p:cNvPr id="17412" name="Text Box 4">
            <a:extLst>
              <a:ext uri="{FF2B5EF4-FFF2-40B4-BE49-F238E27FC236}">
                <a16:creationId xmlns:a16="http://schemas.microsoft.com/office/drawing/2014/main" id="{510AEE8E-BF2E-4C28-B950-A15A4B7CE5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00214" y="1132331"/>
            <a:ext cx="1268953" cy="5232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/>
              <a:t>He Vessel Edge Fixed</a:t>
            </a:r>
          </a:p>
        </p:txBody>
      </p:sp>
      <p:sp>
        <p:nvSpPr>
          <p:cNvPr id="17413" name="Line 5">
            <a:extLst>
              <a:ext uri="{FF2B5EF4-FFF2-40B4-BE49-F238E27FC236}">
                <a16:creationId xmlns:a16="http://schemas.microsoft.com/office/drawing/2014/main" id="{6B7931FD-ECCE-492A-8DE6-739F97F35ED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529380" y="1633349"/>
            <a:ext cx="226676" cy="5632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17" name="Text Box 9">
            <a:extLst>
              <a:ext uri="{FF2B5EF4-FFF2-40B4-BE49-F238E27FC236}">
                <a16:creationId xmlns:a16="http://schemas.microsoft.com/office/drawing/2014/main" id="{B86F6A06-3196-4C1E-A4C8-110A3C5E76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6674" y="2602342"/>
            <a:ext cx="1130652" cy="5232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1400" dirty="0"/>
              <a:t>910 kg Tuner load</a:t>
            </a:r>
          </a:p>
        </p:txBody>
      </p:sp>
      <p:pic>
        <p:nvPicPr>
          <p:cNvPr id="14" name="Picture 17">
            <a:extLst>
              <a:ext uri="{FF2B5EF4-FFF2-40B4-BE49-F238E27FC236}">
                <a16:creationId xmlns:a16="http://schemas.microsoft.com/office/drawing/2014/main" id="{AA866A8A-9B68-4708-83A4-1C1AD9B6EB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29" t="26903" r="8850" b="27788"/>
          <a:stretch>
            <a:fillRect/>
          </a:stretch>
        </p:blipFill>
        <p:spPr bwMode="auto">
          <a:xfrm>
            <a:off x="143020" y="3393459"/>
            <a:ext cx="4507325" cy="2218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Line 7">
            <a:extLst>
              <a:ext uri="{FF2B5EF4-FFF2-40B4-BE49-F238E27FC236}">
                <a16:creationId xmlns:a16="http://schemas.microsoft.com/office/drawing/2014/main" id="{04C40986-169A-4362-B5A4-2A8FE1C74D72}"/>
              </a:ext>
            </a:extLst>
          </p:cNvPr>
          <p:cNvSpPr>
            <a:spLocks noChangeShapeType="1"/>
          </p:cNvSpPr>
          <p:nvPr/>
        </p:nvSpPr>
        <p:spPr bwMode="auto">
          <a:xfrm>
            <a:off x="3678492" y="5548720"/>
            <a:ext cx="0" cy="21280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" name="Line 8">
            <a:extLst>
              <a:ext uri="{FF2B5EF4-FFF2-40B4-BE49-F238E27FC236}">
                <a16:creationId xmlns:a16="http://schemas.microsoft.com/office/drawing/2014/main" id="{4A212521-9A5E-46FE-B00E-D39D477CBBF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12480" y="5663019"/>
            <a:ext cx="252182" cy="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" name="Line 10">
            <a:extLst>
              <a:ext uri="{FF2B5EF4-FFF2-40B4-BE49-F238E27FC236}">
                <a16:creationId xmlns:a16="http://schemas.microsoft.com/office/drawing/2014/main" id="{E3AF2550-AE95-435B-80A8-949C97761BCB}"/>
              </a:ext>
            </a:extLst>
          </p:cNvPr>
          <p:cNvSpPr>
            <a:spLocks noChangeShapeType="1"/>
          </p:cNvSpPr>
          <p:nvPr/>
        </p:nvSpPr>
        <p:spPr bwMode="auto">
          <a:xfrm>
            <a:off x="510920" y="5335794"/>
            <a:ext cx="0" cy="7143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" name="Line 11">
            <a:extLst>
              <a:ext uri="{FF2B5EF4-FFF2-40B4-BE49-F238E27FC236}">
                <a16:creationId xmlns:a16="http://schemas.microsoft.com/office/drawing/2014/main" id="{74D8C10A-42D5-4A35-BFF4-005C53646ED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519945" y="5924462"/>
            <a:ext cx="414041" cy="244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" name="Line 13">
            <a:extLst>
              <a:ext uri="{FF2B5EF4-FFF2-40B4-BE49-F238E27FC236}">
                <a16:creationId xmlns:a16="http://schemas.microsoft.com/office/drawing/2014/main" id="{FB5C5BFD-4889-476E-B82D-BD6239FA81A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10920" y="5919653"/>
            <a:ext cx="255494" cy="48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" name="Line 15">
            <a:extLst>
              <a:ext uri="{FF2B5EF4-FFF2-40B4-BE49-F238E27FC236}">
                <a16:creationId xmlns:a16="http://schemas.microsoft.com/office/drawing/2014/main" id="{FDF0318B-4B98-47E9-A393-82BB43F0B1B5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986" y="5520192"/>
            <a:ext cx="0" cy="47954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" name="Line 16">
            <a:extLst>
              <a:ext uri="{FF2B5EF4-FFF2-40B4-BE49-F238E27FC236}">
                <a16:creationId xmlns:a16="http://schemas.microsoft.com/office/drawing/2014/main" id="{2D77B544-127E-4B7A-A164-7487162EF9A8}"/>
              </a:ext>
            </a:extLst>
          </p:cNvPr>
          <p:cNvSpPr>
            <a:spLocks noChangeShapeType="1"/>
          </p:cNvSpPr>
          <p:nvPr/>
        </p:nvSpPr>
        <p:spPr bwMode="auto">
          <a:xfrm>
            <a:off x="3449111" y="5670300"/>
            <a:ext cx="210999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" name="Text Box 5">
            <a:extLst>
              <a:ext uri="{FF2B5EF4-FFF2-40B4-BE49-F238E27FC236}">
                <a16:creationId xmlns:a16="http://schemas.microsoft.com/office/drawing/2014/main" id="{64415FDC-4CDE-47DA-9EEF-476BA345AF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04095" y="3393459"/>
            <a:ext cx="4096885" cy="243143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1800" dirty="0"/>
              <a:t>Spring rate:</a:t>
            </a:r>
          </a:p>
          <a:p>
            <a:pPr lvl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1400" dirty="0"/>
              <a:t>2,270 kg/mm iris stiffened</a:t>
            </a:r>
          </a:p>
          <a:p>
            <a:pPr lvl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1400" dirty="0"/>
              <a:t>1,500 kg/mm unstiffened</a:t>
            </a:r>
          </a:p>
          <a:p>
            <a:pPr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1800" dirty="0"/>
              <a:t>Tuning Coef. est.:</a:t>
            </a:r>
          </a:p>
          <a:p>
            <a:pPr lvl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1400" dirty="0"/>
              <a:t>300 kHz/mm iris stiffened</a:t>
            </a:r>
          </a:p>
          <a:p>
            <a:pPr lvl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1400" dirty="0"/>
              <a:t>190 kHz/mm unstiffened</a:t>
            </a:r>
          </a:p>
          <a:p>
            <a:pPr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1800" dirty="0"/>
              <a:t>For 100 kHz Tuning (stiffened cavity):</a:t>
            </a:r>
          </a:p>
          <a:p>
            <a:pPr lvl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1400" dirty="0"/>
              <a:t>Stroke= 0.33mm </a:t>
            </a:r>
          </a:p>
          <a:p>
            <a:pPr lvl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1400" dirty="0"/>
              <a:t>Force=730 kg </a:t>
            </a:r>
          </a:p>
          <a:p>
            <a:pPr lvl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1400" dirty="0"/>
              <a:t>Induced Stress= 35 MPa (5,100 psi )</a:t>
            </a:r>
          </a:p>
        </p:txBody>
      </p:sp>
      <p:sp>
        <p:nvSpPr>
          <p:cNvPr id="31" name="Text Box 5">
            <a:extLst>
              <a:ext uri="{FF2B5EF4-FFF2-40B4-BE49-F238E27FC236}">
                <a16:creationId xmlns:a16="http://schemas.microsoft.com/office/drawing/2014/main" id="{2E210C7D-73A4-4253-8D9D-931F5F267F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1075663"/>
            <a:ext cx="1986930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1800" dirty="0"/>
              <a:t>Load Conditions:</a:t>
            </a:r>
            <a:endParaRPr lang="en-US" altLang="en-US" sz="1400" dirty="0"/>
          </a:p>
        </p:txBody>
      </p:sp>
      <p:sp>
        <p:nvSpPr>
          <p:cNvPr id="32" name="Text Box 5">
            <a:extLst>
              <a:ext uri="{FF2B5EF4-FFF2-40B4-BE49-F238E27FC236}">
                <a16:creationId xmlns:a16="http://schemas.microsoft.com/office/drawing/2014/main" id="{1C9B1C09-3D39-4107-BAE5-1E770325DE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15133" y="1185313"/>
            <a:ext cx="3333100" cy="30777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1400" dirty="0"/>
              <a:t>Max Cavity Stress 43.9 MPa (6,360 psi)</a:t>
            </a:r>
          </a:p>
        </p:txBody>
      </p:sp>
      <p:sp>
        <p:nvSpPr>
          <p:cNvPr id="33" name="Text Box 5">
            <a:extLst>
              <a:ext uri="{FF2B5EF4-FFF2-40B4-BE49-F238E27FC236}">
                <a16:creationId xmlns:a16="http://schemas.microsoft.com/office/drawing/2014/main" id="{CA8D4FD8-859D-4729-8FED-FCD9AF6922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2715" y="3412952"/>
            <a:ext cx="3371271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1800" dirty="0"/>
              <a:t>Max Cavity Deflection 0.41mm</a:t>
            </a:r>
          </a:p>
        </p:txBody>
      </p:sp>
    </p:spTree>
    <p:extLst>
      <p:ext uri="{BB962C8B-B14F-4D97-AF65-F5344CB8AC3E}">
        <p14:creationId xmlns:p14="http://schemas.microsoft.com/office/powerpoint/2010/main" val="14367997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>
            <a:extLst>
              <a:ext uri="{FF2B5EF4-FFF2-40B4-BE49-F238E27FC236}">
                <a16:creationId xmlns:a16="http://schemas.microsoft.com/office/drawing/2014/main" id="{C5ADACDA-4CA6-4CE5-A628-2532250B5E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4235" y="341263"/>
            <a:ext cx="8321040" cy="355997"/>
          </a:xfrm>
        </p:spPr>
        <p:txBody>
          <a:bodyPr>
            <a:noAutofit/>
          </a:bodyPr>
          <a:lstStyle/>
          <a:p>
            <a:r>
              <a:rPr lang="en-US" altLang="en-US" sz="4000" dirty="0"/>
              <a:t>Helium Vessel, Tuner, FPC Concept</a:t>
            </a:r>
          </a:p>
        </p:txBody>
      </p:sp>
      <p:grpSp>
        <p:nvGrpSpPr>
          <p:cNvPr id="4099" name="Group 1">
            <a:extLst>
              <a:ext uri="{FF2B5EF4-FFF2-40B4-BE49-F238E27FC236}">
                <a16:creationId xmlns:a16="http://schemas.microsoft.com/office/drawing/2014/main" id="{16042628-E0AD-4796-BB00-8C085F031748}"/>
              </a:ext>
            </a:extLst>
          </p:cNvPr>
          <p:cNvGrpSpPr>
            <a:grpSpLocks/>
          </p:cNvGrpSpPr>
          <p:nvPr/>
        </p:nvGrpSpPr>
        <p:grpSpPr bwMode="auto">
          <a:xfrm>
            <a:off x="77392" y="1485900"/>
            <a:ext cx="8192690" cy="4458891"/>
            <a:chOff x="103836" y="838334"/>
            <a:chExt cx="10923202" cy="5945605"/>
          </a:xfrm>
        </p:grpSpPr>
        <p:pic>
          <p:nvPicPr>
            <p:cNvPr id="4100" name="Picture 4">
              <a:extLst>
                <a:ext uri="{FF2B5EF4-FFF2-40B4-BE49-F238E27FC236}">
                  <a16:creationId xmlns:a16="http://schemas.microsoft.com/office/drawing/2014/main" id="{0091F1DF-C0FF-4C0A-8444-319ACAAC17D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11" t="15297" r="18469" b="11195"/>
            <a:stretch>
              <a:fillRect/>
            </a:stretch>
          </p:blipFill>
          <p:spPr bwMode="auto">
            <a:xfrm>
              <a:off x="103836" y="838334"/>
              <a:ext cx="5026569" cy="59456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01" name="Picture 3">
              <a:extLst>
                <a:ext uri="{FF2B5EF4-FFF2-40B4-BE49-F238E27FC236}">
                  <a16:creationId xmlns:a16="http://schemas.microsoft.com/office/drawing/2014/main" id="{8646D955-CFB4-4621-B395-DED5ED46B74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502" t="18202" r="18881" b="11421"/>
            <a:stretch>
              <a:fillRect/>
            </a:stretch>
          </p:blipFill>
          <p:spPr bwMode="auto">
            <a:xfrm>
              <a:off x="6334703" y="951451"/>
              <a:ext cx="4692335" cy="57193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02" name="Text Box 6">
              <a:extLst>
                <a:ext uri="{FF2B5EF4-FFF2-40B4-BE49-F238E27FC236}">
                  <a16:creationId xmlns:a16="http://schemas.microsoft.com/office/drawing/2014/main" id="{B994D55B-40A7-4398-A2B5-E410996DE7A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79665" y="2215303"/>
              <a:ext cx="879709" cy="5540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050" dirty="0">
                  <a:latin typeface="Arial" panose="020B0604020202020204" pitchFamily="34" charset="0"/>
                </a:rPr>
                <a:t>Helium Vessel</a:t>
              </a:r>
            </a:p>
          </p:txBody>
        </p:sp>
        <p:sp>
          <p:nvSpPr>
            <p:cNvPr id="4103" name="Text Box 6">
              <a:extLst>
                <a:ext uri="{FF2B5EF4-FFF2-40B4-BE49-F238E27FC236}">
                  <a16:creationId xmlns:a16="http://schemas.microsoft.com/office/drawing/2014/main" id="{8BC117AB-DC59-4923-9466-67BEC8DF01C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506489" y="4556096"/>
              <a:ext cx="1352550" cy="3385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050" i="1" u="sng" dirty="0">
                  <a:latin typeface="Arial" panose="020B0604020202020204" pitchFamily="34" charset="0"/>
                </a:rPr>
                <a:t>Cutaway view</a:t>
              </a:r>
            </a:p>
          </p:txBody>
        </p:sp>
        <p:sp>
          <p:nvSpPr>
            <p:cNvPr id="4104" name="Line 4">
              <a:extLst>
                <a:ext uri="{FF2B5EF4-FFF2-40B4-BE49-F238E27FC236}">
                  <a16:creationId xmlns:a16="http://schemas.microsoft.com/office/drawing/2014/main" id="{2A52AF06-A688-41E2-AC5B-FAA6D0DABDC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042523" y="2490785"/>
              <a:ext cx="879709" cy="120337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4105" name="Line 4">
              <a:extLst>
                <a:ext uri="{FF2B5EF4-FFF2-40B4-BE49-F238E27FC236}">
                  <a16:creationId xmlns:a16="http://schemas.microsoft.com/office/drawing/2014/main" id="{C936016F-F40F-4183-B844-C19ACCA688C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466235" y="1697680"/>
              <a:ext cx="421694" cy="21395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350" dirty="0"/>
            </a:p>
          </p:txBody>
        </p:sp>
        <p:sp>
          <p:nvSpPr>
            <p:cNvPr id="4106" name="Text Box 6">
              <a:extLst>
                <a:ext uri="{FF2B5EF4-FFF2-40B4-BE49-F238E27FC236}">
                  <a16:creationId xmlns:a16="http://schemas.microsoft.com/office/drawing/2014/main" id="{95998DC8-3B17-41F1-8B15-B2AF6E6CBCD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736230" y="904563"/>
              <a:ext cx="924531" cy="5540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050">
                  <a:latin typeface="Arial" panose="020B0604020202020204" pitchFamily="34" charset="0"/>
                </a:rPr>
                <a:t>Tuner Bellows</a:t>
              </a:r>
            </a:p>
          </p:txBody>
        </p:sp>
        <p:sp>
          <p:nvSpPr>
            <p:cNvPr id="4107" name="Line 4">
              <a:extLst>
                <a:ext uri="{FF2B5EF4-FFF2-40B4-BE49-F238E27FC236}">
                  <a16:creationId xmlns:a16="http://schemas.microsoft.com/office/drawing/2014/main" id="{E8FB62E7-8C31-4938-AFB3-16CEF767AF6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9506489" y="1427782"/>
              <a:ext cx="297469" cy="68835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4108" name="Text Box 6">
              <a:extLst>
                <a:ext uri="{FF2B5EF4-FFF2-40B4-BE49-F238E27FC236}">
                  <a16:creationId xmlns:a16="http://schemas.microsoft.com/office/drawing/2014/main" id="{FE2C5660-E7C0-47CD-846A-6FB7760ECFF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084942" y="1197595"/>
              <a:ext cx="779463" cy="3385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050">
                  <a:latin typeface="Arial" panose="020B0604020202020204" pitchFamily="34" charset="0"/>
                </a:rPr>
                <a:t>Cavity</a:t>
              </a:r>
            </a:p>
          </p:txBody>
        </p:sp>
        <p:sp>
          <p:nvSpPr>
            <p:cNvPr id="4109" name="Line 4">
              <a:extLst>
                <a:ext uri="{FF2B5EF4-FFF2-40B4-BE49-F238E27FC236}">
                  <a16:creationId xmlns:a16="http://schemas.microsoft.com/office/drawing/2014/main" id="{74F97EF0-5E73-4166-93EE-E5AE9E6890A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539701" y="1553734"/>
              <a:ext cx="191555" cy="93705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4110" name="Text Box 6">
              <a:extLst>
                <a:ext uri="{FF2B5EF4-FFF2-40B4-BE49-F238E27FC236}">
                  <a16:creationId xmlns:a16="http://schemas.microsoft.com/office/drawing/2014/main" id="{10D53F04-374C-4458-8B78-136E159A5DB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61873" y="5902783"/>
              <a:ext cx="779463" cy="5540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050">
                  <a:latin typeface="Arial" panose="020B0604020202020204" pitchFamily="34" charset="0"/>
                </a:rPr>
                <a:t>Tuner Frame</a:t>
              </a:r>
            </a:p>
          </p:txBody>
        </p:sp>
        <p:sp>
          <p:nvSpPr>
            <p:cNvPr id="4111" name="Line 4">
              <a:extLst>
                <a:ext uri="{FF2B5EF4-FFF2-40B4-BE49-F238E27FC236}">
                  <a16:creationId xmlns:a16="http://schemas.microsoft.com/office/drawing/2014/main" id="{B28CF755-76AC-41EF-80A2-CF264921523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845575" y="5416065"/>
              <a:ext cx="268180" cy="48671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4112" name="Text Box 6">
              <a:extLst>
                <a:ext uri="{FF2B5EF4-FFF2-40B4-BE49-F238E27FC236}">
                  <a16:creationId xmlns:a16="http://schemas.microsoft.com/office/drawing/2014/main" id="{48DA1310-A27F-4757-9B3E-2DD52A3F188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915057" y="1387167"/>
              <a:ext cx="779463" cy="3385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050" dirty="0">
                  <a:latin typeface="Arial" panose="020B0604020202020204" pitchFamily="34" charset="0"/>
                </a:rPr>
                <a:t>FPCs</a:t>
              </a:r>
            </a:p>
          </p:txBody>
        </p:sp>
        <p:sp>
          <p:nvSpPr>
            <p:cNvPr id="4113" name="Line 4">
              <a:extLst>
                <a:ext uri="{FF2B5EF4-FFF2-40B4-BE49-F238E27FC236}">
                  <a16:creationId xmlns:a16="http://schemas.microsoft.com/office/drawing/2014/main" id="{9640FBC9-BACC-4EF1-956A-31FA5B5EC55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584650" y="2652348"/>
              <a:ext cx="7951" cy="19037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4114" name="Line 4">
              <a:extLst>
                <a:ext uri="{FF2B5EF4-FFF2-40B4-BE49-F238E27FC236}">
                  <a16:creationId xmlns:a16="http://schemas.microsoft.com/office/drawing/2014/main" id="{0EDB1158-477B-4886-86CA-E1C3DF240D3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438832" y="2418800"/>
              <a:ext cx="13142" cy="20325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4115" name="Line 4">
              <a:extLst>
                <a:ext uri="{FF2B5EF4-FFF2-40B4-BE49-F238E27FC236}">
                  <a16:creationId xmlns:a16="http://schemas.microsoft.com/office/drawing/2014/main" id="{74E0BDE6-D61D-47B5-8B5B-54C43CED4FA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273684" y="2576223"/>
              <a:ext cx="19227" cy="190281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4116" name="Text Box 6">
              <a:extLst>
                <a:ext uri="{FF2B5EF4-FFF2-40B4-BE49-F238E27FC236}">
                  <a16:creationId xmlns:a16="http://schemas.microsoft.com/office/drawing/2014/main" id="{EEFFA0DA-FFB2-47F9-AF1D-C5B917A95AA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18307" y="1911639"/>
              <a:ext cx="1036130" cy="5540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050" dirty="0">
                  <a:latin typeface="Arial" panose="020B0604020202020204" pitchFamily="34" charset="0"/>
                </a:rPr>
                <a:t>Tuner</a:t>
              </a:r>
            </a:p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050" dirty="0">
                  <a:latin typeface="Arial" panose="020B0604020202020204" pitchFamily="34" charset="0"/>
                </a:rPr>
                <a:t>Actuation</a:t>
              </a:r>
            </a:p>
          </p:txBody>
        </p:sp>
        <p:sp>
          <p:nvSpPr>
            <p:cNvPr id="4118" name="Text Box 6">
              <a:extLst>
                <a:ext uri="{FF2B5EF4-FFF2-40B4-BE49-F238E27FC236}">
                  <a16:creationId xmlns:a16="http://schemas.microsoft.com/office/drawing/2014/main" id="{E15D366E-EA3C-4376-B972-BBC77E85833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68673" y="6097860"/>
              <a:ext cx="894081" cy="5540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050" dirty="0">
                  <a:latin typeface="Arial" panose="020B0604020202020204" pitchFamily="34" charset="0"/>
                </a:rPr>
                <a:t>Tuner Flexure</a:t>
              </a:r>
            </a:p>
          </p:txBody>
        </p:sp>
        <p:sp>
          <p:nvSpPr>
            <p:cNvPr id="4119" name="Line 4">
              <a:extLst>
                <a:ext uri="{FF2B5EF4-FFF2-40B4-BE49-F238E27FC236}">
                  <a16:creationId xmlns:a16="http://schemas.microsoft.com/office/drawing/2014/main" id="{94FDDD81-2930-4C6D-9D7F-4E0ED5E1997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451973" y="5466939"/>
              <a:ext cx="63740" cy="52487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4120" name="Text Box 6">
              <a:extLst>
                <a:ext uri="{FF2B5EF4-FFF2-40B4-BE49-F238E27FC236}">
                  <a16:creationId xmlns:a16="http://schemas.microsoft.com/office/drawing/2014/main" id="{D672EE05-74D9-4618-9AB9-0412B5E9D4D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19676" y="1361469"/>
              <a:ext cx="894081" cy="5540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050">
                  <a:latin typeface="Arial" panose="020B0604020202020204" pitchFamily="34" charset="0"/>
                </a:rPr>
                <a:t>Tuner Struts</a:t>
              </a:r>
            </a:p>
          </p:txBody>
        </p:sp>
        <p:sp>
          <p:nvSpPr>
            <p:cNvPr id="4121" name="Line 4">
              <a:extLst>
                <a:ext uri="{FF2B5EF4-FFF2-40B4-BE49-F238E27FC236}">
                  <a16:creationId xmlns:a16="http://schemas.microsoft.com/office/drawing/2014/main" id="{AAF4D02F-A5B6-4E1B-A896-EE0B5D5D5EA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006373" y="1884690"/>
              <a:ext cx="361461" cy="101540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4123" name="Text Box 6">
              <a:extLst>
                <a:ext uri="{FF2B5EF4-FFF2-40B4-BE49-F238E27FC236}">
                  <a16:creationId xmlns:a16="http://schemas.microsoft.com/office/drawing/2014/main" id="{1D3C3E7F-C889-4690-B7AF-7C286EEA5FB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00496" y="2937460"/>
              <a:ext cx="995940" cy="7694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050" dirty="0">
                  <a:latin typeface="Arial" panose="020B0604020202020204" pitchFamily="34" charset="0"/>
                </a:rPr>
                <a:t>Helium Vessel Hangers</a:t>
              </a:r>
            </a:p>
          </p:txBody>
        </p:sp>
        <p:sp>
          <p:nvSpPr>
            <p:cNvPr id="4124" name="Line 4">
              <a:extLst>
                <a:ext uri="{FF2B5EF4-FFF2-40B4-BE49-F238E27FC236}">
                  <a16:creationId xmlns:a16="http://schemas.microsoft.com/office/drawing/2014/main" id="{8CDD5E59-4D9E-4614-BFAD-6D84A4A1A52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367832" y="3164619"/>
              <a:ext cx="1705582" cy="113629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350"/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IC_PPT_Template_Flipped_FINAL" id="{C431648C-C9DD-4F86-870A-3DBE6ADEFEEA}" vid="{90B02417-6C30-4FCD-9ECE-27C7915720C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0440089CAEA4246A09B6888D0743C39" ma:contentTypeVersion="2" ma:contentTypeDescription="Create a new document." ma:contentTypeScope="" ma:versionID="ee5a799678d052dfd941813a9969a733">
  <xsd:schema xmlns:xsd="http://www.w3.org/2001/XMLSchema" xmlns:xs="http://www.w3.org/2001/XMLSchema" xmlns:p="http://schemas.microsoft.com/office/2006/metadata/properties" xmlns:ns2="0f7c1b62-aa47-438c-88b7-e32fae312bf6" targetNamespace="http://schemas.microsoft.com/office/2006/metadata/properties" ma:root="true" ma:fieldsID="c8060a633dd3be8b66a070777363c1ab" ns2:_="">
    <xsd:import namespace="0f7c1b62-aa47-438c-88b7-e32fae312bf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f7c1b62-aa47-438c-88b7-e32fae312bf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93DBA99-9A14-4D32-926A-61FD236115B7}">
  <ds:schemaRefs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http://www.w3.org/XML/1998/namespace"/>
    <ds:schemaRef ds:uri="http://purl.org/dc/terms/"/>
    <ds:schemaRef ds:uri="http://purl.org/dc/dcmitype/"/>
    <ds:schemaRef ds:uri="http://schemas.microsoft.com/office/2006/metadata/properties"/>
    <ds:schemaRef ds:uri="http://schemas.microsoft.com/office/infopath/2007/PartnerControls"/>
    <ds:schemaRef ds:uri="0f7c1b62-aa47-438c-88b7-e32fae312bf6"/>
  </ds:schemaRefs>
</ds:datastoreItem>
</file>

<file path=customXml/itemProps2.xml><?xml version="1.0" encoding="utf-8"?>
<ds:datastoreItem xmlns:ds="http://schemas.openxmlformats.org/officeDocument/2006/customXml" ds:itemID="{7A476C51-8D6D-4916-9243-5C3A5CECA2D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5C6F796-8C47-4823-A33F-CCE9971B425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f7c1b62-aa47-438c-88b7-e32fae312bf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EIC_PPT_Template_Flipped_FINAL</Template>
  <TotalTime>16347</TotalTime>
  <Words>1293</Words>
  <Application>Microsoft Office PowerPoint</Application>
  <PresentationFormat>On-screen Show (4:3)</PresentationFormat>
  <Paragraphs>251</Paragraphs>
  <Slides>26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1" baseType="lpstr">
      <vt:lpstr>Arial</vt:lpstr>
      <vt:lpstr>Calibri</vt:lpstr>
      <vt:lpstr>Trebuchet MS</vt:lpstr>
      <vt:lpstr>Wingdings</vt:lpstr>
      <vt:lpstr>Office Theme</vt:lpstr>
      <vt:lpstr>SRF Cavity and Cryomodule Conceptual Design for eRHIC</vt:lpstr>
      <vt:lpstr>Outline</vt:lpstr>
      <vt:lpstr>eRHIC Layout</vt:lpstr>
      <vt:lpstr>eRHIC IR10</vt:lpstr>
      <vt:lpstr>eSR Cryomodule</vt:lpstr>
      <vt:lpstr>Cavity Concept Design</vt:lpstr>
      <vt:lpstr>Mechanical Resonance Modes</vt:lpstr>
      <vt:lpstr>Cavity Tuning</vt:lpstr>
      <vt:lpstr>Helium Vessel, Tuner, FPC Concept</vt:lpstr>
      <vt:lpstr>Cavity String and Top Plate Assembly</vt:lpstr>
      <vt:lpstr>Cryomodule Build-up Sequence</vt:lpstr>
      <vt:lpstr>Cryomodule with BLAs</vt:lpstr>
      <vt:lpstr>FPC R&amp;D</vt:lpstr>
      <vt:lpstr>Stub Tuner Power Loss</vt:lpstr>
      <vt:lpstr>FPC R&amp;D Status and Plans</vt:lpstr>
      <vt:lpstr>BLA R&amp;D</vt:lpstr>
      <vt:lpstr>BLA Fabrication Plan</vt:lpstr>
      <vt:lpstr>Shrink Fit Analysis Details </vt:lpstr>
      <vt:lpstr>Shrink-fit Induced Stress</vt:lpstr>
      <vt:lpstr>Shrink-fit Induced Copper Strain</vt:lpstr>
      <vt:lpstr>Shrink-fit Induced SiC Surface Pressure</vt:lpstr>
      <vt:lpstr>Heat Transfer Analysis Details</vt:lpstr>
      <vt:lpstr>Heat Transfer Analysis Details</vt:lpstr>
      <vt:lpstr>Thermal Analysis Results</vt:lpstr>
      <vt:lpstr>Summary</vt:lpstr>
      <vt:lpstr>Thank you for listening!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eRHIC Cost Estimate Status Review</dc:title>
  <dc:creator>Hatton, Diane</dc:creator>
  <cp:lastModifiedBy>Holmes, Douglas</cp:lastModifiedBy>
  <cp:revision>296</cp:revision>
  <cp:lastPrinted>2019-02-01T17:04:35Z</cp:lastPrinted>
  <dcterms:created xsi:type="dcterms:W3CDTF">2018-09-19T20:21:39Z</dcterms:created>
  <dcterms:modified xsi:type="dcterms:W3CDTF">2019-02-01T18:51:03Z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0x01010000440089CAEA4246A09B6888D0743C39</vt:lpwstr>
  </property>
</Properties>
</file>