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1" r:id="rId2"/>
  </p:sldMasterIdLst>
  <p:notesMasterIdLst>
    <p:notesMasterId r:id="rId19"/>
  </p:notesMasterIdLst>
  <p:handoutMasterIdLst>
    <p:handoutMasterId r:id="rId20"/>
  </p:handoutMasterIdLst>
  <p:sldIdLst>
    <p:sldId id="267" r:id="rId3"/>
    <p:sldId id="316" r:id="rId4"/>
    <p:sldId id="323" r:id="rId5"/>
    <p:sldId id="354" r:id="rId6"/>
    <p:sldId id="351" r:id="rId7"/>
    <p:sldId id="279" r:id="rId8"/>
    <p:sldId id="336" r:id="rId9"/>
    <p:sldId id="355" r:id="rId10"/>
    <p:sldId id="359" r:id="rId11"/>
    <p:sldId id="358" r:id="rId12"/>
    <p:sldId id="283" r:id="rId13"/>
    <p:sldId id="285" r:id="rId14"/>
    <p:sldId id="357" r:id="rId15"/>
    <p:sldId id="345" r:id="rId16"/>
    <p:sldId id="346" r:id="rId17"/>
    <p:sldId id="360" r:id="rId18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98" autoAdjust="0"/>
    <p:restoredTop sz="94711" autoAdjust="0"/>
  </p:normalViewPr>
  <p:slideViewPr>
    <p:cSldViewPr showGuides="1">
      <p:cViewPr varScale="1">
        <p:scale>
          <a:sx n="72" d="100"/>
          <a:sy n="72" d="100"/>
        </p:scale>
        <p:origin x="216" y="76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07.11.18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07.11.18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44539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F381-D355-6E4B-9F2A-E14AD05ADE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4" y="233502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9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8" y="5669852"/>
            <a:ext cx="793751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6261924"/>
            <a:ext cx="2168483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8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8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4" y="1406427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4" y="3963533"/>
            <a:ext cx="7524751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9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9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5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5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8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8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94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5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43" y="1449394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5" y="1449394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4" y="1449394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6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90" y="451674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2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F. Burkart | XFEL MAC | LUXE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1E25C-5EB0-D947-B991-83559977D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5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94" y="233502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9" y="409679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CH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9" y="6261924"/>
            <a:ext cx="2168483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8" y="5669852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F. Burkart | XFEL MAC | LUXE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28B861-0ABA-4E50-8968-551F5D4974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47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9" y="2335016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2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3" y="5669844"/>
            <a:ext cx="793751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6"/>
            <a:ext cx="2168483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2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4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9" y="2335016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7" y="409678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6"/>
            <a:ext cx="2168483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3" y="5669844"/>
            <a:ext cx="793751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3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9797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9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877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785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0" y="1406429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9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540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9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4" y="1406429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4" y="1406429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7175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0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0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9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3364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0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0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44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3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3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9488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752475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4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4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71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3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4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3356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91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81482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0" y="1449391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8" y="1449391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76864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90" y="1449391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4" y="1449391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5275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9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4429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35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81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prstClr val="black"/>
                </a:solidFill>
              </a:rPr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9" y="4516741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>
                <a:solidFill>
                  <a:prstClr val="black"/>
                </a:solidFill>
              </a:rPr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prstClr val="black"/>
                </a:solidFill>
              </a:rPr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2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41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94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CH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5" y="1406433"/>
            <a:ext cx="56165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45" y="1406433"/>
            <a:ext cx="56165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33"/>
            <a:ext cx="3708400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5" y="1406433"/>
            <a:ext cx="3673475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9" y="1406433"/>
            <a:ext cx="3708399" cy="5010249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5" y="1406427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5" y="3963533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9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CH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94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95" y="1406427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95" y="3963533"/>
            <a:ext cx="5616575" cy="2454374"/>
          </a:xfrm>
        </p:spPr>
        <p:txBody>
          <a:bodyPr/>
          <a:lstStyle/>
          <a:p>
            <a:pPr lvl="0"/>
            <a:r>
              <a:rPr lang="de-CH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43" y="1449388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43" y="4005263"/>
            <a:ext cx="5616575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94" y="1406433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85" y="658081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F. Burkart | XFEL MAC | LUXE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1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2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720" r:id="rId19"/>
    <p:sldLayoutId id="214748372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406429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80" y="6580802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2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dirty="0">
                <a:solidFill>
                  <a:prstClr val="black"/>
                </a:solidFill>
              </a:rPr>
              <a:t>Page </a:t>
            </a:r>
            <a:fld id="{0427E4B2-AC28-443E-BE04-5CD55098A90B}" type="slidenum">
              <a:rPr lang="en-US" sz="1000" b="1">
                <a:solidFill>
                  <a:prstClr val="black"/>
                </a:solidFill>
              </a:rPr>
              <a:pPr algn="r"/>
              <a:t>‹#›</a:t>
            </a:fld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21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The LUXE experiment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u="sng" dirty="0"/>
              <a:t>L</a:t>
            </a:r>
            <a:r>
              <a:rPr lang="de-DE" dirty="0"/>
              <a:t>aser </a:t>
            </a:r>
            <a:r>
              <a:rPr lang="de-DE" u="sng" dirty="0"/>
              <a:t>U</a:t>
            </a:r>
            <a:r>
              <a:rPr lang="de-DE" dirty="0"/>
              <a:t>nd </a:t>
            </a:r>
            <a:r>
              <a:rPr lang="de-DE" u="sng" dirty="0"/>
              <a:t>X</a:t>
            </a:r>
            <a:r>
              <a:rPr lang="de-DE" dirty="0"/>
              <a:t>FEL.EU </a:t>
            </a:r>
            <a:r>
              <a:rPr lang="de-DE" u="sng" dirty="0"/>
              <a:t>E</a:t>
            </a:r>
            <a:r>
              <a:rPr lang="de-DE" dirty="0"/>
              <a:t>xperiment </a:t>
            </a:r>
            <a:endParaRPr lang="de-DE" dirty="0">
              <a:effectLst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Florian Burkart (MPY1) for the LUXE collaboration</a:t>
            </a:r>
          </a:p>
          <a:p>
            <a:r>
              <a:rPr lang="en-US" dirty="0"/>
              <a:t>XFEL Machine Advisory Committee </a:t>
            </a:r>
          </a:p>
          <a:p>
            <a:r>
              <a:rPr lang="en-US" dirty="0"/>
              <a:t>Hamburg, 07/11/2018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C6730-CECB-E446-B901-F066DAB7B1F6}"/>
              </a:ext>
            </a:extLst>
          </p:cNvPr>
          <p:cNvGrpSpPr>
            <a:grpSpLocks noChangeAspect="1"/>
          </p:cNvGrpSpPr>
          <p:nvPr/>
        </p:nvGrpSpPr>
        <p:grpSpPr>
          <a:xfrm>
            <a:off x="407987" y="1224931"/>
            <a:ext cx="11764049" cy="4436317"/>
            <a:chOff x="279332" y="2931797"/>
            <a:chExt cx="7941224" cy="299469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7FB51A3-C5D9-1542-AAA7-3708818F441D}"/>
                </a:ext>
              </a:extLst>
            </p:cNvPr>
            <p:cNvGrpSpPr/>
            <p:nvPr/>
          </p:nvGrpSpPr>
          <p:grpSpPr>
            <a:xfrm rot="20700000">
              <a:off x="1262458" y="4161681"/>
              <a:ext cx="6297621" cy="92150"/>
              <a:chOff x="1960593" y="2892274"/>
              <a:chExt cx="6297621" cy="9215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75C7063-2871-7247-88AB-B9579DAC0D4C}"/>
                  </a:ext>
                </a:extLst>
              </p:cNvPr>
              <p:cNvSpPr/>
              <p:nvPr/>
            </p:nvSpPr>
            <p:spPr bwMode="auto">
              <a:xfrm>
                <a:off x="1960593" y="2897126"/>
                <a:ext cx="6297621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CD1130CF-0FFE-CE4F-8D26-C0C5228F278B}"/>
                  </a:ext>
                </a:extLst>
              </p:cNvPr>
              <p:cNvSpPr/>
              <p:nvPr/>
            </p:nvSpPr>
            <p:spPr bwMode="auto">
              <a:xfrm>
                <a:off x="1960593" y="2897126"/>
                <a:ext cx="1656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0E099D22-4361-F34B-BFF5-6D4A1DC087D6}"/>
                  </a:ext>
                </a:extLst>
              </p:cNvPr>
              <p:cNvGrpSpPr/>
              <p:nvPr/>
            </p:nvGrpSpPr>
            <p:grpSpPr>
              <a:xfrm>
                <a:off x="2780500" y="2892274"/>
                <a:ext cx="955702" cy="92150"/>
                <a:chOff x="2799570" y="2608603"/>
                <a:chExt cx="955702" cy="92150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6741753-C311-FD42-A8BC-04E9FFAA9268}"/>
                    </a:ext>
                  </a:extLst>
                </p:cNvPr>
                <p:cNvSpPr/>
                <p:nvPr/>
              </p:nvSpPr>
              <p:spPr bwMode="auto">
                <a:xfrm>
                  <a:off x="2799570" y="2613455"/>
                  <a:ext cx="955702" cy="8244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AA0C93A-65E0-2D42-B7E7-F1CC9FEF75E3}"/>
                    </a:ext>
                  </a:extLst>
                </p:cNvPr>
                <p:cNvGrpSpPr/>
                <p:nvPr/>
              </p:nvGrpSpPr>
              <p:grpSpPr>
                <a:xfrm>
                  <a:off x="2822192" y="2608603"/>
                  <a:ext cx="910458" cy="92150"/>
                  <a:chOff x="2792213" y="2628565"/>
                  <a:chExt cx="910458" cy="92150"/>
                </a:xfrm>
              </p:grpSpPr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0B70F96E-1FC8-A444-AD18-E50F339564E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79221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4C8257FB-4366-1B46-AD94-51ABCB7401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4911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94641ABD-0388-114B-9E2F-4EF27D428E2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0602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FE6E3FCB-8E35-3F4E-847D-DBE5921F48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62924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CABD624F-181C-2943-801F-3C8FBF9C00A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1982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BD5C5A5-FB71-2545-8417-17EB6AFF3F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7673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2F22C14-1F32-2E42-94B5-EC6678D8D4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3363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3D9C2909-1AD5-7145-85B9-D774949F7C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90538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AB734AD8-9EC3-B84A-964C-B0810F5A488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47442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16F7362F-6101-2548-BE10-ABE9259EBEF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0434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8F10D6B5-8B5B-9A43-9328-EB0776B1F6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61249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D549924F-4450-D746-B94F-55C8F52D651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1815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E929551F-9CE0-F943-B6E9-A842A7E026B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75056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7D4F5CE7-0321-FD42-B3C0-916CBFB393E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3196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22CFA1C6-B8A1-A647-8337-4D9399D41A0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8886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57C4C8FD-6209-684C-96AF-9619608337F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64576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6FC34803-BB77-CD47-B419-8F4A7D95F3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70267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DA0C248-C692-E34F-901E-B7D75D90B179}"/>
                  </a:ext>
                </a:extLst>
              </p:cNvPr>
              <p:cNvSpPr/>
              <p:nvPr/>
            </p:nvSpPr>
            <p:spPr bwMode="auto">
              <a:xfrm>
                <a:off x="3753919" y="2935637"/>
                <a:ext cx="252000" cy="36000"/>
              </a:xfrm>
              <a:prstGeom prst="rect">
                <a:avLst/>
              </a:prstGeom>
              <a:solidFill>
                <a:srgbClr val="25155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6D892E-2CC0-384D-90B8-A491CFE09CE6}"/>
                </a:ext>
              </a:extLst>
            </p:cNvPr>
            <p:cNvGrpSpPr/>
            <p:nvPr/>
          </p:nvGrpSpPr>
          <p:grpSpPr>
            <a:xfrm>
              <a:off x="633600" y="4971398"/>
              <a:ext cx="6644362" cy="92150"/>
              <a:chOff x="633600" y="4843336"/>
              <a:chExt cx="6644362" cy="9215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6B70DB4-0C90-8343-AF46-43A0CEBE4978}"/>
                  </a:ext>
                </a:extLst>
              </p:cNvPr>
              <p:cNvSpPr/>
              <p:nvPr/>
            </p:nvSpPr>
            <p:spPr bwMode="auto">
              <a:xfrm>
                <a:off x="1697962" y="4848188"/>
                <a:ext cx="5580000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4ADB5FF-8940-4845-969D-F973FF5EC55C}"/>
                  </a:ext>
                </a:extLst>
              </p:cNvPr>
              <p:cNvSpPr/>
              <p:nvPr/>
            </p:nvSpPr>
            <p:spPr bwMode="auto">
              <a:xfrm>
                <a:off x="633600" y="4848188"/>
                <a:ext cx="2736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D7E9038-745F-D94C-A525-3CF50E81F09A}"/>
                  </a:ext>
                </a:extLst>
              </p:cNvPr>
              <p:cNvGrpSpPr/>
              <p:nvPr/>
            </p:nvGrpSpPr>
            <p:grpSpPr>
              <a:xfrm>
                <a:off x="3378879" y="4843336"/>
                <a:ext cx="955702" cy="92150"/>
                <a:chOff x="2799570" y="2608603"/>
                <a:chExt cx="955702" cy="921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8AC4F236-09D1-374D-86CD-61DE5092B60B}"/>
                    </a:ext>
                  </a:extLst>
                </p:cNvPr>
                <p:cNvSpPr/>
                <p:nvPr/>
              </p:nvSpPr>
              <p:spPr bwMode="auto">
                <a:xfrm>
                  <a:off x="2799570" y="2613455"/>
                  <a:ext cx="955702" cy="8244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E86EA443-953B-B44C-A9A2-C8F1927AA8C9}"/>
                    </a:ext>
                  </a:extLst>
                </p:cNvPr>
                <p:cNvGrpSpPr/>
                <p:nvPr/>
              </p:nvGrpSpPr>
              <p:grpSpPr>
                <a:xfrm>
                  <a:off x="2822192" y="2608603"/>
                  <a:ext cx="910458" cy="92150"/>
                  <a:chOff x="2792213" y="2628565"/>
                  <a:chExt cx="910458" cy="92150"/>
                </a:xfrm>
              </p:grpSpPr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995577C3-1992-A846-80B1-8135EACAE3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79221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31D09439-D9B2-BC48-B92E-5F2EC2B4D46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4911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C8AE922C-9FE3-524E-A9D8-9301BDBEB1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0602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977328DD-1C88-A94B-A56A-003A9453E5A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62924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290ABA87-0847-624A-9E43-34F166D7650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1982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6B347758-9D88-DC41-95E5-EFF1F5A13D6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7673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D9739334-B551-024F-81A9-D8B9922F8C0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3363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E5F1CF68-2B12-BF46-B728-9DC5D14D654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90538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E5843BCB-C981-4145-8E56-251B06B7CFD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47442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0D01BAE-A372-824D-86B9-EDAFA7E784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0434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D68C7F2-7874-7941-8B48-1915C98BACB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61249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AC91C7C-1FC8-8740-875C-D9157A4CA54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1815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ABE0628E-C4D2-AE46-9400-915CE058D54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75056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F12A3638-354B-1A4A-8498-74335AA7A97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3196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0C3D5DD5-35CA-9A4C-AC47-D4A0F10B7C9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8886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99DBA9A8-4C66-CF4F-A7B1-7312CC9887F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64576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6FD2C81-24CC-7B4E-98E9-A1A4F26F18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70267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5D81413-D9C5-374A-B224-5DA2DC021D39}"/>
                  </a:ext>
                </a:extLst>
              </p:cNvPr>
              <p:cNvSpPr/>
              <p:nvPr/>
            </p:nvSpPr>
            <p:spPr bwMode="auto">
              <a:xfrm>
                <a:off x="4352298" y="4886699"/>
                <a:ext cx="972000" cy="36000"/>
              </a:xfrm>
              <a:prstGeom prst="rect">
                <a:avLst/>
              </a:prstGeom>
              <a:solidFill>
                <a:srgbClr val="25155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5D0BB4-529F-1340-BAF0-06D9D0FAD51B}"/>
                </a:ext>
              </a:extLst>
            </p:cNvPr>
            <p:cNvGrpSpPr/>
            <p:nvPr/>
          </p:nvGrpSpPr>
          <p:grpSpPr>
            <a:xfrm rot="960000">
              <a:off x="5265027" y="5253410"/>
              <a:ext cx="1980000" cy="92150"/>
              <a:chOff x="5317492" y="5238170"/>
              <a:chExt cx="1980000" cy="92150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E45DB1D-E075-FB4E-B9DF-CCD2ACE5338B}"/>
                  </a:ext>
                </a:extLst>
              </p:cNvPr>
              <p:cNvSpPr/>
              <p:nvPr/>
            </p:nvSpPr>
            <p:spPr bwMode="auto">
              <a:xfrm>
                <a:off x="5317492" y="5243022"/>
                <a:ext cx="1980000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A255DD9-10C1-784E-A289-0CCE9A36ECB0}"/>
                  </a:ext>
                </a:extLst>
              </p:cNvPr>
              <p:cNvSpPr/>
              <p:nvPr/>
            </p:nvSpPr>
            <p:spPr bwMode="auto">
              <a:xfrm>
                <a:off x="5317492" y="5243022"/>
                <a:ext cx="504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169B3EB-FB2F-4646-8DF8-014468FDEC69}"/>
                  </a:ext>
                </a:extLst>
              </p:cNvPr>
              <p:cNvGrpSpPr/>
              <p:nvPr/>
            </p:nvGrpSpPr>
            <p:grpSpPr>
              <a:xfrm>
                <a:off x="5840775" y="5238170"/>
                <a:ext cx="622800" cy="92150"/>
                <a:chOff x="2471164" y="2450130"/>
                <a:chExt cx="622800" cy="92150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44584BE-5ADF-224A-A9C3-15AD6436F69E}"/>
                    </a:ext>
                  </a:extLst>
                </p:cNvPr>
                <p:cNvSpPr/>
                <p:nvPr/>
              </p:nvSpPr>
              <p:spPr bwMode="auto">
                <a:xfrm>
                  <a:off x="2471164" y="2454982"/>
                  <a:ext cx="622800" cy="8244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37C3BAE-6729-3944-A02A-0237362DE40C}"/>
                    </a:ext>
                  </a:extLst>
                </p:cNvPr>
                <p:cNvCxnSpPr/>
                <p:nvPr/>
              </p:nvCxnSpPr>
              <p:spPr bwMode="auto">
                <a:xfrm>
                  <a:off x="2493786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BA4AECDA-33D5-AB4C-9401-33FC13A39536}"/>
                    </a:ext>
                  </a:extLst>
                </p:cNvPr>
                <p:cNvCxnSpPr/>
                <p:nvPr/>
              </p:nvCxnSpPr>
              <p:spPr bwMode="auto">
                <a:xfrm>
                  <a:off x="2550690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171A92F3-0F87-4A4F-B144-C372D03B9B71}"/>
                    </a:ext>
                  </a:extLst>
                </p:cNvPr>
                <p:cNvCxnSpPr/>
                <p:nvPr/>
              </p:nvCxnSpPr>
              <p:spPr bwMode="auto">
                <a:xfrm>
                  <a:off x="2607593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238643E2-72BB-CD4F-952C-EF88BD2D146E}"/>
                    </a:ext>
                  </a:extLst>
                </p:cNvPr>
                <p:cNvCxnSpPr/>
                <p:nvPr/>
              </p:nvCxnSpPr>
              <p:spPr bwMode="auto">
                <a:xfrm>
                  <a:off x="2664497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8F4D2FBD-DAB6-9E4C-9B03-23E49FD18B8C}"/>
                    </a:ext>
                  </a:extLst>
                </p:cNvPr>
                <p:cNvCxnSpPr/>
                <p:nvPr/>
              </p:nvCxnSpPr>
              <p:spPr bwMode="auto">
                <a:xfrm>
                  <a:off x="2721400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C4CFC65-702A-5F40-837F-4D31BEE705FB}"/>
                    </a:ext>
                  </a:extLst>
                </p:cNvPr>
                <p:cNvCxnSpPr/>
                <p:nvPr/>
              </p:nvCxnSpPr>
              <p:spPr bwMode="auto">
                <a:xfrm>
                  <a:off x="2778304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16075ED-A34B-724E-92B5-CE56A47EAF35}"/>
                    </a:ext>
                  </a:extLst>
                </p:cNvPr>
                <p:cNvCxnSpPr/>
                <p:nvPr/>
              </p:nvCxnSpPr>
              <p:spPr bwMode="auto">
                <a:xfrm>
                  <a:off x="2835208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D5BBF92E-367A-A142-A33A-E44E22759647}"/>
                    </a:ext>
                  </a:extLst>
                </p:cNvPr>
                <p:cNvCxnSpPr/>
                <p:nvPr/>
              </p:nvCxnSpPr>
              <p:spPr bwMode="auto">
                <a:xfrm>
                  <a:off x="2892111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5D053B20-0358-D044-9CA0-568CC52E6F17}"/>
                    </a:ext>
                  </a:extLst>
                </p:cNvPr>
                <p:cNvCxnSpPr/>
                <p:nvPr/>
              </p:nvCxnSpPr>
              <p:spPr bwMode="auto">
                <a:xfrm>
                  <a:off x="2949015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42E8D5B-1DE9-874C-9ECF-1D4FF251A7C8}"/>
                    </a:ext>
                  </a:extLst>
                </p:cNvPr>
                <p:cNvCxnSpPr/>
                <p:nvPr/>
              </p:nvCxnSpPr>
              <p:spPr bwMode="auto">
                <a:xfrm>
                  <a:off x="3005918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D70B5300-D9A9-744C-BAD1-C4383BA70001}"/>
                    </a:ext>
                  </a:extLst>
                </p:cNvPr>
                <p:cNvCxnSpPr/>
                <p:nvPr/>
              </p:nvCxnSpPr>
              <p:spPr bwMode="auto">
                <a:xfrm>
                  <a:off x="3062822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6C6DC03-BBD7-C645-9E74-3000F662B6FD}"/>
                  </a:ext>
                </a:extLst>
              </p:cNvPr>
              <p:cNvSpPr/>
              <p:nvPr/>
            </p:nvSpPr>
            <p:spPr bwMode="auto">
              <a:xfrm>
                <a:off x="6476938" y="5256436"/>
                <a:ext cx="144000" cy="36000"/>
              </a:xfrm>
              <a:prstGeom prst="rect">
                <a:avLst/>
              </a:prstGeom>
              <a:solidFill>
                <a:srgbClr val="25155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9DCEFB-DFE5-2B42-98C0-4AB6E3630279}"/>
                </a:ext>
              </a:extLst>
            </p:cNvPr>
            <p:cNvGrpSpPr/>
            <p:nvPr/>
          </p:nvGrpSpPr>
          <p:grpSpPr>
            <a:xfrm>
              <a:off x="3377476" y="4440902"/>
              <a:ext cx="3924000" cy="82446"/>
              <a:chOff x="1431561" y="2651648"/>
              <a:chExt cx="3924000" cy="82446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2A1DD0-33B3-A342-BD1D-5865BAC18885}"/>
                  </a:ext>
                </a:extLst>
              </p:cNvPr>
              <p:cNvSpPr/>
              <p:nvPr/>
            </p:nvSpPr>
            <p:spPr bwMode="auto">
              <a:xfrm>
                <a:off x="1431561" y="2651648"/>
                <a:ext cx="3924000" cy="824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1A296F2-892D-4A43-A0D9-333722DF247A}"/>
                  </a:ext>
                </a:extLst>
              </p:cNvPr>
              <p:cNvSpPr/>
              <p:nvPr/>
            </p:nvSpPr>
            <p:spPr bwMode="auto">
              <a:xfrm>
                <a:off x="1431561" y="2651648"/>
                <a:ext cx="2052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AAB0C9-0E70-8E47-B0FE-549F798D3234}"/>
                </a:ext>
              </a:extLst>
            </p:cNvPr>
            <p:cNvSpPr/>
            <p:nvPr/>
          </p:nvSpPr>
          <p:spPr bwMode="auto">
            <a:xfrm>
              <a:off x="6549007" y="5344882"/>
              <a:ext cx="540000" cy="82446"/>
            </a:xfrm>
            <a:prstGeom prst="rect">
              <a:avLst/>
            </a:prstGeom>
            <a:solidFill>
              <a:srgbClr val="251555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87D62FE-7E51-F648-95D1-AE01932DD2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4776" y="5329808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F6E230-3F57-F34A-B310-8F57CBC45B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1228" y="4966255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B633CC-B292-B84F-A866-4D889D3913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2578" y="4430823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FA8F398-9F99-6141-8986-14246FF58086}"/>
                </a:ext>
              </a:extLst>
            </p:cNvPr>
            <p:cNvGrpSpPr/>
            <p:nvPr/>
          </p:nvGrpSpPr>
          <p:grpSpPr>
            <a:xfrm>
              <a:off x="7192555" y="5410178"/>
              <a:ext cx="270899" cy="277157"/>
              <a:chOff x="7198414" y="5410178"/>
              <a:chExt cx="270899" cy="27715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5C45702-3C01-C54B-9C04-63E678D2FA34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59B7869-58AB-314B-95E8-1E07AA64920A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AEB3DDA-C8B3-6741-975A-EB66DDA693B0}"/>
                </a:ext>
              </a:extLst>
            </p:cNvPr>
            <p:cNvGrpSpPr/>
            <p:nvPr/>
          </p:nvGrpSpPr>
          <p:grpSpPr>
            <a:xfrm>
              <a:off x="7192555" y="4871313"/>
              <a:ext cx="270899" cy="277157"/>
              <a:chOff x="7198414" y="5410178"/>
              <a:chExt cx="270899" cy="27715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3142168-3651-3245-B7A5-C68901FE3A01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D392DCD-4525-8547-9777-3C826AF10F33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9990697-1BFB-5A49-B4C0-C08AC521C54E}"/>
                </a:ext>
              </a:extLst>
            </p:cNvPr>
            <p:cNvGrpSpPr/>
            <p:nvPr/>
          </p:nvGrpSpPr>
          <p:grpSpPr>
            <a:xfrm>
              <a:off x="7192555" y="4344455"/>
              <a:ext cx="270899" cy="277157"/>
              <a:chOff x="7198414" y="5410178"/>
              <a:chExt cx="270899" cy="277157"/>
            </a:xfrm>
            <a:solidFill>
              <a:schemeClr val="bg1">
                <a:lumMod val="50000"/>
              </a:schemeClr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84CE4BE-F4C8-CD41-B7A8-45135CB77058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14F3050-9459-F342-B121-CAA1A2BE5589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A020F35-EC13-0940-8ADE-08EE45A49B06}"/>
                </a:ext>
              </a:extLst>
            </p:cNvPr>
            <p:cNvGrpSpPr/>
            <p:nvPr/>
          </p:nvGrpSpPr>
          <p:grpSpPr>
            <a:xfrm>
              <a:off x="7192555" y="3309215"/>
              <a:ext cx="270899" cy="277157"/>
              <a:chOff x="7198414" y="5410178"/>
              <a:chExt cx="270899" cy="27715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EE7EF79-E039-6E43-A346-B2A54DE48BF0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7FB6123-4214-D54E-AF69-87FACDD7ED1D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8E173A6-2D33-D64A-BEE5-647647CF2D04}"/>
                </a:ext>
              </a:extLst>
            </p:cNvPr>
            <p:cNvSpPr/>
            <p:nvPr/>
          </p:nvSpPr>
          <p:spPr bwMode="auto">
            <a:xfrm>
              <a:off x="7058575" y="5315516"/>
              <a:ext cx="72000" cy="141179"/>
            </a:xfrm>
            <a:prstGeom prst="rect">
              <a:avLst/>
            </a:prstGeom>
            <a:solidFill>
              <a:srgbClr val="251555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C7A4344-AE30-6B46-A506-9FBF7822E7AC}"/>
                </a:ext>
              </a:extLst>
            </p:cNvPr>
            <p:cNvGrpSpPr/>
            <p:nvPr/>
          </p:nvGrpSpPr>
          <p:grpSpPr>
            <a:xfrm>
              <a:off x="5341594" y="3862533"/>
              <a:ext cx="2121860" cy="405636"/>
              <a:chOff x="5341594" y="3862533"/>
              <a:chExt cx="2121860" cy="405636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663C0D7-8CE2-5742-8B2A-322AA39A5F68}"/>
                  </a:ext>
                </a:extLst>
              </p:cNvPr>
              <p:cNvGrpSpPr/>
              <p:nvPr/>
            </p:nvGrpSpPr>
            <p:grpSpPr>
              <a:xfrm rot="20700000">
                <a:off x="5341594" y="4166532"/>
                <a:ext cx="2088000" cy="82446"/>
                <a:chOff x="1431561" y="2651648"/>
                <a:chExt cx="3924000" cy="82446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2266E269-7CE3-6D43-BEAC-4AF02ADE543F}"/>
                    </a:ext>
                  </a:extLst>
                </p:cNvPr>
                <p:cNvSpPr/>
                <p:nvPr/>
              </p:nvSpPr>
              <p:spPr bwMode="auto">
                <a:xfrm>
                  <a:off x="1431561" y="2651648"/>
                  <a:ext cx="3924000" cy="8244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F6A3787E-5930-A444-BFF3-446DC17F616D}"/>
                    </a:ext>
                  </a:extLst>
                </p:cNvPr>
                <p:cNvSpPr/>
                <p:nvPr/>
              </p:nvSpPr>
              <p:spPr bwMode="auto">
                <a:xfrm>
                  <a:off x="1431561" y="2651648"/>
                  <a:ext cx="2052000" cy="82446"/>
                </a:xfrm>
                <a:prstGeom prst="rect">
                  <a:avLst/>
                </a:prstGeom>
                <a:solidFill>
                  <a:srgbClr val="251555"/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80B922F-F8A0-644D-AD0E-063DB2DFFA5E}"/>
                  </a:ext>
                </a:extLst>
              </p:cNvPr>
              <p:cNvGrpSpPr/>
              <p:nvPr/>
            </p:nvGrpSpPr>
            <p:grpSpPr>
              <a:xfrm>
                <a:off x="7192555" y="3862533"/>
                <a:ext cx="270899" cy="277157"/>
                <a:chOff x="7198414" y="5410178"/>
                <a:chExt cx="270899" cy="277157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262875B-877A-664E-81BF-1675C22D08BC}"/>
                    </a:ext>
                  </a:extLst>
                </p:cNvPr>
                <p:cNvSpPr/>
                <p:nvPr/>
              </p:nvSpPr>
              <p:spPr bwMode="auto">
                <a:xfrm>
                  <a:off x="7198414" y="5546156"/>
                  <a:ext cx="270899" cy="141179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5F6CB9F3-010F-0D4F-AE0C-5863EC519F26}"/>
                    </a:ext>
                  </a:extLst>
                </p:cNvPr>
                <p:cNvSpPr/>
                <p:nvPr/>
              </p:nvSpPr>
              <p:spPr bwMode="auto">
                <a:xfrm>
                  <a:off x="7198414" y="5410178"/>
                  <a:ext cx="270899" cy="141179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C02CF9A-CFB8-EE4D-B2D7-E605C0D3D55C}"/>
                  </a:ext>
                </a:extLst>
              </p:cNvPr>
              <p:cNvGrpSpPr/>
              <p:nvPr/>
            </p:nvGrpSpPr>
            <p:grpSpPr>
              <a:xfrm>
                <a:off x="6414893" y="4126990"/>
                <a:ext cx="684000" cy="141179"/>
                <a:chOff x="6414893" y="4126990"/>
                <a:chExt cx="684000" cy="141179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F8527A2-DDA0-0242-A284-FC4CDA6254BE}"/>
                    </a:ext>
                  </a:extLst>
                </p:cNvPr>
                <p:cNvSpPr/>
                <p:nvPr/>
              </p:nvSpPr>
              <p:spPr bwMode="auto">
                <a:xfrm>
                  <a:off x="6414893" y="4156356"/>
                  <a:ext cx="612000" cy="82446"/>
                </a:xfrm>
                <a:prstGeom prst="rect">
                  <a:avLst/>
                </a:prstGeom>
                <a:solidFill>
                  <a:srgbClr val="251555"/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6724439-2C71-7E4B-B36E-48F27BA11F94}"/>
                    </a:ext>
                  </a:extLst>
                </p:cNvPr>
                <p:cNvSpPr/>
                <p:nvPr/>
              </p:nvSpPr>
              <p:spPr bwMode="auto">
                <a:xfrm>
                  <a:off x="7026893" y="4126990"/>
                  <a:ext cx="72000" cy="141179"/>
                </a:xfrm>
                <a:prstGeom prst="rect">
                  <a:avLst/>
                </a:prstGeom>
                <a:solidFill>
                  <a:srgbClr val="251555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A5C0EE-E0F1-AD45-BCA1-CDB5516785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84849" y="4140383"/>
                <a:ext cx="103010" cy="108000"/>
              </a:xfrm>
              <a:prstGeom prst="ellipse">
                <a:avLst/>
              </a:prstGeom>
              <a:solidFill>
                <a:srgbClr val="251555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003803-E364-AE41-B826-FA6C4BB7A9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44238" y="4431977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08A2E27-836D-F24A-8E64-45F61806E031}"/>
                </a:ext>
              </a:extLst>
            </p:cNvPr>
            <p:cNvSpPr/>
            <p:nvPr/>
          </p:nvSpPr>
          <p:spPr bwMode="auto">
            <a:xfrm rot="20700000">
              <a:off x="1378927" y="4894580"/>
              <a:ext cx="756000" cy="50400"/>
            </a:xfrm>
            <a:prstGeom prst="rect">
              <a:avLst/>
            </a:prstGeom>
            <a:solidFill>
              <a:srgbClr val="251555"/>
            </a:solidFill>
            <a:ln w="3175" cap="flat" cmpd="sng" algn="ctr">
              <a:solidFill>
                <a:srgbClr val="25155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A8CCDD-0119-D94A-A948-13D5156B9107}"/>
                </a:ext>
              </a:extLst>
            </p:cNvPr>
            <p:cNvGrpSpPr/>
            <p:nvPr/>
          </p:nvGrpSpPr>
          <p:grpSpPr>
            <a:xfrm>
              <a:off x="7462353" y="3244087"/>
              <a:ext cx="617553" cy="2517208"/>
              <a:chOff x="7462353" y="3244087"/>
              <a:chExt cx="617553" cy="251720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144A1B9-6FBE-1841-829C-751EABB85376}"/>
                  </a:ext>
                </a:extLst>
              </p:cNvPr>
              <p:cNvGrpSpPr/>
              <p:nvPr/>
            </p:nvGrpSpPr>
            <p:grpSpPr>
              <a:xfrm>
                <a:off x="7462353" y="3244087"/>
                <a:ext cx="617553" cy="416638"/>
                <a:chOff x="7462353" y="3244087"/>
                <a:chExt cx="617553" cy="416638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960C2D7-87BA-E648-9072-887B1792C39B}"/>
                    </a:ext>
                  </a:extLst>
                </p:cNvPr>
                <p:cNvSpPr txBox="1"/>
                <p:nvPr/>
              </p:nvSpPr>
              <p:spPr>
                <a:xfrm>
                  <a:off x="7462353" y="3244087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HED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7ACE1BD-D1D8-4B4E-9B8F-17C28F97B47A}"/>
                    </a:ext>
                  </a:extLst>
                </p:cNvPr>
                <p:cNvSpPr txBox="1"/>
                <p:nvPr/>
              </p:nvSpPr>
              <p:spPr>
                <a:xfrm>
                  <a:off x="7462353" y="3383726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MID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971A53E-FA3B-AC4F-ADAC-5EEA95702444}"/>
                  </a:ext>
                </a:extLst>
              </p:cNvPr>
              <p:cNvGrpSpPr/>
              <p:nvPr/>
            </p:nvGrpSpPr>
            <p:grpSpPr>
              <a:xfrm>
                <a:off x="7462353" y="4804748"/>
                <a:ext cx="617553" cy="416638"/>
                <a:chOff x="7462353" y="3244087"/>
                <a:chExt cx="617553" cy="416638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83C67B7-420F-C740-A6F0-9360CBDD2699}"/>
                    </a:ext>
                  </a:extLst>
                </p:cNvPr>
                <p:cNvSpPr txBox="1"/>
                <p:nvPr/>
              </p:nvSpPr>
              <p:spPr>
                <a:xfrm>
                  <a:off x="7462353" y="3244087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FXE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48769E0-445F-9141-A1A1-84E9101D6A18}"/>
                    </a:ext>
                  </a:extLst>
                </p:cNvPr>
                <p:cNvSpPr txBox="1"/>
                <p:nvPr/>
              </p:nvSpPr>
              <p:spPr>
                <a:xfrm>
                  <a:off x="7462353" y="3383726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SPB</a:t>
                  </a: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ADAFA9F-7478-0745-8610-4DBB0AE9516D}"/>
                  </a:ext>
                </a:extLst>
              </p:cNvPr>
              <p:cNvGrpSpPr/>
              <p:nvPr/>
            </p:nvGrpSpPr>
            <p:grpSpPr>
              <a:xfrm>
                <a:off x="7462353" y="5344657"/>
                <a:ext cx="617553" cy="416638"/>
                <a:chOff x="7462353" y="3244087"/>
                <a:chExt cx="617553" cy="416638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BA13EC4-EA61-DE49-B459-1ECC453D2CA3}"/>
                    </a:ext>
                  </a:extLst>
                </p:cNvPr>
                <p:cNvSpPr txBox="1"/>
                <p:nvPr/>
              </p:nvSpPr>
              <p:spPr>
                <a:xfrm>
                  <a:off x="7462353" y="3244087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SQS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F4E753B-CD79-CE4F-A496-90272E872027}"/>
                    </a:ext>
                  </a:extLst>
                </p:cNvPr>
                <p:cNvSpPr txBox="1"/>
                <p:nvPr/>
              </p:nvSpPr>
              <p:spPr>
                <a:xfrm>
                  <a:off x="7462353" y="3383726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SCS</a:t>
                  </a:r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7C3B82-CDDB-4E42-AA16-D1BDB479C928}"/>
                </a:ext>
              </a:extLst>
            </p:cNvPr>
            <p:cNvSpPr txBox="1"/>
            <p:nvPr/>
          </p:nvSpPr>
          <p:spPr>
            <a:xfrm>
              <a:off x="3321049" y="5199286"/>
              <a:ext cx="1074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SASE 1</a:t>
              </a:r>
            </a:p>
            <a:p>
              <a:pPr algn="ctr">
                <a:spcBef>
                  <a:spcPts val="0"/>
                </a:spcBef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3 – 24 </a:t>
              </a:r>
              <a:r>
                <a:rPr lang="en-US" sz="1200" b="1" dirty="0" err="1">
                  <a:solidFill>
                    <a:srgbClr val="251555"/>
                  </a:solidFill>
                </a:rPr>
                <a:t>keV</a:t>
              </a:r>
              <a:endParaRPr lang="en-US" sz="1200" b="1" dirty="0">
                <a:solidFill>
                  <a:srgbClr val="251555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E71BC0A-45D1-5049-8D43-21BD97F4A451}"/>
                </a:ext>
              </a:extLst>
            </p:cNvPr>
            <p:cNvSpPr txBox="1"/>
            <p:nvPr/>
          </p:nvSpPr>
          <p:spPr>
            <a:xfrm>
              <a:off x="2019283" y="4009274"/>
              <a:ext cx="1074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SASE 2</a:t>
              </a:r>
            </a:p>
            <a:p>
              <a:pPr algn="ctr" fontAlgn="base">
                <a:spcBef>
                  <a:spcPts val="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3 – 24 </a:t>
              </a:r>
              <a:r>
                <a:rPr lang="en-US" sz="1200" b="1" dirty="0" err="1">
                  <a:solidFill>
                    <a:srgbClr val="251555"/>
                  </a:solidFill>
                </a:rPr>
                <a:t>keV</a:t>
              </a:r>
              <a:endParaRPr lang="en-US" sz="1200" b="1" dirty="0">
                <a:solidFill>
                  <a:srgbClr val="251555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19F934-75D0-B349-93F0-624028E05355}"/>
                </a:ext>
              </a:extLst>
            </p:cNvPr>
            <p:cNvSpPr txBox="1"/>
            <p:nvPr/>
          </p:nvSpPr>
          <p:spPr>
            <a:xfrm>
              <a:off x="5447403" y="5434053"/>
              <a:ext cx="1074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SASE 3</a:t>
              </a:r>
            </a:p>
            <a:p>
              <a:pPr algn="ctr" fontAlgn="base">
                <a:spcBef>
                  <a:spcPts val="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0.26 – 3 </a:t>
              </a:r>
              <a:r>
                <a:rPr lang="en-US" sz="1200" b="1" dirty="0" err="1">
                  <a:solidFill>
                    <a:srgbClr val="251555"/>
                  </a:solidFill>
                </a:rPr>
                <a:t>keV</a:t>
              </a:r>
              <a:endParaRPr lang="en-US" sz="1200" b="1" dirty="0">
                <a:solidFill>
                  <a:srgbClr val="251555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439C8F6-0FF0-CB45-A1D9-A136D4E8E491}"/>
                </a:ext>
              </a:extLst>
            </p:cNvPr>
            <p:cNvGrpSpPr/>
            <p:nvPr/>
          </p:nvGrpSpPr>
          <p:grpSpPr>
            <a:xfrm>
              <a:off x="642624" y="3365055"/>
              <a:ext cx="4189851" cy="276999"/>
              <a:chOff x="993144" y="2694755"/>
              <a:chExt cx="4189851" cy="276999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5327463-4E41-0F44-9672-EBD87DF7AD5D}"/>
                  </a:ext>
                </a:extLst>
              </p:cNvPr>
              <p:cNvSpPr/>
              <p:nvPr/>
            </p:nvSpPr>
            <p:spPr bwMode="auto">
              <a:xfrm>
                <a:off x="993144" y="2792031"/>
                <a:ext cx="720000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E2B43C0-54B7-404B-81A8-988FC1F130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8707" y="2779254"/>
                <a:ext cx="103010" cy="108000"/>
              </a:xfrm>
              <a:prstGeom prst="ellipse">
                <a:avLst/>
              </a:prstGeom>
              <a:solidFill>
                <a:srgbClr val="251555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8D740B0-6FFA-EF4C-9B61-5D31F4D828DE}"/>
                  </a:ext>
                </a:extLst>
              </p:cNvPr>
              <p:cNvSpPr txBox="1"/>
              <p:nvPr/>
            </p:nvSpPr>
            <p:spPr>
              <a:xfrm>
                <a:off x="1781322" y="269475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photon tunnel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AAB5871-9E38-FE4F-8FE6-23AEF851E9CD}"/>
                  </a:ext>
                </a:extLst>
              </p:cNvPr>
              <p:cNvSpPr txBox="1"/>
              <p:nvPr/>
            </p:nvSpPr>
            <p:spPr>
              <a:xfrm>
                <a:off x="3823408" y="269475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bend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3EE3DE-9680-9146-9279-55A5DDB3B852}"/>
                </a:ext>
              </a:extLst>
            </p:cNvPr>
            <p:cNvGrpSpPr/>
            <p:nvPr/>
          </p:nvGrpSpPr>
          <p:grpSpPr>
            <a:xfrm>
              <a:off x="658082" y="3604214"/>
              <a:ext cx="4174393" cy="276999"/>
              <a:chOff x="1008602" y="2971754"/>
              <a:chExt cx="4174393" cy="27699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9F20B7D-DE2D-734F-ABE3-6AF8B0F0D30C}"/>
                  </a:ext>
                </a:extLst>
              </p:cNvPr>
              <p:cNvGrpSpPr/>
              <p:nvPr/>
            </p:nvGrpSpPr>
            <p:grpSpPr>
              <a:xfrm>
                <a:off x="1008602" y="3059326"/>
                <a:ext cx="689084" cy="101854"/>
                <a:chOff x="993144" y="3042138"/>
                <a:chExt cx="689084" cy="10185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F3C7E23-1FB0-A846-BD33-F64700317EFF}"/>
                    </a:ext>
                  </a:extLst>
                </p:cNvPr>
                <p:cNvCxnSpPr/>
                <p:nvPr/>
              </p:nvCxnSpPr>
              <p:spPr bwMode="auto">
                <a:xfrm>
                  <a:off x="993144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5C6AE6EB-12DB-7F40-BC68-FDF265161EF2}"/>
                    </a:ext>
                  </a:extLst>
                </p:cNvPr>
                <p:cNvCxnSpPr/>
                <p:nvPr/>
              </p:nvCxnSpPr>
              <p:spPr bwMode="auto">
                <a:xfrm>
                  <a:off x="1055788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EC9B6387-C02C-0A4E-88CE-4AAD83AFF8BF}"/>
                    </a:ext>
                  </a:extLst>
                </p:cNvPr>
                <p:cNvCxnSpPr/>
                <p:nvPr/>
              </p:nvCxnSpPr>
              <p:spPr bwMode="auto">
                <a:xfrm>
                  <a:off x="1118432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70F34523-6E34-5A43-B6D7-31717500FDE1}"/>
                    </a:ext>
                  </a:extLst>
                </p:cNvPr>
                <p:cNvCxnSpPr/>
                <p:nvPr/>
              </p:nvCxnSpPr>
              <p:spPr bwMode="auto">
                <a:xfrm>
                  <a:off x="1181076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F1A30716-9FDF-1347-946C-BC4266C9F9FF}"/>
                    </a:ext>
                  </a:extLst>
                </p:cNvPr>
                <p:cNvCxnSpPr/>
                <p:nvPr/>
              </p:nvCxnSpPr>
              <p:spPr bwMode="auto">
                <a:xfrm>
                  <a:off x="1243720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CD806CA7-91AA-4B4A-8E86-3CB9F7158E25}"/>
                    </a:ext>
                  </a:extLst>
                </p:cNvPr>
                <p:cNvCxnSpPr/>
                <p:nvPr/>
              </p:nvCxnSpPr>
              <p:spPr bwMode="auto">
                <a:xfrm>
                  <a:off x="1306364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30D1ACE-4527-B440-9FB3-E06D4DC835A1}"/>
                    </a:ext>
                  </a:extLst>
                </p:cNvPr>
                <p:cNvCxnSpPr/>
                <p:nvPr/>
              </p:nvCxnSpPr>
              <p:spPr bwMode="auto">
                <a:xfrm>
                  <a:off x="1369008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3DD63899-1216-1E40-8E9E-A131D0C2BC88}"/>
                    </a:ext>
                  </a:extLst>
                </p:cNvPr>
                <p:cNvCxnSpPr/>
                <p:nvPr/>
              </p:nvCxnSpPr>
              <p:spPr bwMode="auto">
                <a:xfrm>
                  <a:off x="1431652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CA03C3B-31CE-CA40-B2AA-B6DE1544D17D}"/>
                    </a:ext>
                  </a:extLst>
                </p:cNvPr>
                <p:cNvCxnSpPr/>
                <p:nvPr/>
              </p:nvCxnSpPr>
              <p:spPr bwMode="auto">
                <a:xfrm>
                  <a:off x="1494296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C27D170-1076-D648-819B-2F1BF5A205D0}"/>
                    </a:ext>
                  </a:extLst>
                </p:cNvPr>
                <p:cNvCxnSpPr/>
                <p:nvPr/>
              </p:nvCxnSpPr>
              <p:spPr bwMode="auto">
                <a:xfrm>
                  <a:off x="1556940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274D13C-42D1-1A46-B4DF-70A825BA0216}"/>
                    </a:ext>
                  </a:extLst>
                </p:cNvPr>
                <p:cNvCxnSpPr/>
                <p:nvPr/>
              </p:nvCxnSpPr>
              <p:spPr bwMode="auto">
                <a:xfrm>
                  <a:off x="1619584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E358D8F-FF96-3440-9C30-D5805693DF36}"/>
                    </a:ext>
                  </a:extLst>
                </p:cNvPr>
                <p:cNvCxnSpPr/>
                <p:nvPr/>
              </p:nvCxnSpPr>
              <p:spPr bwMode="auto">
                <a:xfrm>
                  <a:off x="1682228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AADB233-D35A-2C43-97EA-4173C6F74BBD}"/>
                  </a:ext>
                </a:extLst>
              </p:cNvPr>
              <p:cNvSpPr/>
              <p:nvPr/>
            </p:nvSpPr>
            <p:spPr bwMode="auto">
              <a:xfrm>
                <a:off x="3724212" y="3039664"/>
                <a:ext cx="72000" cy="141179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EF60456-C79A-ED4D-BA46-38B7793AC485}"/>
                  </a:ext>
                </a:extLst>
              </p:cNvPr>
              <p:cNvSpPr txBox="1"/>
              <p:nvPr/>
            </p:nvSpPr>
            <p:spPr>
              <a:xfrm>
                <a:off x="1781322" y="2971754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 err="1">
                    <a:solidFill>
                      <a:srgbClr val="251555"/>
                    </a:solidFill>
                  </a:rPr>
                  <a:t>undulator</a:t>
                </a:r>
                <a:endParaRPr lang="en-US" sz="1200" b="1" dirty="0">
                  <a:solidFill>
                    <a:srgbClr val="251555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1ABDF77-8CC2-7245-A03E-B924088B743D}"/>
                  </a:ext>
                </a:extLst>
              </p:cNvPr>
              <p:cNvSpPr txBox="1"/>
              <p:nvPr/>
            </p:nvSpPr>
            <p:spPr>
              <a:xfrm>
                <a:off x="3823408" y="2971754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dump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233EBEE-C1E9-0E44-B21C-87A07EA6D471}"/>
                </a:ext>
              </a:extLst>
            </p:cNvPr>
            <p:cNvGrpSpPr/>
            <p:nvPr/>
          </p:nvGrpSpPr>
          <p:grpSpPr>
            <a:xfrm>
              <a:off x="642624" y="3125895"/>
              <a:ext cx="4189851" cy="276999"/>
              <a:chOff x="993144" y="2264835"/>
              <a:chExt cx="4189851" cy="27699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DF47DDD-F180-B849-8408-656CD1390DEC}"/>
                  </a:ext>
                </a:extLst>
              </p:cNvPr>
              <p:cNvSpPr/>
              <p:nvPr/>
            </p:nvSpPr>
            <p:spPr bwMode="auto">
              <a:xfrm>
                <a:off x="993144" y="2362111"/>
                <a:ext cx="720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20AAAC-9C17-EF4E-B35E-2DB0CF342857}"/>
                  </a:ext>
                </a:extLst>
              </p:cNvPr>
              <p:cNvSpPr txBox="1"/>
              <p:nvPr/>
            </p:nvSpPr>
            <p:spPr>
              <a:xfrm>
                <a:off x="1781322" y="226483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tunnel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8E6864A-A720-6543-8471-FC42EE165F19}"/>
                  </a:ext>
                </a:extLst>
              </p:cNvPr>
              <p:cNvSpPr txBox="1"/>
              <p:nvPr/>
            </p:nvSpPr>
            <p:spPr>
              <a:xfrm>
                <a:off x="3823408" y="226483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switch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6BDE61F-962A-8F47-A2CB-5EA777BD4D08}"/>
                  </a:ext>
                </a:extLst>
              </p:cNvPr>
              <p:cNvGrpSpPr/>
              <p:nvPr/>
            </p:nvGrpSpPr>
            <p:grpSpPr>
              <a:xfrm>
                <a:off x="3701838" y="2349334"/>
                <a:ext cx="116749" cy="108000"/>
                <a:chOff x="3705158" y="2579718"/>
                <a:chExt cx="116749" cy="108000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3FAD2911-7D50-0A4A-824A-09C43472E5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05158" y="2579718"/>
                  <a:ext cx="103010" cy="108000"/>
                </a:xfrm>
                <a:prstGeom prst="ellipse">
                  <a:avLst/>
                </a:prstGeom>
                <a:solidFill>
                  <a:srgbClr val="251555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B66724ED-EDA0-7046-84B3-2819F634E2FC}"/>
                    </a:ext>
                  </a:extLst>
                </p:cNvPr>
                <p:cNvSpPr/>
                <p:nvPr/>
              </p:nvSpPr>
              <p:spPr bwMode="auto">
                <a:xfrm>
                  <a:off x="3755232" y="2595563"/>
                  <a:ext cx="66675" cy="47625"/>
                </a:xfrm>
                <a:custGeom>
                  <a:avLst/>
                  <a:gdLst>
                    <a:gd name="connsiteX0" fmla="*/ 47625 w 66675"/>
                    <a:gd name="connsiteY0" fmla="*/ 0 h 47625"/>
                    <a:gd name="connsiteX1" fmla="*/ 47625 w 66675"/>
                    <a:gd name="connsiteY1" fmla="*/ 0 h 47625"/>
                    <a:gd name="connsiteX2" fmla="*/ 28575 w 66675"/>
                    <a:gd name="connsiteY2" fmla="*/ 14287 h 47625"/>
                    <a:gd name="connsiteX3" fmla="*/ 21431 w 66675"/>
                    <a:gd name="connsiteY3" fmla="*/ 19050 h 47625"/>
                    <a:gd name="connsiteX4" fmla="*/ 14287 w 66675"/>
                    <a:gd name="connsiteY4" fmla="*/ 26194 h 47625"/>
                    <a:gd name="connsiteX5" fmla="*/ 0 w 66675"/>
                    <a:gd name="connsiteY5" fmla="*/ 35719 h 47625"/>
                    <a:gd name="connsiteX6" fmla="*/ 66675 w 66675"/>
                    <a:gd name="connsiteY6" fmla="*/ 47625 h 47625"/>
                    <a:gd name="connsiteX7" fmla="*/ 47625 w 66675"/>
                    <a:gd name="connsiteY7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675" h="47625">
                      <a:moveTo>
                        <a:pt x="47625" y="0"/>
                      </a:moveTo>
                      <a:lnTo>
                        <a:pt x="47625" y="0"/>
                      </a:lnTo>
                      <a:cubicBezTo>
                        <a:pt x="41275" y="4762"/>
                        <a:pt x="34994" y="9618"/>
                        <a:pt x="28575" y="14287"/>
                      </a:cubicBezTo>
                      <a:cubicBezTo>
                        <a:pt x="26260" y="15970"/>
                        <a:pt x="23630" y="17218"/>
                        <a:pt x="21431" y="19050"/>
                      </a:cubicBezTo>
                      <a:cubicBezTo>
                        <a:pt x="18844" y="21206"/>
                        <a:pt x="16945" y="24126"/>
                        <a:pt x="14287" y="26194"/>
                      </a:cubicBezTo>
                      <a:cubicBezTo>
                        <a:pt x="9769" y="29708"/>
                        <a:pt x="0" y="35719"/>
                        <a:pt x="0" y="35719"/>
                      </a:cubicBezTo>
                      <a:lnTo>
                        <a:pt x="66675" y="47625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7AADB6A-C817-164F-996A-0E91F06EFDE6}"/>
                </a:ext>
              </a:extLst>
            </p:cNvPr>
            <p:cNvGrpSpPr/>
            <p:nvPr/>
          </p:nvGrpSpPr>
          <p:grpSpPr>
            <a:xfrm>
              <a:off x="1332569" y="4963473"/>
              <a:ext cx="111987" cy="108000"/>
              <a:chOff x="1332569" y="4963473"/>
              <a:chExt cx="111987" cy="108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9D074E1-FBF2-AB49-B96A-35F12E3301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32569" y="4963473"/>
                <a:ext cx="103010" cy="108000"/>
              </a:xfrm>
              <a:prstGeom prst="ellipse">
                <a:avLst/>
              </a:prstGeom>
              <a:solidFill>
                <a:srgbClr val="251555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4FBF1F8-3067-1E40-9742-03ECE22AD6DE}"/>
                  </a:ext>
                </a:extLst>
              </p:cNvPr>
              <p:cNvSpPr/>
              <p:nvPr/>
            </p:nvSpPr>
            <p:spPr bwMode="auto">
              <a:xfrm>
                <a:off x="1377881" y="4979318"/>
                <a:ext cx="66675" cy="47625"/>
              </a:xfrm>
              <a:custGeom>
                <a:avLst/>
                <a:gdLst>
                  <a:gd name="connsiteX0" fmla="*/ 47625 w 66675"/>
                  <a:gd name="connsiteY0" fmla="*/ 0 h 47625"/>
                  <a:gd name="connsiteX1" fmla="*/ 47625 w 66675"/>
                  <a:gd name="connsiteY1" fmla="*/ 0 h 47625"/>
                  <a:gd name="connsiteX2" fmla="*/ 28575 w 66675"/>
                  <a:gd name="connsiteY2" fmla="*/ 14287 h 47625"/>
                  <a:gd name="connsiteX3" fmla="*/ 21431 w 66675"/>
                  <a:gd name="connsiteY3" fmla="*/ 19050 h 47625"/>
                  <a:gd name="connsiteX4" fmla="*/ 14287 w 66675"/>
                  <a:gd name="connsiteY4" fmla="*/ 26194 h 47625"/>
                  <a:gd name="connsiteX5" fmla="*/ 0 w 66675"/>
                  <a:gd name="connsiteY5" fmla="*/ 35719 h 47625"/>
                  <a:gd name="connsiteX6" fmla="*/ 66675 w 66675"/>
                  <a:gd name="connsiteY6" fmla="*/ 47625 h 47625"/>
                  <a:gd name="connsiteX7" fmla="*/ 47625 w 66675"/>
                  <a:gd name="connsiteY7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47625">
                    <a:moveTo>
                      <a:pt x="47625" y="0"/>
                    </a:moveTo>
                    <a:lnTo>
                      <a:pt x="47625" y="0"/>
                    </a:lnTo>
                    <a:cubicBezTo>
                      <a:pt x="41275" y="4762"/>
                      <a:pt x="34994" y="9618"/>
                      <a:pt x="28575" y="14287"/>
                    </a:cubicBezTo>
                    <a:cubicBezTo>
                      <a:pt x="26260" y="15970"/>
                      <a:pt x="23630" y="17218"/>
                      <a:pt x="21431" y="19050"/>
                    </a:cubicBezTo>
                    <a:cubicBezTo>
                      <a:pt x="18844" y="21206"/>
                      <a:pt x="16945" y="24126"/>
                      <a:pt x="14287" y="26194"/>
                    </a:cubicBezTo>
                    <a:cubicBezTo>
                      <a:pt x="9769" y="29708"/>
                      <a:pt x="0" y="35719"/>
                      <a:pt x="0" y="35719"/>
                    </a:cubicBezTo>
                    <a:lnTo>
                      <a:pt x="66675" y="476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703B4A7-1AD9-6B47-8BAF-6E7C56BB3199}"/>
                </a:ext>
              </a:extLst>
            </p:cNvPr>
            <p:cNvSpPr/>
            <p:nvPr/>
          </p:nvSpPr>
          <p:spPr bwMode="auto">
            <a:xfrm>
              <a:off x="7163983" y="3195154"/>
              <a:ext cx="996613" cy="2607636"/>
            </a:xfrm>
            <a:prstGeom prst="rect">
              <a:avLst/>
            </a:prstGeom>
            <a:noFill/>
            <a:ln w="28575" cap="flat" cmpd="sng" algn="ctr">
              <a:solidFill>
                <a:schemeClr val="folHlink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A85EF4-930C-6E4D-BB58-C6855810182A}"/>
                </a:ext>
              </a:extLst>
            </p:cNvPr>
            <p:cNvSpPr txBox="1"/>
            <p:nvPr/>
          </p:nvSpPr>
          <p:spPr>
            <a:xfrm>
              <a:off x="7127578" y="2931797"/>
              <a:ext cx="1092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FD930A"/>
                  </a:solidFill>
                </a:rPr>
                <a:t>experiments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F26CD0-BCE2-F048-BA98-588D61AD69A1}"/>
                </a:ext>
              </a:extLst>
            </p:cNvPr>
            <p:cNvSpPr txBox="1"/>
            <p:nvPr/>
          </p:nvSpPr>
          <p:spPr>
            <a:xfrm>
              <a:off x="372745" y="5189280"/>
              <a:ext cx="17378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LINAC</a:t>
              </a:r>
            </a:p>
            <a:p>
              <a:pPr algn="ctr" fontAlgn="base">
                <a:spcBef>
                  <a:spcPts val="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17.5 / 14 / 10.5 GeV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1D7F775-A0DD-F04D-8BB1-A6E6B056759F}"/>
                </a:ext>
              </a:extLst>
            </p:cNvPr>
            <p:cNvGrpSpPr/>
            <p:nvPr/>
          </p:nvGrpSpPr>
          <p:grpSpPr>
            <a:xfrm>
              <a:off x="279332" y="4824150"/>
              <a:ext cx="735228" cy="378650"/>
              <a:chOff x="638863" y="4824150"/>
              <a:chExt cx="735228" cy="378650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FEE3E34-EEE5-D744-A9AE-D4334B2800BD}"/>
                  </a:ext>
                </a:extLst>
              </p:cNvPr>
              <p:cNvSpPr txBox="1"/>
              <p:nvPr/>
            </p:nvSpPr>
            <p:spPr>
              <a:xfrm rot="5400000">
                <a:off x="953950" y="4782642"/>
                <a:ext cx="37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2400" dirty="0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~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60E392B-1AAF-BD49-81E2-509A40F709EB}"/>
                  </a:ext>
                </a:extLst>
              </p:cNvPr>
              <p:cNvSpPr txBox="1"/>
              <p:nvPr/>
            </p:nvSpPr>
            <p:spPr>
              <a:xfrm rot="5400000">
                <a:off x="903965" y="4782658"/>
                <a:ext cx="37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2400" dirty="0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~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BB87DD4-6C82-1548-ADC4-31DA28288E02}"/>
                  </a:ext>
                </a:extLst>
              </p:cNvPr>
              <p:cNvSpPr txBox="1"/>
              <p:nvPr/>
            </p:nvSpPr>
            <p:spPr>
              <a:xfrm rot="5400000">
                <a:off x="927743" y="4782626"/>
                <a:ext cx="37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2400" dirty="0">
                    <a:solidFill>
                      <a:srgbClr val="261748"/>
                    </a:solidFill>
                    <a:latin typeface="Arial Black" panose="020B0A04020102020204" pitchFamily="34" charset="0"/>
                  </a:rPr>
                  <a:t>~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D86A645-00A0-8A49-8F97-07ABAA82A7C3}"/>
                  </a:ext>
                </a:extLst>
              </p:cNvPr>
              <p:cNvSpPr/>
              <p:nvPr/>
            </p:nvSpPr>
            <p:spPr bwMode="auto">
              <a:xfrm>
                <a:off x="638863" y="4903622"/>
                <a:ext cx="355111" cy="19488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XFEL</a:t>
            </a:r>
          </a:p>
        </p:txBody>
      </p:sp>
      <p:sp>
        <p:nvSpPr>
          <p:cNvPr id="30" name="Oval 29"/>
          <p:cNvSpPr/>
          <p:nvPr/>
        </p:nvSpPr>
        <p:spPr>
          <a:xfrm>
            <a:off x="9115558" y="2780928"/>
            <a:ext cx="796866" cy="5755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35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XSDU1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2" y="404664"/>
            <a:ext cx="7200000" cy="6063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XSDU1 </a:t>
            </a:r>
            <a:r>
              <a:rPr lang="de-DE" dirty="0" err="1"/>
              <a:t>dump</a:t>
            </a:r>
            <a:r>
              <a:rPr lang="de-DE" dirty="0"/>
              <a:t> </a:t>
            </a:r>
            <a:r>
              <a:rPr lang="de-DE" dirty="0" err="1"/>
              <a:t>cavern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000" y="692696"/>
            <a:ext cx="7200000" cy="573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069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Location </a:t>
            </a:r>
            <a:r>
              <a:rPr lang="de-DE" dirty="0" err="1"/>
              <a:t>Considerations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b="1" u="sng" dirty="0"/>
              <a:t>XSDU1</a:t>
            </a:r>
          </a:p>
          <a:p>
            <a:r>
              <a:rPr lang="de-DE" sz="1600" dirty="0" err="1"/>
              <a:t>Modification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beam </a:t>
            </a:r>
            <a:r>
              <a:rPr lang="de-DE" sz="1600" dirty="0" err="1"/>
              <a:t>line</a:t>
            </a:r>
            <a:r>
              <a:rPr lang="de-DE" sz="1600" dirty="0"/>
              <a:t> – </a:t>
            </a:r>
            <a:r>
              <a:rPr lang="de-DE" sz="1600" dirty="0" err="1"/>
              <a:t>downtime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evaluated</a:t>
            </a:r>
            <a:r>
              <a:rPr lang="de-DE" sz="1600" dirty="0"/>
              <a:t>.</a:t>
            </a:r>
          </a:p>
          <a:p>
            <a:r>
              <a:rPr lang="de-DE" sz="1600" dirty="0"/>
              <a:t>Potential </a:t>
            </a:r>
            <a:r>
              <a:rPr lang="de-DE" sz="1600" dirty="0" err="1"/>
              <a:t>impact</a:t>
            </a:r>
            <a:r>
              <a:rPr lang="de-DE" sz="1600" dirty="0"/>
              <a:t> on legal </a:t>
            </a:r>
            <a:r>
              <a:rPr lang="de-DE" sz="1600" dirty="0" err="1"/>
              <a:t>situation</a:t>
            </a:r>
            <a:r>
              <a:rPr lang="de-DE" sz="1600" dirty="0"/>
              <a:t> (additional </a:t>
            </a:r>
            <a:r>
              <a:rPr lang="de-DE" sz="1600" dirty="0" err="1"/>
              <a:t>extraction</a:t>
            </a:r>
            <a:r>
              <a:rPr lang="de-DE" sz="1600" dirty="0"/>
              <a:t>/beam </a:t>
            </a:r>
            <a:r>
              <a:rPr lang="de-DE" sz="1600" dirty="0" err="1"/>
              <a:t>dump</a:t>
            </a:r>
            <a:r>
              <a:rPr lang="de-DE" sz="1600" dirty="0"/>
              <a:t>, beam </a:t>
            </a:r>
            <a:r>
              <a:rPr lang="de-DE" sz="1600" dirty="0" err="1"/>
              <a:t>line</a:t>
            </a:r>
            <a:r>
              <a:rPr lang="de-DE" sz="1600" dirty="0"/>
              <a:t>) </a:t>
            </a:r>
            <a:r>
              <a:rPr lang="de-DE" sz="1600" dirty="0">
                <a:sym typeface="Wingdings" panose="05000000000000000000" pitchFamily="2" charset="2"/>
              </a:rPr>
              <a:t> plan-</a:t>
            </a:r>
            <a:r>
              <a:rPr lang="de-DE" sz="1600" dirty="0" err="1">
                <a:sym typeface="Wingdings" panose="05000000000000000000" pitchFamily="2" charset="2"/>
              </a:rPr>
              <a:t>approval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procedure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r>
              <a:rPr lang="de-DE" sz="1600" dirty="0" err="1">
                <a:sym typeface="Wingdings" panose="05000000000000000000" pitchFamily="2" charset="2"/>
              </a:rPr>
              <a:t>Maybe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radiation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towards</a:t>
            </a:r>
            <a:r>
              <a:rPr lang="de-DE" sz="1600" dirty="0">
                <a:sym typeface="Wingdings" panose="05000000000000000000" pitchFamily="2" charset="2"/>
              </a:rPr>
              <a:t> XTD7  additional </a:t>
            </a:r>
            <a:r>
              <a:rPr lang="de-DE" sz="1600" dirty="0" err="1">
                <a:sym typeface="Wingdings" panose="05000000000000000000" pitchFamily="2" charset="2"/>
              </a:rPr>
              <a:t>shiedling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required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r>
              <a:rPr lang="de-DE" sz="1600" dirty="0">
                <a:sym typeface="Wingdings" panose="05000000000000000000" pitchFamily="2" charset="2"/>
              </a:rPr>
              <a:t>New </a:t>
            </a:r>
            <a:r>
              <a:rPr lang="de-DE" sz="1600" dirty="0" err="1">
                <a:sym typeface="Wingdings" panose="05000000000000000000" pitchFamily="2" charset="2"/>
              </a:rPr>
              <a:t>building</a:t>
            </a:r>
            <a:r>
              <a:rPr lang="de-DE" sz="1600" dirty="0">
                <a:sym typeface="Wingdings" panose="05000000000000000000" pitchFamily="2" charset="2"/>
              </a:rPr>
              <a:t> at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surface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r>
              <a:rPr lang="de-DE" sz="1600" dirty="0">
                <a:sym typeface="Wingdings" panose="05000000000000000000" pitchFamily="2" charset="2"/>
              </a:rPr>
              <a:t>Background </a:t>
            </a:r>
            <a:r>
              <a:rPr lang="de-DE" sz="1600" dirty="0" err="1">
                <a:sym typeface="Wingdings" panose="05000000000000000000" pitchFamily="2" charset="2"/>
              </a:rPr>
              <a:t>from</a:t>
            </a:r>
            <a:r>
              <a:rPr lang="de-DE" sz="1600" dirty="0">
                <a:sym typeface="Wingdings" panose="05000000000000000000" pitchFamily="2" charset="2"/>
              </a:rPr>
              <a:t> beam </a:t>
            </a:r>
            <a:r>
              <a:rPr lang="de-DE" sz="1600" dirty="0" err="1">
                <a:sym typeface="Wingdings" panose="05000000000000000000" pitchFamily="2" charset="2"/>
              </a:rPr>
              <a:t>dump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r>
              <a:rPr lang="de-DE" sz="1600" dirty="0" err="1">
                <a:sym typeface="Wingdings" panose="05000000000000000000" pitchFamily="2" charset="2"/>
              </a:rPr>
              <a:t>Already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studied</a:t>
            </a:r>
            <a:r>
              <a:rPr lang="de-DE" sz="1600" dirty="0">
                <a:sym typeface="Wingdings" panose="05000000000000000000" pitchFamily="2" charset="2"/>
              </a:rPr>
              <a:t> (</a:t>
            </a:r>
            <a:r>
              <a:rPr lang="de-DE" sz="1600" dirty="0" err="1">
                <a:sym typeface="Wingdings" panose="05000000000000000000" pitchFamily="2" charset="2"/>
              </a:rPr>
              <a:t>optics</a:t>
            </a:r>
            <a:r>
              <a:rPr lang="de-DE" sz="1600" dirty="0">
                <a:sym typeface="Wingdings" panose="05000000000000000000" pitchFamily="2" charset="2"/>
              </a:rPr>
              <a:t>, HW, …).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b="1" u="sng" dirty="0"/>
              <a:t>XTD20</a:t>
            </a:r>
          </a:p>
          <a:p>
            <a:r>
              <a:rPr lang="de-DE" sz="1600" dirty="0" err="1"/>
              <a:t>Uses</a:t>
            </a:r>
            <a:r>
              <a:rPr lang="de-DE" sz="1600" dirty="0"/>
              <a:t> </a:t>
            </a:r>
            <a:r>
              <a:rPr lang="de-DE" sz="1600" dirty="0" err="1"/>
              <a:t>existing</a:t>
            </a:r>
            <a:r>
              <a:rPr lang="de-DE" sz="1600" dirty="0"/>
              <a:t> </a:t>
            </a:r>
            <a:r>
              <a:rPr lang="de-DE" sz="1600" dirty="0" err="1"/>
              <a:t>building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beam </a:t>
            </a:r>
            <a:r>
              <a:rPr lang="de-DE" sz="1600" dirty="0" err="1"/>
              <a:t>line</a:t>
            </a:r>
            <a:r>
              <a:rPr lang="de-DE" sz="1600" dirty="0"/>
              <a:t> design.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Major </a:t>
            </a:r>
            <a:r>
              <a:rPr lang="de-DE" sz="1600" dirty="0" err="1"/>
              <a:t>modification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extraction</a:t>
            </a:r>
            <a:r>
              <a:rPr lang="de-DE" sz="1600" dirty="0"/>
              <a:t> beam </a:t>
            </a:r>
            <a:r>
              <a:rPr lang="de-DE" sz="1600" dirty="0" err="1"/>
              <a:t>line</a:t>
            </a:r>
            <a:r>
              <a:rPr lang="de-DE" sz="1600" dirty="0"/>
              <a:t> - </a:t>
            </a:r>
            <a:r>
              <a:rPr lang="de-DE" sz="1600" dirty="0" err="1"/>
              <a:t>downtime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evaluated</a:t>
            </a:r>
            <a:r>
              <a:rPr lang="de-DE" sz="1600" dirty="0"/>
              <a:t>.</a:t>
            </a:r>
          </a:p>
          <a:p>
            <a:r>
              <a:rPr lang="de-DE" sz="1600" dirty="0" err="1"/>
              <a:t>Extraction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beam </a:t>
            </a:r>
            <a:r>
              <a:rPr lang="de-DE" sz="1600" dirty="0" err="1"/>
              <a:t>line</a:t>
            </a:r>
            <a:r>
              <a:rPr lang="de-DE" sz="1600" dirty="0"/>
              <a:t> </a:t>
            </a:r>
            <a:r>
              <a:rPr lang="de-DE" sz="1600" dirty="0" err="1"/>
              <a:t>already</a:t>
            </a:r>
            <a:r>
              <a:rPr lang="de-DE" sz="1600" dirty="0"/>
              <a:t> </a:t>
            </a:r>
            <a:r>
              <a:rPr lang="de-DE" sz="1600" dirty="0" err="1"/>
              <a:t>included</a:t>
            </a:r>
            <a:r>
              <a:rPr lang="de-DE" sz="1600" dirty="0"/>
              <a:t> in plan-</a:t>
            </a:r>
            <a:r>
              <a:rPr lang="de-DE" sz="1600" dirty="0" err="1"/>
              <a:t>approval</a:t>
            </a:r>
            <a:r>
              <a:rPr lang="de-DE" sz="1600" dirty="0"/>
              <a:t>.</a:t>
            </a:r>
          </a:p>
          <a:p>
            <a:r>
              <a:rPr lang="de-DE" sz="1600" dirty="0"/>
              <a:t>Laser beam </a:t>
            </a:r>
            <a:r>
              <a:rPr lang="de-DE" sz="1600" dirty="0" err="1"/>
              <a:t>line</a:t>
            </a:r>
            <a:r>
              <a:rPr lang="de-DE" sz="1600" dirty="0"/>
              <a:t> </a:t>
            </a:r>
            <a:r>
              <a:rPr lang="de-DE" sz="1600" dirty="0" err="1"/>
              <a:t>transport</a:t>
            </a:r>
            <a:r>
              <a:rPr lang="de-DE" sz="1600" dirty="0"/>
              <a:t> via XS1 </a:t>
            </a:r>
            <a:r>
              <a:rPr lang="de-DE" sz="1600" dirty="0" err="1"/>
              <a:t>shaft</a:t>
            </a:r>
            <a:r>
              <a:rPr lang="de-DE" sz="16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Early </a:t>
            </a:r>
            <a:r>
              <a:rPr lang="de-DE" sz="1600" dirty="0" err="1"/>
              <a:t>implementation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beam </a:t>
            </a:r>
            <a:r>
              <a:rPr lang="de-DE" sz="1600" dirty="0" err="1"/>
              <a:t>extraction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future</a:t>
            </a:r>
            <a:r>
              <a:rPr lang="de-DE" sz="1600" dirty="0"/>
              <a:t> XFEL upgrade </a:t>
            </a:r>
            <a:r>
              <a:rPr lang="de-DE" sz="1600" dirty="0" err="1"/>
              <a:t>and</a:t>
            </a:r>
            <a:r>
              <a:rPr lang="de-DE" sz="1600" dirty="0"/>
              <a:t>/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test</a:t>
            </a:r>
            <a:r>
              <a:rPr lang="de-DE" sz="1600" dirty="0"/>
              <a:t> beam </a:t>
            </a:r>
            <a:r>
              <a:rPr lang="de-DE" sz="1600" dirty="0" err="1"/>
              <a:t>area</a:t>
            </a:r>
            <a:r>
              <a:rPr lang="de-DE" sz="16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Additional </a:t>
            </a:r>
            <a:r>
              <a:rPr lang="de-DE" sz="1600" dirty="0" err="1"/>
              <a:t>demonstration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flexibility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facility</a:t>
            </a:r>
            <a:r>
              <a:rPr lang="de-DE" sz="1600" dirty="0"/>
              <a:t>.</a:t>
            </a:r>
          </a:p>
          <a:p>
            <a:r>
              <a:rPr lang="de-DE" sz="1600" dirty="0"/>
              <a:t>New </a:t>
            </a:r>
            <a:r>
              <a:rPr lang="de-DE" sz="1600" dirty="0" err="1"/>
              <a:t>option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studied</a:t>
            </a:r>
            <a:r>
              <a:rPr lang="de-DE" sz="1600" dirty="0"/>
              <a:t>.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443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 </a:t>
            </a:r>
            <a:r>
              <a:rPr lang="de-DE" dirty="0" err="1"/>
              <a:t>and</a:t>
            </a:r>
            <a:r>
              <a:rPr lang="de-DE" dirty="0"/>
              <a:t> Outlook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07368" y="1268760"/>
            <a:ext cx="11185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First </a:t>
            </a:r>
            <a:r>
              <a:rPr lang="en-US" sz="2000" dirty="0"/>
              <a:t>discussions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XFEL </a:t>
            </a:r>
            <a:r>
              <a:rPr lang="en-US" sz="2000" dirty="0"/>
              <a:t>Directorate</a:t>
            </a:r>
            <a:r>
              <a:rPr lang="de-DE" sz="2000" dirty="0"/>
              <a:t>, </a:t>
            </a:r>
            <a:r>
              <a:rPr lang="en-US" sz="2000" b="1" i="1" dirty="0"/>
              <a:t>Directorate supportive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DESY directorate supportive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Design study strongly supported via DESY strategy fund.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Funding received for laser development from Helmholtz Innovation pool.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Application for EU funding (ERC synergy grant, 14M€) foreseen next year.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i="1" dirty="0"/>
              <a:t>Main challenge: Fit construction into XFEL schedule </a:t>
            </a:r>
            <a:r>
              <a:rPr lang="en-US" sz="2000" dirty="0"/>
              <a:t>- under investigation.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Next steps: decide on location, preparation CDR, evaluate modification schedule, …</a:t>
            </a:r>
          </a:p>
        </p:txBody>
      </p:sp>
    </p:spTree>
    <p:extLst>
      <p:ext uri="{BB962C8B-B14F-4D97-AF65-F5344CB8AC3E}">
        <p14:creationId xmlns:p14="http://schemas.microsoft.com/office/powerpoint/2010/main" val="33914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407367" y="1268760"/>
            <a:ext cx="11607665" cy="472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LUXE </a:t>
            </a:r>
            <a:r>
              <a:rPr lang="de-DE" sz="2000" b="1" dirty="0" err="1"/>
              <a:t>as</a:t>
            </a:r>
            <a:r>
              <a:rPr lang="de-DE" sz="2000" b="1" dirty="0"/>
              <a:t> QED </a:t>
            </a:r>
            <a:r>
              <a:rPr lang="de-DE" sz="2000" b="1" dirty="0" err="1"/>
              <a:t>basic</a:t>
            </a:r>
            <a:r>
              <a:rPr lang="de-DE" sz="2000" b="1" dirty="0"/>
              <a:t> </a:t>
            </a:r>
            <a:r>
              <a:rPr lang="de-DE" sz="2000" b="1" dirty="0" err="1"/>
              <a:t>research</a:t>
            </a:r>
            <a:r>
              <a:rPr lang="de-DE" sz="2000" b="1" dirty="0"/>
              <a:t> </a:t>
            </a:r>
            <a:r>
              <a:rPr lang="de-DE" sz="2000" dirty="0"/>
              <a:t>– </a:t>
            </a:r>
            <a:r>
              <a:rPr lang="de-DE" sz="2000" dirty="0" err="1"/>
              <a:t>would</a:t>
            </a:r>
            <a:r>
              <a:rPr lang="de-DE" sz="2000" dirty="0"/>
              <a:t> </a:t>
            </a:r>
            <a:r>
              <a:rPr lang="de-DE" sz="2000" dirty="0" err="1"/>
              <a:t>enlarge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scientific</a:t>
            </a:r>
            <a:r>
              <a:rPr lang="de-DE" sz="2000" dirty="0"/>
              <a:t> </a:t>
            </a:r>
            <a:r>
              <a:rPr lang="de-DE" sz="2000" dirty="0" err="1"/>
              <a:t>scope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XFEL.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Theory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accelerator</a:t>
            </a:r>
            <a:r>
              <a:rPr lang="de-DE" sz="2000" dirty="0"/>
              <a:t> </a:t>
            </a:r>
            <a:r>
              <a:rPr lang="de-DE" sz="2000" b="1" dirty="0" err="1"/>
              <a:t>community</a:t>
            </a:r>
            <a:r>
              <a:rPr lang="de-DE" sz="2000" b="1" dirty="0"/>
              <a:t> </a:t>
            </a:r>
            <a:r>
              <a:rPr lang="de-DE" sz="2000" b="1" dirty="0" err="1"/>
              <a:t>is</a:t>
            </a:r>
            <a:r>
              <a:rPr lang="de-DE" sz="2000" b="1" dirty="0"/>
              <a:t> </a:t>
            </a:r>
            <a:r>
              <a:rPr lang="de-DE" sz="2000" b="1" dirty="0" err="1"/>
              <a:t>very</a:t>
            </a:r>
            <a:r>
              <a:rPr lang="de-DE" sz="2000" b="1" dirty="0"/>
              <a:t> </a:t>
            </a:r>
            <a:r>
              <a:rPr lang="de-DE" sz="2000" b="1" dirty="0" err="1"/>
              <a:t>interested</a:t>
            </a:r>
            <a:r>
              <a:rPr lang="de-DE" sz="2000" b="1" dirty="0"/>
              <a:t> </a:t>
            </a:r>
            <a:r>
              <a:rPr lang="de-DE" sz="2000" dirty="0"/>
              <a:t>in </a:t>
            </a:r>
            <a:r>
              <a:rPr lang="de-DE" sz="2000" dirty="0" err="1"/>
              <a:t>conducting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experiment</a:t>
            </a:r>
            <a:r>
              <a:rPr lang="de-DE" sz="2000" dirty="0"/>
              <a:t> at </a:t>
            </a:r>
            <a:r>
              <a:rPr lang="de-DE" sz="2000" dirty="0" err="1"/>
              <a:t>the</a:t>
            </a:r>
            <a:r>
              <a:rPr lang="de-DE" sz="2000" dirty="0"/>
              <a:t> XFEL.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DESY </a:t>
            </a:r>
            <a:r>
              <a:rPr lang="de-DE" sz="2000" b="1" dirty="0" err="1"/>
              <a:t>and</a:t>
            </a:r>
            <a:r>
              <a:rPr lang="de-DE" sz="2000" b="1" dirty="0"/>
              <a:t> XFEL </a:t>
            </a:r>
            <a:r>
              <a:rPr lang="de-DE" sz="2000" b="1" dirty="0" err="1"/>
              <a:t>directorate</a:t>
            </a:r>
            <a:r>
              <a:rPr lang="de-DE" sz="2000" b="1" dirty="0"/>
              <a:t> </a:t>
            </a:r>
            <a:r>
              <a:rPr lang="de-DE" sz="2000" b="1" dirty="0" err="1"/>
              <a:t>supportive</a:t>
            </a:r>
            <a:r>
              <a:rPr lang="de-DE" sz="2000" dirty="0"/>
              <a:t>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Design </a:t>
            </a:r>
            <a:r>
              <a:rPr lang="de-DE" sz="2000" b="1" dirty="0" err="1"/>
              <a:t>consideration</a:t>
            </a:r>
            <a:r>
              <a:rPr lang="de-DE" sz="2000" b="1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input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various</a:t>
            </a:r>
            <a:r>
              <a:rPr lang="de-DE" sz="2000" dirty="0"/>
              <a:t> DESY </a:t>
            </a:r>
            <a:r>
              <a:rPr lang="de-DE" sz="2000" dirty="0" err="1"/>
              <a:t>technical</a:t>
            </a:r>
            <a:r>
              <a:rPr lang="de-DE" sz="2000" dirty="0"/>
              <a:t> </a:t>
            </a:r>
            <a:r>
              <a:rPr lang="de-DE" sz="2000" dirty="0" err="1"/>
              <a:t>groups</a:t>
            </a:r>
            <a:r>
              <a:rPr lang="de-DE" sz="2000" dirty="0"/>
              <a:t>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Layout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achievable</a:t>
            </a:r>
            <a:r>
              <a:rPr lang="de-DE" sz="2000" dirty="0"/>
              <a:t> </a:t>
            </a:r>
            <a:r>
              <a:rPr lang="de-DE" sz="2000" b="1" dirty="0" err="1"/>
              <a:t>parameters</a:t>
            </a:r>
            <a:r>
              <a:rPr lang="de-DE" sz="2000" b="1" dirty="0"/>
              <a:t> </a:t>
            </a:r>
            <a:r>
              <a:rPr lang="de-DE" sz="2000" b="1" dirty="0" err="1"/>
              <a:t>look</a:t>
            </a:r>
            <a:r>
              <a:rPr lang="de-DE" sz="2000" b="1" dirty="0"/>
              <a:t> </a:t>
            </a:r>
            <a:r>
              <a:rPr lang="de-DE" sz="2000" b="1" dirty="0" err="1"/>
              <a:t>feasible</a:t>
            </a:r>
            <a:r>
              <a:rPr lang="de-DE" sz="2000" dirty="0"/>
              <a:t>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Possible</a:t>
            </a:r>
            <a:r>
              <a:rPr lang="de-DE" sz="2000" dirty="0"/>
              <a:t> </a:t>
            </a:r>
            <a:r>
              <a:rPr lang="de-DE" sz="2000" dirty="0" err="1"/>
              <a:t>location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experiment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in </a:t>
            </a:r>
            <a:r>
              <a:rPr lang="de-DE" sz="2000" b="1" dirty="0"/>
              <a:t>XSDU1 </a:t>
            </a:r>
            <a:r>
              <a:rPr lang="de-DE" sz="2000" b="1" dirty="0" err="1"/>
              <a:t>or</a:t>
            </a:r>
            <a:r>
              <a:rPr lang="de-DE" sz="2000" b="1" dirty="0"/>
              <a:t> XTD20</a:t>
            </a:r>
            <a:r>
              <a:rPr lang="de-DE" sz="2000" dirty="0"/>
              <a:t>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Major </a:t>
            </a:r>
            <a:r>
              <a:rPr lang="de-DE" sz="2000" dirty="0" err="1"/>
              <a:t>modification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extraction</a:t>
            </a:r>
            <a:r>
              <a:rPr lang="de-DE" sz="2000" dirty="0"/>
              <a:t> beam </a:t>
            </a:r>
            <a:r>
              <a:rPr lang="de-DE" sz="2000" dirty="0" err="1"/>
              <a:t>line</a:t>
            </a:r>
            <a:r>
              <a:rPr lang="de-DE" sz="2000" dirty="0"/>
              <a:t> </a:t>
            </a:r>
            <a:r>
              <a:rPr lang="de-DE" sz="2000" dirty="0" err="1"/>
              <a:t>needed</a:t>
            </a:r>
            <a:r>
              <a:rPr lang="de-DE" sz="2000" dirty="0"/>
              <a:t>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Early </a:t>
            </a:r>
            <a:r>
              <a:rPr lang="de-DE" sz="2000" dirty="0" err="1"/>
              <a:t>implementation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/>
              <a:t>beam </a:t>
            </a:r>
            <a:r>
              <a:rPr lang="de-DE" sz="2000" b="1" dirty="0" err="1"/>
              <a:t>extraction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future</a:t>
            </a:r>
            <a:r>
              <a:rPr lang="de-DE" sz="2000" b="1" dirty="0"/>
              <a:t> XFEL upgrade </a:t>
            </a:r>
            <a:r>
              <a:rPr lang="de-DE" sz="2000" dirty="0" err="1"/>
              <a:t>and</a:t>
            </a:r>
            <a:r>
              <a:rPr lang="de-DE" sz="2000" dirty="0"/>
              <a:t>/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test</a:t>
            </a:r>
            <a:r>
              <a:rPr lang="de-DE" sz="2000" dirty="0"/>
              <a:t> beam </a:t>
            </a:r>
            <a:r>
              <a:rPr lang="de-DE" sz="2000" dirty="0" err="1"/>
              <a:t>area</a:t>
            </a:r>
            <a:r>
              <a:rPr lang="de-DE" sz="2000" dirty="0"/>
              <a:t>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Integration, Installation </a:t>
            </a:r>
            <a:r>
              <a:rPr lang="de-DE" sz="2000" dirty="0" err="1"/>
              <a:t>and</a:t>
            </a:r>
            <a:r>
              <a:rPr lang="de-DE" sz="2000" dirty="0"/>
              <a:t> Design </a:t>
            </a:r>
            <a:r>
              <a:rPr lang="de-DE" sz="2000" b="1" dirty="0" err="1"/>
              <a:t>studies</a:t>
            </a:r>
            <a:r>
              <a:rPr lang="de-DE" sz="2000" b="1" dirty="0"/>
              <a:t> </a:t>
            </a:r>
            <a:r>
              <a:rPr lang="de-DE" sz="2000" b="1" dirty="0" err="1"/>
              <a:t>ongoing</a:t>
            </a:r>
            <a:r>
              <a:rPr lang="de-D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32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3F28-E05E-1F40-8E9E-30FFC67B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comments from MAC – report under preparation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394E2-307E-7241-B43F-513AB11E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| F. Burkart | XFEL MAC | LUXE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5A1D-4150-9547-9257-4A9FA575B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D5478-41DC-2844-8D7D-A4273E09C621}"/>
              </a:ext>
            </a:extLst>
          </p:cNvPr>
          <p:cNvSpPr txBox="1"/>
          <p:nvPr/>
        </p:nvSpPr>
        <p:spPr>
          <a:xfrm>
            <a:off x="341456" y="1826673"/>
            <a:ext cx="1144255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Very interesting project.</a:t>
            </a:r>
          </a:p>
          <a:p>
            <a:r>
              <a:rPr lang="en-GB" sz="2800" dirty="0"/>
              <a:t>Timeline to be evaluated.</a:t>
            </a:r>
          </a:p>
          <a:p>
            <a:r>
              <a:rPr lang="en-GB" sz="2800" dirty="0"/>
              <a:t>Difficult modification of the beam line!!</a:t>
            </a:r>
          </a:p>
          <a:p>
            <a:r>
              <a:rPr lang="en-GB" sz="2800" dirty="0"/>
              <a:t>Check ”standard” beam parameters (14 GeV, 0.25 </a:t>
            </a:r>
            <a:r>
              <a:rPr lang="en-GB" sz="2800" dirty="0" err="1"/>
              <a:t>nC</a:t>
            </a:r>
            <a:r>
              <a:rPr lang="en-GB" sz="2800" dirty="0"/>
              <a:t>)</a:t>
            </a:r>
          </a:p>
          <a:p>
            <a:r>
              <a:rPr lang="en-GB" sz="2800" dirty="0"/>
              <a:t>More studies needed – full start to end simulation, background studies.</a:t>
            </a:r>
          </a:p>
          <a:p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48068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4833139" y="5432488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Dump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78" y="3454338"/>
            <a:ext cx="5534581" cy="1866540"/>
            <a:chOff x="66978" y="3454338"/>
            <a:chExt cx="5534581" cy="1866540"/>
          </a:xfrm>
        </p:grpSpPr>
        <p:sp>
          <p:nvSpPr>
            <p:cNvPr id="28" name="TextBox 27"/>
            <p:cNvSpPr txBox="1"/>
            <p:nvPr/>
          </p:nvSpPr>
          <p:spPr>
            <a:xfrm>
              <a:off x="66978" y="3454338"/>
              <a:ext cx="10214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17.5 GeV e</a:t>
              </a:r>
              <a:r>
                <a:rPr lang="en-US" sz="1200" b="1" baseline="30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−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42957" y="4127687"/>
              <a:ext cx="2329746" cy="4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76" idx="1"/>
            </p:cNvCxnSpPr>
            <p:nvPr/>
          </p:nvCxnSpPr>
          <p:spPr>
            <a:xfrm>
              <a:off x="2532258" y="4127687"/>
              <a:ext cx="2428121" cy="8594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n 75">
              <a:extLst>
                <a:ext uri="{FF2B5EF4-FFF2-40B4-BE49-F238E27FC236}">
                  <a16:creationId xmlns:a16="http://schemas.microsoft.com/office/drawing/2014/main" id="{CF252DE6-311F-2E40-8EF1-639A8693A93B}"/>
                </a:ext>
              </a:extLst>
            </p:cNvPr>
            <p:cNvSpPr/>
            <p:nvPr/>
          </p:nvSpPr>
          <p:spPr>
            <a:xfrm rot="17201202">
              <a:off x="5060898" y="4780216"/>
              <a:ext cx="426352" cy="654971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riangle 29"/>
            <p:cNvSpPr/>
            <p:nvPr/>
          </p:nvSpPr>
          <p:spPr>
            <a:xfrm rot="10800000">
              <a:off x="2337260" y="3945809"/>
              <a:ext cx="422921" cy="432828"/>
            </a:xfrm>
            <a:prstGeom prst="triangl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35410" y="3969312"/>
              <a:ext cx="55015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Linac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147539" y="4418900"/>
            <a:ext cx="80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Dipole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7695" y="2243846"/>
            <a:ext cx="2024530" cy="2637740"/>
            <a:chOff x="577695" y="2243846"/>
            <a:chExt cx="2024530" cy="2637740"/>
          </a:xfrm>
        </p:grpSpPr>
        <p:sp>
          <p:nvSpPr>
            <p:cNvPr id="94" name="TextBox 93"/>
            <p:cNvSpPr txBox="1"/>
            <p:nvPr/>
          </p:nvSpPr>
          <p:spPr>
            <a:xfrm>
              <a:off x="577695" y="4419921"/>
              <a:ext cx="802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Kicker &amp; Septa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6801" y="2243846"/>
              <a:ext cx="1865424" cy="2103932"/>
              <a:chOff x="736801" y="2243846"/>
              <a:chExt cx="1865424" cy="21039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799863" y="2243846"/>
                <a:ext cx="8023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892663" y="2797370"/>
                <a:ext cx="1308381" cy="1334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riangle 29"/>
              <p:cNvSpPr/>
              <p:nvPr/>
            </p:nvSpPr>
            <p:spPr>
              <a:xfrm rot="10800000">
                <a:off x="736801" y="3876738"/>
                <a:ext cx="419612" cy="47104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riangle 29"/>
              <p:cNvSpPr/>
              <p:nvPr/>
            </p:nvSpPr>
            <p:spPr>
              <a:xfrm rot="10800000">
                <a:off x="2004693" y="2568939"/>
                <a:ext cx="422921" cy="432828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769618">
                <a:off x="1211204" y="3226190"/>
                <a:ext cx="6864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1bunch</a:t>
                </a:r>
              </a:p>
            </p:txBody>
          </p:sp>
        </p:grp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layout</a:t>
            </a:r>
            <a:endParaRPr lang="de-DE" dirty="0"/>
          </a:p>
        </p:txBody>
      </p:sp>
      <p:sp>
        <p:nvSpPr>
          <p:cNvPr id="77" name="TextBox 76"/>
          <p:cNvSpPr txBox="1"/>
          <p:nvPr/>
        </p:nvSpPr>
        <p:spPr>
          <a:xfrm>
            <a:off x="4511824" y="5877272"/>
            <a:ext cx="5341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>
                <a:solidFill>
                  <a:prstClr val="black"/>
                </a:solidFill>
              </a:rPr>
              <a:t>Kick out </a:t>
            </a:r>
            <a:r>
              <a:rPr lang="de-DE" sz="1600" b="1" dirty="0" err="1">
                <a:solidFill>
                  <a:prstClr val="black"/>
                </a:solidFill>
              </a:rPr>
              <a:t>one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bunch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and</a:t>
            </a:r>
            <a:r>
              <a:rPr lang="de-DE" sz="1600" dirty="0">
                <a:solidFill>
                  <a:prstClr val="black"/>
                </a:solidFill>
              </a:rPr>
              <a:t> send </a:t>
            </a:r>
            <a:r>
              <a:rPr lang="de-DE" sz="1600" dirty="0" err="1">
                <a:solidFill>
                  <a:prstClr val="black"/>
                </a:solidFill>
              </a:rPr>
              <a:t>it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to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err="1">
                <a:solidFill>
                  <a:prstClr val="black"/>
                </a:solidFill>
              </a:rPr>
              <a:t>the</a:t>
            </a:r>
            <a:r>
              <a:rPr lang="de-DE" sz="1600" dirty="0">
                <a:solidFill>
                  <a:prstClr val="black"/>
                </a:solidFill>
              </a:rPr>
              <a:t> experimental </a:t>
            </a:r>
            <a:r>
              <a:rPr lang="de-DE" sz="1600" dirty="0" err="1">
                <a:solidFill>
                  <a:prstClr val="black"/>
                </a:solidFill>
              </a:rPr>
              <a:t>area</a:t>
            </a:r>
            <a:r>
              <a:rPr lang="de-DE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F. Burkart | XFEL MAC | LUXE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07568" y="2780928"/>
            <a:ext cx="71922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34539" y="1661685"/>
            <a:ext cx="5976664" cy="227137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33139" y="2382345"/>
            <a:ext cx="2268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Experimental Area Hall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522614" y="2551622"/>
            <a:ext cx="100177" cy="44966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717510" y="2558408"/>
            <a:ext cx="115962" cy="4428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921360" y="2551622"/>
            <a:ext cx="115962" cy="44966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7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374310" y="3023625"/>
            <a:ext cx="8023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00" b="1" dirty="0">
                <a:solidFill>
                  <a:srgbClr val="00B0F0"/>
                </a:solidFill>
                <a:ea typeface="Arial" charset="0"/>
                <a:cs typeface="Arial" panose="020B0604020202020204" pitchFamily="34" charset="0"/>
              </a:rPr>
              <a:t>Triplet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572702" y="4132162"/>
            <a:ext cx="2701372" cy="49965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2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2575" y="2336428"/>
            <a:ext cx="12109287" cy="2358351"/>
            <a:chOff x="221549" y="4357839"/>
            <a:chExt cx="12109287" cy="2358351"/>
          </a:xfrm>
        </p:grpSpPr>
        <p:grpSp>
          <p:nvGrpSpPr>
            <p:cNvPr id="82" name="Group 81"/>
            <p:cNvGrpSpPr/>
            <p:nvPr/>
          </p:nvGrpSpPr>
          <p:grpSpPr>
            <a:xfrm>
              <a:off x="221549" y="5013177"/>
              <a:ext cx="8082696" cy="718224"/>
              <a:chOff x="2216154" y="2486343"/>
              <a:chExt cx="8082697" cy="957631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2216154" y="2786120"/>
                <a:ext cx="8082697" cy="14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2517157" y="2486343"/>
                <a:ext cx="100177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712053" y="2495391"/>
                <a:ext cx="115962" cy="5905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15903" y="2486343"/>
                <a:ext cx="115962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12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368853" y="3115680"/>
                <a:ext cx="802361" cy="32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>
                    <a:solidFill>
                      <a:srgbClr val="00B0F0"/>
                    </a:solidFill>
                    <a:ea typeface="Arial" charset="0"/>
                    <a:cs typeface="Arial" panose="020B0604020202020204" pitchFamily="34" charset="0"/>
                  </a:rPr>
                  <a:t>Triplet</a:t>
                </a:r>
                <a:endParaRPr lang="en-US" sz="1200" b="1" dirty="0">
                  <a:solidFill>
                    <a:srgbClr val="00B0F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514655" y="4357839"/>
              <a:ext cx="1844819" cy="1361874"/>
              <a:chOff x="3461244" y="1656263"/>
              <a:chExt cx="1844817" cy="1815831"/>
            </a:xfrm>
          </p:grpSpPr>
          <p:sp>
            <p:nvSpPr>
              <p:cNvPr id="89" name="Notched Right Arrow 88"/>
              <p:cNvSpPr/>
              <p:nvPr/>
            </p:nvSpPr>
            <p:spPr>
              <a:xfrm>
                <a:off x="4143807" y="2034924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Laser</a:t>
                </a:r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4705310" y="2090799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" name="Notched Right Arrow 13"/>
              <p:cNvSpPr/>
              <p:nvPr/>
            </p:nvSpPr>
            <p:spPr>
              <a:xfrm rot="8700000">
                <a:off x="4145320" y="2620013"/>
                <a:ext cx="769954" cy="346408"/>
              </a:xfrm>
              <a:custGeom>
                <a:avLst/>
                <a:gdLst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0 w 978408"/>
                  <a:gd name="connsiteY6" fmla="*/ 270000 h 360000"/>
                  <a:gd name="connsiteX7" fmla="*/ 90000 w 978408"/>
                  <a:gd name="connsiteY7" fmla="*/ 180000 h 360000"/>
                  <a:gd name="connsiteX8" fmla="*/ 0 w 978408"/>
                  <a:gd name="connsiteY8" fmla="*/ 90000 h 360000"/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405867 w 978408"/>
                  <a:gd name="connsiteY6" fmla="*/ 202534 h 360000"/>
                  <a:gd name="connsiteX7" fmla="*/ 0 w 978408"/>
                  <a:gd name="connsiteY7" fmla="*/ 270000 h 360000"/>
                  <a:gd name="connsiteX8" fmla="*/ 90000 w 978408"/>
                  <a:gd name="connsiteY8" fmla="*/ 180000 h 360000"/>
                  <a:gd name="connsiteX9" fmla="*/ 0 w 978408"/>
                  <a:gd name="connsiteY9" fmla="*/ 90000 h 360000"/>
                  <a:gd name="connsiteX0" fmla="*/ 0 w 978408"/>
                  <a:gd name="connsiteY0" fmla="*/ 90000 h 360000"/>
                  <a:gd name="connsiteX1" fmla="*/ 405281 w 978408"/>
                  <a:gd name="connsiteY1" fmla="*/ 140109 h 360000"/>
                  <a:gd name="connsiteX2" fmla="*/ 798408 w 978408"/>
                  <a:gd name="connsiteY2" fmla="*/ 90000 h 360000"/>
                  <a:gd name="connsiteX3" fmla="*/ 798408 w 978408"/>
                  <a:gd name="connsiteY3" fmla="*/ 0 h 360000"/>
                  <a:gd name="connsiteX4" fmla="*/ 978408 w 978408"/>
                  <a:gd name="connsiteY4" fmla="*/ 180000 h 360000"/>
                  <a:gd name="connsiteX5" fmla="*/ 798408 w 978408"/>
                  <a:gd name="connsiteY5" fmla="*/ 360000 h 360000"/>
                  <a:gd name="connsiteX6" fmla="*/ 798408 w 978408"/>
                  <a:gd name="connsiteY6" fmla="*/ 270000 h 360000"/>
                  <a:gd name="connsiteX7" fmla="*/ 405867 w 978408"/>
                  <a:gd name="connsiteY7" fmla="*/ 202534 h 360000"/>
                  <a:gd name="connsiteX8" fmla="*/ 0 w 978408"/>
                  <a:gd name="connsiteY8" fmla="*/ 270000 h 360000"/>
                  <a:gd name="connsiteX9" fmla="*/ 90000 w 978408"/>
                  <a:gd name="connsiteY9" fmla="*/ 180000 h 360000"/>
                  <a:gd name="connsiteX10" fmla="*/ 0 w 978408"/>
                  <a:gd name="connsiteY10" fmla="*/ 9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408" h="360000">
                    <a:moveTo>
                      <a:pt x="0" y="90000"/>
                    </a:moveTo>
                    <a:cubicBezTo>
                      <a:pt x="140050" y="95407"/>
                      <a:pt x="265231" y="134702"/>
                      <a:pt x="405281" y="140109"/>
                    </a:cubicBezTo>
                    <a:lnTo>
                      <a:pt x="798408" y="90000"/>
                    </a:lnTo>
                    <a:lnTo>
                      <a:pt x="798408" y="0"/>
                    </a:lnTo>
                    <a:lnTo>
                      <a:pt x="978408" y="180000"/>
                    </a:lnTo>
                    <a:lnTo>
                      <a:pt x="798408" y="360000"/>
                    </a:lnTo>
                    <a:lnTo>
                      <a:pt x="798408" y="270000"/>
                    </a:lnTo>
                    <a:cubicBezTo>
                      <a:pt x="672313" y="274464"/>
                      <a:pt x="531962" y="198070"/>
                      <a:pt x="405867" y="202534"/>
                    </a:cubicBezTo>
                    <a:lnTo>
                      <a:pt x="0" y="270000"/>
                    </a:lnTo>
                    <a:lnTo>
                      <a:pt x="90000" y="180000"/>
                    </a:lnTo>
                    <a:lnTo>
                      <a:pt x="0" y="90000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Notched Right Arrow 91"/>
              <p:cNvSpPr/>
              <p:nvPr/>
            </p:nvSpPr>
            <p:spPr>
              <a:xfrm>
                <a:off x="4143807" y="3059823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pulse</a:t>
                </a:r>
              </a:p>
            </p:txBody>
          </p:sp>
          <p:sp>
            <p:nvSpPr>
              <p:cNvPr id="93" name="Arc 92"/>
              <p:cNvSpPr/>
              <p:nvPr/>
            </p:nvSpPr>
            <p:spPr>
              <a:xfrm rot="10800000">
                <a:off x="3935355" y="2721882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280098" y="1656263"/>
                <a:ext cx="49736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600" b="1" i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IP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341382">
                <a:off x="4860105" y="1818930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461244" y="3205354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759363" y="5113536"/>
              <a:ext cx="4301717" cy="276999"/>
              <a:chOff x="7080890" y="2602252"/>
              <a:chExt cx="4301717" cy="369332"/>
            </a:xfrm>
          </p:grpSpPr>
          <p:cxnSp>
            <p:nvCxnSpPr>
              <p:cNvPr id="101" name="Straight Connector 100"/>
              <p:cNvCxnSpPr>
                <a:endCxn id="122" idx="1"/>
              </p:cNvCxnSpPr>
              <p:nvPr/>
            </p:nvCxnSpPr>
            <p:spPr>
              <a:xfrm flipV="1">
                <a:off x="7080890" y="2763007"/>
                <a:ext cx="4301717" cy="973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8751470" y="2602252"/>
                <a:ext cx="26962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1200" b="1" dirty="0">
                    <a:solidFill>
                      <a:schemeClr val="accent1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1200" b="1" dirty="0">
                  <a:solidFill>
                    <a:schemeClr val="accent1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475135" y="4362270"/>
              <a:ext cx="2049496" cy="1987110"/>
              <a:chOff x="5510575" y="1437969"/>
              <a:chExt cx="2313444" cy="2932177"/>
            </a:xfrm>
          </p:grpSpPr>
          <p:sp>
            <p:nvSpPr>
              <p:cNvPr id="104" name="Triangle 29"/>
              <p:cNvSpPr/>
              <p:nvPr/>
            </p:nvSpPr>
            <p:spPr>
              <a:xfrm rot="10800000">
                <a:off x="5593920" y="2472750"/>
                <a:ext cx="572012" cy="642450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510575" y="3322831"/>
                <a:ext cx="802363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582394" y="1720277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934312" y="3059823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493599" y="1437969"/>
                <a:ext cx="703417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PDET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675834" y="3757038"/>
                <a:ext cx="1148185" cy="6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EDET</a:t>
                </a:r>
              </a:p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 &lt; 16 GeV</a:t>
                </a:r>
              </a:p>
              <a:p>
                <a:pPr defTabSz="457200"/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5911936" y="2760478"/>
                <a:ext cx="1009237" cy="4645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5925075" y="2765735"/>
                <a:ext cx="982960" cy="85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>
                <a:off x="6667888" y="3179627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5917326" y="2274817"/>
                <a:ext cx="659499" cy="4885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V="1">
                <a:off x="5911756" y="1874445"/>
                <a:ext cx="657819" cy="8941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>
                <a:off x="6346898" y="2032961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9791459" y="4683741"/>
              <a:ext cx="2539377" cy="787358"/>
              <a:chOff x="9489281" y="2025828"/>
              <a:chExt cx="2539377" cy="1049811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1611556" y="2282780"/>
                <a:ext cx="417102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r>
                  <a:rPr lang="en-GB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CAL</a:t>
                </a:r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9489281" y="2025828"/>
                <a:ext cx="2435622" cy="1049811"/>
                <a:chOff x="9489281" y="2025828"/>
                <a:chExt cx="2435622" cy="1049811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9489281" y="2552633"/>
                  <a:ext cx="0" cy="415690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Triangle 66"/>
                <p:cNvSpPr/>
                <p:nvPr/>
              </p:nvSpPr>
              <p:spPr>
                <a:xfrm rot="10800000">
                  <a:off x="10033960" y="2564259"/>
                  <a:ext cx="439745" cy="457916"/>
                </a:xfrm>
                <a:prstGeom prst="triangl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9956254" y="2025828"/>
                  <a:ext cx="69981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srgbClr val="0070C0"/>
                      </a:solidFill>
                      <a:ea typeface="Arial" charset="0"/>
                      <a:cs typeface="Arial" panose="020B0604020202020204" pitchFamily="34" charset="0"/>
                    </a:rPr>
                    <a:t>Dipole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1758902" y="2552633"/>
                  <a:ext cx="166001" cy="41401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3" name="Straight Arrow Connector 122"/>
                <p:cNvCxnSpPr/>
                <p:nvPr/>
              </p:nvCxnSpPr>
              <p:spPr>
                <a:xfrm>
                  <a:off x="11442435" y="2759642"/>
                  <a:ext cx="316467" cy="83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10637187" y="2483659"/>
                  <a:ext cx="0" cy="230443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10750238" y="2483659"/>
                  <a:ext cx="0" cy="230443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>
                  <a:off x="10863558" y="2483793"/>
                  <a:ext cx="0" cy="230443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/>
                <p:cNvSpPr/>
                <p:nvPr/>
              </p:nvSpPr>
              <p:spPr>
                <a:xfrm>
                  <a:off x="10976609" y="2483657"/>
                  <a:ext cx="90097" cy="22501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10637187" y="2828760"/>
                  <a:ext cx="429519" cy="230579"/>
                  <a:chOff x="9797143" y="3370259"/>
                  <a:chExt cx="545805" cy="239626"/>
                </a:xfrm>
              </p:grpSpPr>
              <p:cxnSp>
                <p:nvCxnSpPr>
                  <p:cNvPr id="135" name="Straight Connector 134"/>
                  <p:cNvCxnSpPr/>
                  <p:nvPr/>
                </p:nvCxnSpPr>
                <p:spPr>
                  <a:xfrm flipH="1">
                    <a:off x="9797143" y="3370260"/>
                    <a:ext cx="0" cy="239485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flipH="1">
                    <a:off x="9940800" y="3370260"/>
                    <a:ext cx="0" cy="239485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flipH="1">
                    <a:off x="10084800" y="3370400"/>
                    <a:ext cx="0" cy="239485"/>
                  </a:xfrm>
                  <a:prstGeom prst="line">
                    <a:avLst/>
                  </a:prstGeom>
                  <a:ln w="158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10228458" y="3370259"/>
                    <a:ext cx="114490" cy="233841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sz="700" dirty="0">
                      <a:solidFill>
                        <a:prstClr val="white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29" name="Straight Arrow Connector 128"/>
                <p:cNvCxnSpPr>
                  <a:endCxn id="127" idx="1"/>
                </p:cNvCxnSpPr>
                <p:nvPr/>
              </p:nvCxnSpPr>
              <p:spPr>
                <a:xfrm flipV="1">
                  <a:off x="10264703" y="2596165"/>
                  <a:ext cx="711906" cy="16056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endCxn id="138" idx="1"/>
                </p:cNvCxnSpPr>
                <p:nvPr/>
              </p:nvCxnSpPr>
              <p:spPr>
                <a:xfrm>
                  <a:off x="10252310" y="2763297"/>
                  <a:ext cx="724299" cy="17796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130"/>
                <p:cNvSpPr txBox="1"/>
                <p:nvPr/>
              </p:nvSpPr>
              <p:spPr>
                <a:xfrm>
                  <a:off x="10413883" y="2463755"/>
                  <a:ext cx="269626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e</a:t>
                  </a:r>
                  <a:r>
                    <a:rPr lang="en-US" sz="700" b="1" baseline="30000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0397211" y="2808899"/>
                  <a:ext cx="269626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e</a:t>
                  </a:r>
                  <a:r>
                    <a:rPr lang="en-US" sz="700" b="1" baseline="30000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−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11302317" y="2483657"/>
                  <a:ext cx="234360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l-GR" sz="700" b="1" dirty="0">
                      <a:solidFill>
                        <a:prstClr val="black"/>
                      </a:solidFill>
                      <a:ea typeface="Arial" charset="0"/>
                      <a:cs typeface="Arial" panose="020B0604020202020204" pitchFamily="34" charset="0"/>
                    </a:rPr>
                    <a:t>γ</a:t>
                  </a:r>
                  <a:endPara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10847295" y="2218392"/>
                  <a:ext cx="561113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r>
                    <a:rPr lang="en-US" sz="700" b="1" dirty="0">
                      <a:solidFill>
                        <a:srgbClr val="FF0000"/>
                      </a:solidFill>
                      <a:ea typeface="Arial" charset="0"/>
                      <a:cs typeface="Arial" panose="020B0604020202020204" pitchFamily="34" charset="0"/>
                    </a:rPr>
                    <a:t>CAL</a:t>
                  </a:r>
                </a:p>
              </p:txBody>
            </p:sp>
          </p:grpSp>
        </p:grpSp>
        <p:grpSp>
          <p:nvGrpSpPr>
            <p:cNvPr id="146" name="Group 145"/>
            <p:cNvGrpSpPr/>
            <p:nvPr/>
          </p:nvGrpSpPr>
          <p:grpSpPr>
            <a:xfrm>
              <a:off x="7924748" y="5249045"/>
              <a:ext cx="2242213" cy="474816"/>
              <a:chOff x="5911756" y="2753498"/>
              <a:chExt cx="2942665" cy="818914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5911756" y="2753498"/>
                <a:ext cx="2650984" cy="381997"/>
                <a:chOff x="5911756" y="2753498"/>
                <a:chExt cx="2650984" cy="381997"/>
              </a:xfrm>
            </p:grpSpPr>
            <p:cxnSp>
              <p:nvCxnSpPr>
                <p:cNvPr id="149" name="Straight Arrow Connector 148"/>
                <p:cNvCxnSpPr/>
                <p:nvPr/>
              </p:nvCxnSpPr>
              <p:spPr>
                <a:xfrm>
                  <a:off x="5911756" y="2753498"/>
                  <a:ext cx="2438406" cy="23923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Can 149">
                  <a:extLst>
                    <a:ext uri="{FF2B5EF4-FFF2-40B4-BE49-F238E27FC236}">
                      <a16:creationId xmlns:a16="http://schemas.microsoft.com/office/drawing/2014/main" id="{CF252DE6-311F-2E40-8EF1-639A8693A93B}"/>
                    </a:ext>
                  </a:extLst>
                </p:cNvPr>
                <p:cNvSpPr/>
                <p:nvPr/>
              </p:nvSpPr>
              <p:spPr>
                <a:xfrm rot="16499120">
                  <a:off x="8324859" y="2897613"/>
                  <a:ext cx="256762" cy="219001"/>
                </a:xfrm>
                <a:prstGeom prst="can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sz="1200" dirty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7750574" y="3147755"/>
                <a:ext cx="1103847" cy="42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Dump</a:t>
                </a: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6169009" y="634685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~5 m</a:t>
              </a: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540933" y="6279820"/>
              <a:ext cx="5434317" cy="10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2234388" y="6290359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~ 20 m</a:t>
              </a:r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5955070" y="6304992"/>
              <a:ext cx="11365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7110515" y="6298363"/>
              <a:ext cx="27797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7965312" y="4325447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~15 m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- Laser </a:t>
            </a:r>
            <a:r>
              <a:rPr lang="de-DE" dirty="0" err="1"/>
              <a:t>Collision</a:t>
            </a:r>
            <a:r>
              <a:rPr lang="de-DE" dirty="0"/>
              <a:t> 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9811325" y="4283581"/>
            <a:ext cx="236580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10902457" y="426850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tbd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680379" y="2939535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electrons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80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233494" y="1820268"/>
            <a:ext cx="200055" cy="1777406"/>
            <a:chOff x="5311520" y="791633"/>
            <a:chExt cx="200056" cy="2369873"/>
          </a:xfrm>
        </p:grpSpPr>
        <p:grpSp>
          <p:nvGrpSpPr>
            <p:cNvPr id="29" name="Group 28"/>
            <p:cNvGrpSpPr/>
            <p:nvPr/>
          </p:nvGrpSpPr>
          <p:grpSpPr>
            <a:xfrm>
              <a:off x="5393680" y="2381333"/>
              <a:ext cx="92584" cy="780173"/>
              <a:chOff x="4704383" y="3015914"/>
              <a:chExt cx="113322" cy="78017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015914"/>
                <a:ext cx="113322" cy="3022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113322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6200000">
              <a:off x="4700650" y="1402503"/>
              <a:ext cx="1421795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700" b="1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Collimation</a:t>
              </a:r>
              <a:endParaRPr lang="de-DE" sz="700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593393" y="2779256"/>
            <a:ext cx="2539377" cy="787358"/>
            <a:chOff x="9489281" y="2025828"/>
            <a:chExt cx="2539377" cy="1049811"/>
          </a:xfrm>
        </p:grpSpPr>
        <p:sp>
          <p:nvSpPr>
            <p:cNvPr id="60" name="TextBox 59"/>
            <p:cNvSpPr txBox="1"/>
            <p:nvPr/>
          </p:nvSpPr>
          <p:spPr>
            <a:xfrm>
              <a:off x="11611556" y="2282780"/>
              <a:ext cx="417102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l-GR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γ</a:t>
              </a:r>
              <a:r>
                <a:rPr lang="en-GB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rPr>
                <a:t>CAL</a:t>
              </a:r>
              <a:endParaRPr lang="en-US" sz="700" b="1" dirty="0">
                <a:solidFill>
                  <a:srgbClr val="FF0000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9489281" y="2025828"/>
              <a:ext cx="2435622" cy="1049811"/>
              <a:chOff x="9489281" y="2025828"/>
              <a:chExt cx="2435622" cy="104981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9489281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riangle 66"/>
              <p:cNvSpPr/>
              <p:nvPr/>
            </p:nvSpPr>
            <p:spPr>
              <a:xfrm rot="10800000">
                <a:off x="10033960" y="2564259"/>
                <a:ext cx="439745" cy="457916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956254" y="2025828"/>
                <a:ext cx="699812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1758902" y="2552633"/>
                <a:ext cx="166001" cy="4140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11442435" y="2759642"/>
                <a:ext cx="316467" cy="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10637187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10750238" y="2483659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10863558" y="2483793"/>
                <a:ext cx="0" cy="230443"/>
              </a:xfrm>
              <a:prstGeom prst="line">
                <a:avLst/>
              </a:prstGeom>
              <a:ln w="158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0976609" y="2483657"/>
                <a:ext cx="90097" cy="2250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0637187" y="2828760"/>
                <a:ext cx="429519" cy="230579"/>
                <a:chOff x="9797143" y="3370259"/>
                <a:chExt cx="545805" cy="239626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9797143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9940800" y="337026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0084800" y="3370400"/>
                  <a:ext cx="0" cy="239485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ectangle 80"/>
                <p:cNvSpPr/>
                <p:nvPr/>
              </p:nvSpPr>
              <p:spPr>
                <a:xfrm>
                  <a:off x="10228458" y="3370259"/>
                  <a:ext cx="114490" cy="23384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700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2" name="Straight Arrow Connector 71"/>
              <p:cNvCxnSpPr>
                <a:endCxn id="70" idx="1"/>
              </p:cNvCxnSpPr>
              <p:nvPr/>
            </p:nvCxnSpPr>
            <p:spPr>
              <a:xfrm flipV="1">
                <a:off x="10264703" y="2596165"/>
                <a:ext cx="711906" cy="1605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endCxn id="81" idx="1"/>
              </p:cNvCxnSpPr>
              <p:nvPr/>
            </p:nvCxnSpPr>
            <p:spPr>
              <a:xfrm>
                <a:off x="10252310" y="2763297"/>
                <a:ext cx="724299" cy="1779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0413883" y="2463755"/>
                <a:ext cx="26962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397211" y="2808899"/>
                <a:ext cx="26962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1302317" y="2483657"/>
                <a:ext cx="234360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700" b="1" dirty="0">
                  <a:solidFill>
                    <a:prstClr val="black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847295" y="2218392"/>
                <a:ext cx="561113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CAL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6131" y="2428030"/>
            <a:ext cx="11839530" cy="2721525"/>
            <a:chOff x="221549" y="156831"/>
            <a:chExt cx="11839530" cy="2721525"/>
          </a:xfrm>
        </p:grpSpPr>
        <p:grpSp>
          <p:nvGrpSpPr>
            <p:cNvPr id="6" name="Group 5"/>
            <p:cNvGrpSpPr/>
            <p:nvPr/>
          </p:nvGrpSpPr>
          <p:grpSpPr>
            <a:xfrm>
              <a:off x="221549" y="836712"/>
              <a:ext cx="3474184" cy="672058"/>
              <a:chOff x="2216154" y="2486343"/>
              <a:chExt cx="3474183" cy="89607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2216154" y="2769250"/>
                <a:ext cx="3474183" cy="358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517157" y="2486343"/>
                <a:ext cx="100177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12053" y="2495391"/>
                <a:ext cx="115962" cy="5905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15903" y="2486343"/>
                <a:ext cx="115962" cy="59955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de-DE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68853" y="3115680"/>
                <a:ext cx="802362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B0F0"/>
                    </a:solidFill>
                    <a:ea typeface="Arial" charset="0"/>
                    <a:cs typeface="Arial" panose="020B0604020202020204" pitchFamily="34" charset="0"/>
                  </a:rPr>
                  <a:t>Triplet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639617" y="490063"/>
              <a:ext cx="927660" cy="706871"/>
              <a:chOff x="3216145" y="2025828"/>
              <a:chExt cx="927660" cy="94249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787683" y="2552633"/>
                <a:ext cx="0" cy="41569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216145" y="2025828"/>
                <a:ext cx="927660" cy="26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4B7D"/>
                    </a:solidFill>
                    <a:ea typeface="Arial" charset="0"/>
                    <a:cs typeface="Arial" panose="020B0604020202020204" pitchFamily="34" charset="0"/>
                  </a:rPr>
                  <a:t>Photon converter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508623" y="156831"/>
              <a:ext cx="2049496" cy="1987110"/>
              <a:chOff x="5510575" y="1437969"/>
              <a:chExt cx="2313444" cy="2932177"/>
            </a:xfrm>
          </p:grpSpPr>
          <p:sp>
            <p:nvSpPr>
              <p:cNvPr id="16" name="Triangle 29"/>
              <p:cNvSpPr/>
              <p:nvPr/>
            </p:nvSpPr>
            <p:spPr>
              <a:xfrm rot="10800000">
                <a:off x="5593920" y="2472750"/>
                <a:ext cx="572012" cy="642450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10575" y="3322831"/>
                <a:ext cx="802363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45847" y="1905986"/>
                <a:ext cx="262187" cy="41553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93599" y="1437969"/>
                <a:ext cx="756326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ea typeface="Arial" charset="0"/>
                    <a:cs typeface="Arial" panose="020B0604020202020204" pitchFamily="34" charset="0"/>
                  </a:rPr>
                  <a:t>Counter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75834" y="3757038"/>
                <a:ext cx="1148185" cy="6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ea typeface="Arial" charset="0"/>
                    <a:cs typeface="Arial" panose="020B0604020202020204" pitchFamily="34" charset="0"/>
                  </a:rPr>
                  <a:t>Counter</a:t>
                </a:r>
              </a:p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 &lt; 16 GeV</a:t>
                </a:r>
              </a:p>
              <a:p>
                <a:pPr defTabSz="457200"/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5911936" y="2760478"/>
                <a:ext cx="1009237" cy="4645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925075" y="2765735"/>
                <a:ext cx="982960" cy="85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667888" y="3179627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917326" y="2274817"/>
                <a:ext cx="659499" cy="4885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911756" y="1874445"/>
                <a:ext cx="657819" cy="8941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346898" y="2032961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567276" y="922548"/>
              <a:ext cx="6812707" cy="276999"/>
              <a:chOff x="4871864" y="2602252"/>
              <a:chExt cx="6812707" cy="369333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4871864" y="2760478"/>
                <a:ext cx="6812707" cy="204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8751470" y="2602252"/>
                <a:ext cx="269626" cy="369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l-GR" sz="1200" b="1" dirty="0">
                    <a:solidFill>
                      <a:schemeClr val="accent1"/>
                    </a:solidFill>
                    <a:ea typeface="Arial" charset="0"/>
                    <a:cs typeface="Arial" panose="020B0604020202020204" pitchFamily="34" charset="0"/>
                  </a:rPr>
                  <a:t>γ</a:t>
                </a:r>
                <a:endParaRPr lang="en-US" sz="1200" b="1" dirty="0">
                  <a:solidFill>
                    <a:schemeClr val="accent1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486271" y="352543"/>
              <a:ext cx="1844819" cy="1239874"/>
              <a:chOff x="3461244" y="1818930"/>
              <a:chExt cx="1844817" cy="1653164"/>
            </a:xfrm>
          </p:grpSpPr>
          <p:sp>
            <p:nvSpPr>
              <p:cNvPr id="38" name="Notched Right Arrow 37"/>
              <p:cNvSpPr/>
              <p:nvPr/>
            </p:nvSpPr>
            <p:spPr>
              <a:xfrm>
                <a:off x="4143807" y="2034924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Laser</a:t>
                </a:r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4705310" y="2090799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Notched Right Arrow 13"/>
              <p:cNvSpPr/>
              <p:nvPr/>
            </p:nvSpPr>
            <p:spPr>
              <a:xfrm rot="8700000">
                <a:off x="4145320" y="2620013"/>
                <a:ext cx="769954" cy="346408"/>
              </a:xfrm>
              <a:custGeom>
                <a:avLst/>
                <a:gdLst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0 w 978408"/>
                  <a:gd name="connsiteY6" fmla="*/ 270000 h 360000"/>
                  <a:gd name="connsiteX7" fmla="*/ 90000 w 978408"/>
                  <a:gd name="connsiteY7" fmla="*/ 180000 h 360000"/>
                  <a:gd name="connsiteX8" fmla="*/ 0 w 978408"/>
                  <a:gd name="connsiteY8" fmla="*/ 90000 h 360000"/>
                  <a:gd name="connsiteX0" fmla="*/ 0 w 978408"/>
                  <a:gd name="connsiteY0" fmla="*/ 90000 h 360000"/>
                  <a:gd name="connsiteX1" fmla="*/ 798408 w 978408"/>
                  <a:gd name="connsiteY1" fmla="*/ 90000 h 360000"/>
                  <a:gd name="connsiteX2" fmla="*/ 798408 w 978408"/>
                  <a:gd name="connsiteY2" fmla="*/ 0 h 360000"/>
                  <a:gd name="connsiteX3" fmla="*/ 978408 w 978408"/>
                  <a:gd name="connsiteY3" fmla="*/ 180000 h 360000"/>
                  <a:gd name="connsiteX4" fmla="*/ 798408 w 978408"/>
                  <a:gd name="connsiteY4" fmla="*/ 360000 h 360000"/>
                  <a:gd name="connsiteX5" fmla="*/ 798408 w 978408"/>
                  <a:gd name="connsiteY5" fmla="*/ 270000 h 360000"/>
                  <a:gd name="connsiteX6" fmla="*/ 405867 w 978408"/>
                  <a:gd name="connsiteY6" fmla="*/ 202534 h 360000"/>
                  <a:gd name="connsiteX7" fmla="*/ 0 w 978408"/>
                  <a:gd name="connsiteY7" fmla="*/ 270000 h 360000"/>
                  <a:gd name="connsiteX8" fmla="*/ 90000 w 978408"/>
                  <a:gd name="connsiteY8" fmla="*/ 180000 h 360000"/>
                  <a:gd name="connsiteX9" fmla="*/ 0 w 978408"/>
                  <a:gd name="connsiteY9" fmla="*/ 90000 h 360000"/>
                  <a:gd name="connsiteX0" fmla="*/ 0 w 978408"/>
                  <a:gd name="connsiteY0" fmla="*/ 90000 h 360000"/>
                  <a:gd name="connsiteX1" fmla="*/ 405281 w 978408"/>
                  <a:gd name="connsiteY1" fmla="*/ 140109 h 360000"/>
                  <a:gd name="connsiteX2" fmla="*/ 798408 w 978408"/>
                  <a:gd name="connsiteY2" fmla="*/ 90000 h 360000"/>
                  <a:gd name="connsiteX3" fmla="*/ 798408 w 978408"/>
                  <a:gd name="connsiteY3" fmla="*/ 0 h 360000"/>
                  <a:gd name="connsiteX4" fmla="*/ 978408 w 978408"/>
                  <a:gd name="connsiteY4" fmla="*/ 180000 h 360000"/>
                  <a:gd name="connsiteX5" fmla="*/ 798408 w 978408"/>
                  <a:gd name="connsiteY5" fmla="*/ 360000 h 360000"/>
                  <a:gd name="connsiteX6" fmla="*/ 798408 w 978408"/>
                  <a:gd name="connsiteY6" fmla="*/ 270000 h 360000"/>
                  <a:gd name="connsiteX7" fmla="*/ 405867 w 978408"/>
                  <a:gd name="connsiteY7" fmla="*/ 202534 h 360000"/>
                  <a:gd name="connsiteX8" fmla="*/ 0 w 978408"/>
                  <a:gd name="connsiteY8" fmla="*/ 270000 h 360000"/>
                  <a:gd name="connsiteX9" fmla="*/ 90000 w 978408"/>
                  <a:gd name="connsiteY9" fmla="*/ 180000 h 360000"/>
                  <a:gd name="connsiteX10" fmla="*/ 0 w 978408"/>
                  <a:gd name="connsiteY10" fmla="*/ 9000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8408" h="360000">
                    <a:moveTo>
                      <a:pt x="0" y="90000"/>
                    </a:moveTo>
                    <a:cubicBezTo>
                      <a:pt x="140050" y="95407"/>
                      <a:pt x="265231" y="134702"/>
                      <a:pt x="405281" y="140109"/>
                    </a:cubicBezTo>
                    <a:lnTo>
                      <a:pt x="798408" y="90000"/>
                    </a:lnTo>
                    <a:lnTo>
                      <a:pt x="798408" y="0"/>
                    </a:lnTo>
                    <a:lnTo>
                      <a:pt x="978408" y="180000"/>
                    </a:lnTo>
                    <a:lnTo>
                      <a:pt x="798408" y="360000"/>
                    </a:lnTo>
                    <a:lnTo>
                      <a:pt x="798408" y="270000"/>
                    </a:lnTo>
                    <a:cubicBezTo>
                      <a:pt x="672313" y="274464"/>
                      <a:pt x="531962" y="198070"/>
                      <a:pt x="405867" y="202534"/>
                    </a:cubicBezTo>
                    <a:lnTo>
                      <a:pt x="0" y="270000"/>
                    </a:lnTo>
                    <a:lnTo>
                      <a:pt x="90000" y="180000"/>
                    </a:lnTo>
                    <a:lnTo>
                      <a:pt x="0" y="90000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Notched Right Arrow 40"/>
              <p:cNvSpPr/>
              <p:nvPr/>
            </p:nvSpPr>
            <p:spPr>
              <a:xfrm>
                <a:off x="4143807" y="3059823"/>
                <a:ext cx="769954" cy="346408"/>
              </a:xfrm>
              <a:prstGeom prst="notchedRightArrow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pulse</a:t>
                </a:r>
              </a:p>
            </p:txBody>
          </p:sp>
          <p:sp>
            <p:nvSpPr>
              <p:cNvPr id="42" name="Arc 41"/>
              <p:cNvSpPr/>
              <p:nvPr/>
            </p:nvSpPr>
            <p:spPr>
              <a:xfrm rot="10800000">
                <a:off x="3935355" y="2721882"/>
                <a:ext cx="416901" cy="684350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341382">
                <a:off x="4860105" y="1818930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461244" y="3205354"/>
                <a:ext cx="445956" cy="26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00B050"/>
                    </a:solidFill>
                    <a:ea typeface="Arial" charset="0"/>
                    <a:cs typeface="Arial" panose="020B0604020202020204" pitchFamily="34" charset="0"/>
                  </a:rPr>
                  <a:t>Mirror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475135" y="158770"/>
              <a:ext cx="2049496" cy="1987110"/>
              <a:chOff x="5510575" y="1437969"/>
              <a:chExt cx="2313444" cy="2932177"/>
            </a:xfrm>
          </p:grpSpPr>
          <p:sp>
            <p:nvSpPr>
              <p:cNvPr id="47" name="Triangle 29"/>
              <p:cNvSpPr/>
              <p:nvPr/>
            </p:nvSpPr>
            <p:spPr>
              <a:xfrm rot="10800000">
                <a:off x="5593920" y="2472750"/>
                <a:ext cx="572012" cy="642450"/>
              </a:xfrm>
              <a:prstGeom prst="triangl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10575" y="3322831"/>
                <a:ext cx="802363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700" b="1" dirty="0">
                    <a:solidFill>
                      <a:srgbClr val="0070C0"/>
                    </a:solidFill>
                    <a:ea typeface="Arial" charset="0"/>
                    <a:cs typeface="Arial" panose="020B0604020202020204" pitchFamily="34" charset="0"/>
                  </a:rPr>
                  <a:t>Dipole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82394" y="1720277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34312" y="3059823"/>
                <a:ext cx="262705" cy="66105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7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493599" y="1437969"/>
                <a:ext cx="703417" cy="29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PDET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75834" y="3757038"/>
                <a:ext cx="1148185" cy="6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EDET</a:t>
                </a:r>
              </a:p>
              <a:p>
                <a:pPr defTabSz="457200"/>
                <a:r>
                  <a:rPr lang="en-US" sz="700" b="1" dirty="0">
                    <a:solidFill>
                      <a:srgbClr val="FF0000"/>
                    </a:solidFill>
                    <a:ea typeface="Arial" charset="0"/>
                    <a:cs typeface="Arial" panose="020B0604020202020204" pitchFamily="34" charset="0"/>
                  </a:rPr>
                  <a:t>E &lt; 16 GeV</a:t>
                </a:r>
              </a:p>
              <a:p>
                <a:pPr defTabSz="457200"/>
                <a:endParaRPr lang="en-US" sz="700" b="1" dirty="0">
                  <a:solidFill>
                    <a:srgbClr val="FF0000"/>
                  </a:solidFill>
                  <a:ea typeface="Arial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5911936" y="2760478"/>
                <a:ext cx="1009237" cy="4645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5925075" y="2765735"/>
                <a:ext cx="982960" cy="8522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7888" y="3179627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−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5917326" y="2274817"/>
                <a:ext cx="659499" cy="4885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5911756" y="1874445"/>
                <a:ext cx="657819" cy="8941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346898" y="2032961"/>
                <a:ext cx="304350" cy="29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7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e</a:t>
                </a:r>
                <a:r>
                  <a:rPr lang="en-US" sz="700" b="1" baseline="30000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3926796" y="1050654"/>
              <a:ext cx="1856779" cy="474816"/>
              <a:chOff x="5911756" y="2753498"/>
              <a:chExt cx="2942665" cy="818914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5911756" y="2753498"/>
                <a:ext cx="2650984" cy="381997"/>
                <a:chOff x="5911756" y="2753498"/>
                <a:chExt cx="2650984" cy="381997"/>
              </a:xfrm>
            </p:grpSpPr>
            <p:cxnSp>
              <p:nvCxnSpPr>
                <p:cNvPr id="144" name="Straight Arrow Connector 143"/>
                <p:cNvCxnSpPr/>
                <p:nvPr/>
              </p:nvCxnSpPr>
              <p:spPr>
                <a:xfrm>
                  <a:off x="5911756" y="2753498"/>
                  <a:ext cx="2438406" cy="23923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Can 144">
                  <a:extLst>
                    <a:ext uri="{FF2B5EF4-FFF2-40B4-BE49-F238E27FC236}">
                      <a16:creationId xmlns:a16="http://schemas.microsoft.com/office/drawing/2014/main" id="{CF252DE6-311F-2E40-8EF1-639A8693A93B}"/>
                    </a:ext>
                  </a:extLst>
                </p:cNvPr>
                <p:cNvSpPr/>
                <p:nvPr/>
              </p:nvSpPr>
              <p:spPr>
                <a:xfrm rot="16499120">
                  <a:off x="8324859" y="2897613"/>
                  <a:ext cx="256762" cy="219001"/>
                </a:xfrm>
                <a:prstGeom prst="can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sz="1200" dirty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7750574" y="3147755"/>
                <a:ext cx="1103847" cy="42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1000" b="1" dirty="0">
                    <a:solidFill>
                      <a:prstClr val="black"/>
                    </a:solidFill>
                    <a:ea typeface="Arial" charset="0"/>
                    <a:cs typeface="Arial" panose="020B0604020202020204" pitchFamily="34" charset="0"/>
                  </a:rPr>
                  <a:t>Dump</a:t>
                </a:r>
              </a:p>
            </p:txBody>
          </p:sp>
        </p:grpSp>
        <p:cxnSp>
          <p:nvCxnSpPr>
            <p:cNvPr id="152" name="Straight Arrow Connector 151"/>
            <p:cNvCxnSpPr/>
            <p:nvPr/>
          </p:nvCxnSpPr>
          <p:spPr>
            <a:xfrm>
              <a:off x="431371" y="2276872"/>
              <a:ext cx="27797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3300536" y="2276872"/>
              <a:ext cx="27797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391478" y="249289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 m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174609" y="249289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15 m</a:t>
              </a: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>
              <a:off x="6039107" y="2276872"/>
              <a:ext cx="11365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7175623" y="2276872"/>
              <a:ext cx="22543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8017860" y="250902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10 m</a:t>
              </a:r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>
              <a:off x="9456266" y="2276872"/>
              <a:ext cx="26048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276752" y="245974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5 m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785821" y="1333350"/>
              <a:ext cx="232273" cy="28160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7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856319" y="293895"/>
              <a:ext cx="104064" cy="6844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856319" y="1119045"/>
              <a:ext cx="104064" cy="6844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546926" y="245555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tbd</a:t>
              </a:r>
              <a:endParaRPr lang="de-DE" dirty="0"/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Photon - Laser </a:t>
            </a:r>
            <a:r>
              <a:rPr lang="de-DE" dirty="0" err="1"/>
              <a:t>Collision</a:t>
            </a:r>
            <a:endParaRPr lang="de-D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6270468" y="243298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ea typeface="Arial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87488" y="2965082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electrons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723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LUXE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407988" y="1225689"/>
            <a:ext cx="84969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Electron</a:t>
            </a:r>
            <a:r>
              <a:rPr lang="de-DE" sz="2000" dirty="0"/>
              <a:t> beam </a:t>
            </a:r>
            <a:r>
              <a:rPr lang="de-DE" sz="2000" dirty="0" err="1"/>
              <a:t>line</a:t>
            </a:r>
            <a:r>
              <a:rPr lang="de-DE" sz="2000" dirty="0"/>
              <a:t> (~ 60 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Magnets (Fast </a:t>
            </a:r>
            <a:r>
              <a:rPr lang="de-DE" sz="2000" dirty="0" err="1"/>
              <a:t>kickers</a:t>
            </a:r>
            <a:r>
              <a:rPr lang="de-DE" sz="2000" dirty="0"/>
              <a:t>, </a:t>
            </a:r>
            <a:r>
              <a:rPr lang="de-DE" sz="2000" dirty="0" err="1"/>
              <a:t>septa</a:t>
            </a:r>
            <a:r>
              <a:rPr lang="de-DE" sz="2000" dirty="0"/>
              <a:t>, </a:t>
            </a:r>
            <a:r>
              <a:rPr lang="de-DE" sz="2000" dirty="0" err="1"/>
              <a:t>triplet</a:t>
            </a:r>
            <a:r>
              <a:rPr lang="de-DE" sz="2000" dirty="0"/>
              <a:t>, </a:t>
            </a:r>
            <a:r>
              <a:rPr lang="de-DE" sz="2000" dirty="0" err="1"/>
              <a:t>spectrometer</a:t>
            </a:r>
            <a:r>
              <a:rPr lang="de-DE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Beam </a:t>
            </a:r>
            <a:r>
              <a:rPr lang="de-DE" sz="2000" dirty="0" err="1"/>
              <a:t>instrumentation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Collimator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Single </a:t>
            </a:r>
            <a:r>
              <a:rPr lang="de-DE" sz="2000" dirty="0" err="1"/>
              <a:t>bunch</a:t>
            </a:r>
            <a:r>
              <a:rPr lang="de-DE" sz="2000" dirty="0"/>
              <a:t> beam </a:t>
            </a:r>
            <a:r>
              <a:rPr lang="de-DE" sz="2000" dirty="0" err="1"/>
              <a:t>dump</a:t>
            </a:r>
            <a:r>
              <a:rPr lang="de-DE" sz="2000" dirty="0"/>
              <a:t>.</a:t>
            </a:r>
          </a:p>
          <a:p>
            <a:pPr lvl="1"/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Space </a:t>
            </a:r>
            <a:r>
              <a:rPr lang="de-DE" sz="2000" dirty="0" err="1"/>
              <a:t>for</a:t>
            </a:r>
            <a:r>
              <a:rPr lang="de-DE" sz="2000" dirty="0"/>
              <a:t> 150 </a:t>
            </a:r>
            <a:r>
              <a:rPr lang="de-DE" sz="2000" dirty="0" err="1"/>
              <a:t>sqm</a:t>
            </a:r>
            <a:r>
              <a:rPr lang="de-DE" sz="2000" dirty="0"/>
              <a:t> </a:t>
            </a:r>
            <a:r>
              <a:rPr lang="de-DE" sz="2000" dirty="0" err="1"/>
              <a:t>Laserlab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Laser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laser</a:t>
            </a:r>
            <a:r>
              <a:rPr lang="de-DE" sz="2000" dirty="0"/>
              <a:t> </a:t>
            </a:r>
            <a:r>
              <a:rPr lang="de-DE" sz="2000" dirty="0" err="1"/>
              <a:t>transport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Detectors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General </a:t>
            </a:r>
            <a:r>
              <a:rPr lang="de-DE" sz="2000" dirty="0" err="1"/>
              <a:t>infrastructure</a:t>
            </a:r>
            <a:r>
              <a:rPr lang="de-DE" sz="2000" dirty="0"/>
              <a:t>:</a:t>
            </a:r>
            <a:endParaRPr lang="de-DE" sz="1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Crane, power, </a:t>
            </a:r>
            <a:r>
              <a:rPr lang="de-DE" sz="2000" dirty="0" err="1"/>
              <a:t>water</a:t>
            </a:r>
            <a:r>
              <a:rPr lang="de-DE" sz="2000" dirty="0"/>
              <a:t> </a:t>
            </a:r>
            <a:r>
              <a:rPr lang="de-DE" sz="2000" dirty="0" err="1"/>
              <a:t>cooling</a:t>
            </a:r>
            <a:r>
              <a:rPr lang="de-DE" sz="2000" dirty="0"/>
              <a:t>, </a:t>
            </a:r>
            <a:r>
              <a:rPr lang="de-DE" sz="2000" dirty="0" err="1"/>
              <a:t>ventilation</a:t>
            </a:r>
            <a:r>
              <a:rPr lang="de-DE" sz="2000" dirty="0"/>
              <a:t>,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Shielding</a:t>
            </a:r>
            <a:endParaRPr lang="de-DE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Integration </a:t>
            </a:r>
            <a:r>
              <a:rPr lang="de-DE" sz="2000" dirty="0" err="1"/>
              <a:t>into</a:t>
            </a:r>
            <a:r>
              <a:rPr lang="de-DE" sz="2000" dirty="0"/>
              <a:t> XFEL Control </a:t>
            </a:r>
            <a:r>
              <a:rPr lang="de-DE" sz="2000" dirty="0" err="1"/>
              <a:t>and</a:t>
            </a:r>
            <a:r>
              <a:rPr lang="de-DE" sz="2000" dirty="0"/>
              <a:t> MPS </a:t>
            </a:r>
            <a:r>
              <a:rPr lang="de-DE" sz="2000" dirty="0" err="1"/>
              <a:t>system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3826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C6730-CECB-E446-B901-F066DAB7B1F6}"/>
              </a:ext>
            </a:extLst>
          </p:cNvPr>
          <p:cNvGrpSpPr>
            <a:grpSpLocks noChangeAspect="1"/>
          </p:cNvGrpSpPr>
          <p:nvPr/>
        </p:nvGrpSpPr>
        <p:grpSpPr>
          <a:xfrm>
            <a:off x="407987" y="1224931"/>
            <a:ext cx="11764049" cy="4436317"/>
            <a:chOff x="279332" y="2931797"/>
            <a:chExt cx="7941224" cy="299469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7FB51A3-C5D9-1542-AAA7-3708818F441D}"/>
                </a:ext>
              </a:extLst>
            </p:cNvPr>
            <p:cNvGrpSpPr/>
            <p:nvPr/>
          </p:nvGrpSpPr>
          <p:grpSpPr>
            <a:xfrm rot="20700000">
              <a:off x="1262458" y="4161681"/>
              <a:ext cx="6297621" cy="92150"/>
              <a:chOff x="1960593" y="2892274"/>
              <a:chExt cx="6297621" cy="9215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75C7063-2871-7247-88AB-B9579DAC0D4C}"/>
                  </a:ext>
                </a:extLst>
              </p:cNvPr>
              <p:cNvSpPr/>
              <p:nvPr/>
            </p:nvSpPr>
            <p:spPr bwMode="auto">
              <a:xfrm>
                <a:off x="1960593" y="2897126"/>
                <a:ext cx="6297621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CD1130CF-0FFE-CE4F-8D26-C0C5228F278B}"/>
                  </a:ext>
                </a:extLst>
              </p:cNvPr>
              <p:cNvSpPr/>
              <p:nvPr/>
            </p:nvSpPr>
            <p:spPr bwMode="auto">
              <a:xfrm>
                <a:off x="1960593" y="2897126"/>
                <a:ext cx="1656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0E099D22-4361-F34B-BFF5-6D4A1DC087D6}"/>
                  </a:ext>
                </a:extLst>
              </p:cNvPr>
              <p:cNvGrpSpPr/>
              <p:nvPr/>
            </p:nvGrpSpPr>
            <p:grpSpPr>
              <a:xfrm>
                <a:off x="2780500" y="2892274"/>
                <a:ext cx="955702" cy="92150"/>
                <a:chOff x="2799570" y="2608603"/>
                <a:chExt cx="955702" cy="92150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6741753-C311-FD42-A8BC-04E9FFAA9268}"/>
                    </a:ext>
                  </a:extLst>
                </p:cNvPr>
                <p:cNvSpPr/>
                <p:nvPr/>
              </p:nvSpPr>
              <p:spPr bwMode="auto">
                <a:xfrm>
                  <a:off x="2799570" y="2613455"/>
                  <a:ext cx="955702" cy="8244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AA0C93A-65E0-2D42-B7E7-F1CC9FEF75E3}"/>
                    </a:ext>
                  </a:extLst>
                </p:cNvPr>
                <p:cNvGrpSpPr/>
                <p:nvPr/>
              </p:nvGrpSpPr>
              <p:grpSpPr>
                <a:xfrm>
                  <a:off x="2822192" y="2608603"/>
                  <a:ext cx="910458" cy="92150"/>
                  <a:chOff x="2792213" y="2628565"/>
                  <a:chExt cx="910458" cy="92150"/>
                </a:xfrm>
              </p:grpSpPr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0B70F96E-1FC8-A444-AD18-E50F339564E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79221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4C8257FB-4366-1B46-AD94-51ABCB7401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4911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94641ABD-0388-114B-9E2F-4EF27D428E2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0602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FE6E3FCB-8E35-3F4E-847D-DBE5921F48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62924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CABD624F-181C-2943-801F-3C8FBF9C00A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1982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BD5C5A5-FB71-2545-8417-17EB6AFF3F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7673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2F22C14-1F32-2E42-94B5-EC6678D8D4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3363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3D9C2909-1AD5-7145-85B9-D774949F7CC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90538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AB734AD8-9EC3-B84A-964C-B0810F5A488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47442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16F7362F-6101-2548-BE10-ABE9259EBEF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0434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8F10D6B5-8B5B-9A43-9328-EB0776B1F6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61249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D549924F-4450-D746-B94F-55C8F52D651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1815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E929551F-9CE0-F943-B6E9-A842A7E026B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75056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7D4F5CE7-0321-FD42-B3C0-916CBFB393E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3196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22CFA1C6-B8A1-A647-8337-4D9399D41A0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8886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57C4C8FD-6209-684C-96AF-9619608337F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64576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6FC34803-BB77-CD47-B419-8F4A7D95F3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70267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DA0C248-C692-E34F-901E-B7D75D90B179}"/>
                  </a:ext>
                </a:extLst>
              </p:cNvPr>
              <p:cNvSpPr/>
              <p:nvPr/>
            </p:nvSpPr>
            <p:spPr bwMode="auto">
              <a:xfrm>
                <a:off x="3753919" y="2935637"/>
                <a:ext cx="252000" cy="36000"/>
              </a:xfrm>
              <a:prstGeom prst="rect">
                <a:avLst/>
              </a:prstGeom>
              <a:solidFill>
                <a:srgbClr val="25155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6D892E-2CC0-384D-90B8-A491CFE09CE6}"/>
                </a:ext>
              </a:extLst>
            </p:cNvPr>
            <p:cNvGrpSpPr/>
            <p:nvPr/>
          </p:nvGrpSpPr>
          <p:grpSpPr>
            <a:xfrm>
              <a:off x="633600" y="4971398"/>
              <a:ext cx="6644362" cy="92150"/>
              <a:chOff x="633600" y="4843336"/>
              <a:chExt cx="6644362" cy="9215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6B70DB4-0C90-8343-AF46-43A0CEBE4978}"/>
                  </a:ext>
                </a:extLst>
              </p:cNvPr>
              <p:cNvSpPr/>
              <p:nvPr/>
            </p:nvSpPr>
            <p:spPr bwMode="auto">
              <a:xfrm>
                <a:off x="1697962" y="4848188"/>
                <a:ext cx="5580000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4ADB5FF-8940-4845-969D-F973FF5EC55C}"/>
                  </a:ext>
                </a:extLst>
              </p:cNvPr>
              <p:cNvSpPr/>
              <p:nvPr/>
            </p:nvSpPr>
            <p:spPr bwMode="auto">
              <a:xfrm>
                <a:off x="633600" y="4848188"/>
                <a:ext cx="2736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D7E9038-745F-D94C-A525-3CF50E81F09A}"/>
                  </a:ext>
                </a:extLst>
              </p:cNvPr>
              <p:cNvGrpSpPr/>
              <p:nvPr/>
            </p:nvGrpSpPr>
            <p:grpSpPr>
              <a:xfrm>
                <a:off x="3378879" y="4843336"/>
                <a:ext cx="955702" cy="92150"/>
                <a:chOff x="2799570" y="2608603"/>
                <a:chExt cx="955702" cy="921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8AC4F236-09D1-374D-86CD-61DE5092B60B}"/>
                    </a:ext>
                  </a:extLst>
                </p:cNvPr>
                <p:cNvSpPr/>
                <p:nvPr/>
              </p:nvSpPr>
              <p:spPr bwMode="auto">
                <a:xfrm>
                  <a:off x="2799570" y="2613455"/>
                  <a:ext cx="955702" cy="8244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E86EA443-953B-B44C-A9A2-C8F1927AA8C9}"/>
                    </a:ext>
                  </a:extLst>
                </p:cNvPr>
                <p:cNvGrpSpPr/>
                <p:nvPr/>
              </p:nvGrpSpPr>
              <p:grpSpPr>
                <a:xfrm>
                  <a:off x="2822192" y="2608603"/>
                  <a:ext cx="910458" cy="92150"/>
                  <a:chOff x="2792213" y="2628565"/>
                  <a:chExt cx="910458" cy="92150"/>
                </a:xfrm>
              </p:grpSpPr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995577C3-1992-A846-80B1-8135EACAE3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79221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31D09439-D9B2-BC48-B92E-5F2EC2B4D46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4911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C8AE922C-9FE3-524E-A9D8-9301BDBEB1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0602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977328DD-1C88-A94B-A56A-003A9453E5A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962924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290ABA87-0847-624A-9E43-34F166D7650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1982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6B347758-9D88-DC41-95E5-EFF1F5A13D6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07673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D9739334-B551-024F-81A9-D8B9922F8C0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3363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E5F1CF68-2B12-BF46-B728-9DC5D14D654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190538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E5843BCB-C981-4145-8E56-251B06B7CFD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47442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0D01BAE-A372-824D-86B9-EDAFA7E784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04345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9D68C7F2-7874-7941-8B48-1915C98BACB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361249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EAC91C7C-1FC8-8740-875C-D9157A4CA54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1815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ABE0628E-C4D2-AE46-9400-915CE058D54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475056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F12A3638-354B-1A4A-8498-74335AA7A97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31960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0C3D5DD5-35CA-9A4C-AC47-D4A0F10B7C9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588863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99DBA9A8-4C66-CF4F-A7B1-7312CC9887F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645767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6FD2C81-24CC-7B4E-98E9-A1A4F26F18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702671" y="2628565"/>
                    <a:ext cx="0" cy="9215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25155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5D81413-D9C5-374A-B224-5DA2DC021D39}"/>
                  </a:ext>
                </a:extLst>
              </p:cNvPr>
              <p:cNvSpPr/>
              <p:nvPr/>
            </p:nvSpPr>
            <p:spPr bwMode="auto">
              <a:xfrm>
                <a:off x="4352298" y="4886699"/>
                <a:ext cx="972000" cy="36000"/>
              </a:xfrm>
              <a:prstGeom prst="rect">
                <a:avLst/>
              </a:prstGeom>
              <a:solidFill>
                <a:srgbClr val="25155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5D0BB4-529F-1340-BAF0-06D9D0FAD51B}"/>
                </a:ext>
              </a:extLst>
            </p:cNvPr>
            <p:cNvGrpSpPr/>
            <p:nvPr/>
          </p:nvGrpSpPr>
          <p:grpSpPr>
            <a:xfrm rot="960000">
              <a:off x="5265027" y="5253410"/>
              <a:ext cx="1980000" cy="92150"/>
              <a:chOff x="5317492" y="5238170"/>
              <a:chExt cx="1980000" cy="92150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1E45DB1D-E075-FB4E-B9DF-CCD2ACE5338B}"/>
                  </a:ext>
                </a:extLst>
              </p:cNvPr>
              <p:cNvSpPr/>
              <p:nvPr/>
            </p:nvSpPr>
            <p:spPr bwMode="auto">
              <a:xfrm>
                <a:off x="5317492" y="5243022"/>
                <a:ext cx="1980000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A255DD9-10C1-784E-A289-0CCE9A36ECB0}"/>
                  </a:ext>
                </a:extLst>
              </p:cNvPr>
              <p:cNvSpPr/>
              <p:nvPr/>
            </p:nvSpPr>
            <p:spPr bwMode="auto">
              <a:xfrm>
                <a:off x="5317492" y="5243022"/>
                <a:ext cx="504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169B3EB-FB2F-4646-8DF8-014468FDEC69}"/>
                  </a:ext>
                </a:extLst>
              </p:cNvPr>
              <p:cNvGrpSpPr/>
              <p:nvPr/>
            </p:nvGrpSpPr>
            <p:grpSpPr>
              <a:xfrm>
                <a:off x="5840775" y="5238170"/>
                <a:ext cx="622800" cy="92150"/>
                <a:chOff x="2471164" y="2450130"/>
                <a:chExt cx="622800" cy="92150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44584BE-5ADF-224A-A9C3-15AD6436F69E}"/>
                    </a:ext>
                  </a:extLst>
                </p:cNvPr>
                <p:cNvSpPr/>
                <p:nvPr/>
              </p:nvSpPr>
              <p:spPr bwMode="auto">
                <a:xfrm>
                  <a:off x="2471164" y="2454982"/>
                  <a:ext cx="622800" cy="8244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37C3BAE-6729-3944-A02A-0237362DE40C}"/>
                    </a:ext>
                  </a:extLst>
                </p:cNvPr>
                <p:cNvCxnSpPr/>
                <p:nvPr/>
              </p:nvCxnSpPr>
              <p:spPr bwMode="auto">
                <a:xfrm>
                  <a:off x="2493786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BA4AECDA-33D5-AB4C-9401-33FC13A39536}"/>
                    </a:ext>
                  </a:extLst>
                </p:cNvPr>
                <p:cNvCxnSpPr/>
                <p:nvPr/>
              </p:nvCxnSpPr>
              <p:spPr bwMode="auto">
                <a:xfrm>
                  <a:off x="2550690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171A92F3-0F87-4A4F-B144-C372D03B9B71}"/>
                    </a:ext>
                  </a:extLst>
                </p:cNvPr>
                <p:cNvCxnSpPr/>
                <p:nvPr/>
              </p:nvCxnSpPr>
              <p:spPr bwMode="auto">
                <a:xfrm>
                  <a:off x="2607593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238643E2-72BB-CD4F-952C-EF88BD2D146E}"/>
                    </a:ext>
                  </a:extLst>
                </p:cNvPr>
                <p:cNvCxnSpPr/>
                <p:nvPr/>
              </p:nvCxnSpPr>
              <p:spPr bwMode="auto">
                <a:xfrm>
                  <a:off x="2664497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8F4D2FBD-DAB6-9E4C-9B03-23E49FD18B8C}"/>
                    </a:ext>
                  </a:extLst>
                </p:cNvPr>
                <p:cNvCxnSpPr/>
                <p:nvPr/>
              </p:nvCxnSpPr>
              <p:spPr bwMode="auto">
                <a:xfrm>
                  <a:off x="2721400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C4CFC65-702A-5F40-837F-4D31BEE705FB}"/>
                    </a:ext>
                  </a:extLst>
                </p:cNvPr>
                <p:cNvCxnSpPr/>
                <p:nvPr/>
              </p:nvCxnSpPr>
              <p:spPr bwMode="auto">
                <a:xfrm>
                  <a:off x="2778304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16075ED-A34B-724E-92B5-CE56A47EAF35}"/>
                    </a:ext>
                  </a:extLst>
                </p:cNvPr>
                <p:cNvCxnSpPr/>
                <p:nvPr/>
              </p:nvCxnSpPr>
              <p:spPr bwMode="auto">
                <a:xfrm>
                  <a:off x="2835208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D5BBF92E-367A-A142-A33A-E44E22759647}"/>
                    </a:ext>
                  </a:extLst>
                </p:cNvPr>
                <p:cNvCxnSpPr/>
                <p:nvPr/>
              </p:nvCxnSpPr>
              <p:spPr bwMode="auto">
                <a:xfrm>
                  <a:off x="2892111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5D053B20-0358-D044-9CA0-568CC52E6F17}"/>
                    </a:ext>
                  </a:extLst>
                </p:cNvPr>
                <p:cNvCxnSpPr/>
                <p:nvPr/>
              </p:nvCxnSpPr>
              <p:spPr bwMode="auto">
                <a:xfrm>
                  <a:off x="2949015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42E8D5B-1DE9-874C-9ECF-1D4FF251A7C8}"/>
                    </a:ext>
                  </a:extLst>
                </p:cNvPr>
                <p:cNvCxnSpPr/>
                <p:nvPr/>
              </p:nvCxnSpPr>
              <p:spPr bwMode="auto">
                <a:xfrm>
                  <a:off x="3005918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D70B5300-D9A9-744C-BAD1-C4383BA70001}"/>
                    </a:ext>
                  </a:extLst>
                </p:cNvPr>
                <p:cNvCxnSpPr/>
                <p:nvPr/>
              </p:nvCxnSpPr>
              <p:spPr bwMode="auto">
                <a:xfrm>
                  <a:off x="3062822" y="2450130"/>
                  <a:ext cx="0" cy="9215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6C6DC03-BBD7-C645-9E74-3000F662B6FD}"/>
                  </a:ext>
                </a:extLst>
              </p:cNvPr>
              <p:cNvSpPr/>
              <p:nvPr/>
            </p:nvSpPr>
            <p:spPr bwMode="auto">
              <a:xfrm>
                <a:off x="6476938" y="5256436"/>
                <a:ext cx="144000" cy="36000"/>
              </a:xfrm>
              <a:prstGeom prst="rect">
                <a:avLst/>
              </a:prstGeom>
              <a:solidFill>
                <a:srgbClr val="251555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9DCEFB-DFE5-2B42-98C0-4AB6E3630279}"/>
                </a:ext>
              </a:extLst>
            </p:cNvPr>
            <p:cNvGrpSpPr/>
            <p:nvPr/>
          </p:nvGrpSpPr>
          <p:grpSpPr>
            <a:xfrm>
              <a:off x="3377476" y="4440902"/>
              <a:ext cx="3924000" cy="82446"/>
              <a:chOff x="1431561" y="2651648"/>
              <a:chExt cx="3924000" cy="82446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2A1DD0-33B3-A342-BD1D-5865BAC18885}"/>
                  </a:ext>
                </a:extLst>
              </p:cNvPr>
              <p:cNvSpPr/>
              <p:nvPr/>
            </p:nvSpPr>
            <p:spPr bwMode="auto">
              <a:xfrm>
                <a:off x="1431561" y="2651648"/>
                <a:ext cx="3924000" cy="8244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1A296F2-892D-4A43-A0D9-333722DF247A}"/>
                  </a:ext>
                </a:extLst>
              </p:cNvPr>
              <p:cNvSpPr/>
              <p:nvPr/>
            </p:nvSpPr>
            <p:spPr bwMode="auto">
              <a:xfrm>
                <a:off x="1431561" y="2651648"/>
                <a:ext cx="2052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AAB0C9-0E70-8E47-B0FE-549F798D3234}"/>
                </a:ext>
              </a:extLst>
            </p:cNvPr>
            <p:cNvSpPr/>
            <p:nvPr/>
          </p:nvSpPr>
          <p:spPr bwMode="auto">
            <a:xfrm>
              <a:off x="6549007" y="5344882"/>
              <a:ext cx="540000" cy="82446"/>
            </a:xfrm>
            <a:prstGeom prst="rect">
              <a:avLst/>
            </a:prstGeom>
            <a:solidFill>
              <a:srgbClr val="251555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87D62FE-7E51-F648-95D1-AE01932DD2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4776" y="5329808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F6E230-3F57-F34A-B310-8F57CBC45B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41228" y="4966255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B633CC-B292-B84F-A866-4D889D3913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2578" y="4430823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FA8F398-9F99-6141-8986-14246FF58086}"/>
                </a:ext>
              </a:extLst>
            </p:cNvPr>
            <p:cNvGrpSpPr/>
            <p:nvPr/>
          </p:nvGrpSpPr>
          <p:grpSpPr>
            <a:xfrm>
              <a:off x="7192555" y="5410178"/>
              <a:ext cx="270899" cy="277157"/>
              <a:chOff x="7198414" y="5410178"/>
              <a:chExt cx="270899" cy="27715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5C45702-3C01-C54B-9C04-63E678D2FA34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59B7869-58AB-314B-95E8-1E07AA64920A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AEB3DDA-C8B3-6741-975A-EB66DDA693B0}"/>
                </a:ext>
              </a:extLst>
            </p:cNvPr>
            <p:cNvGrpSpPr/>
            <p:nvPr/>
          </p:nvGrpSpPr>
          <p:grpSpPr>
            <a:xfrm>
              <a:off x="7192555" y="4871313"/>
              <a:ext cx="270899" cy="277157"/>
              <a:chOff x="7198414" y="5410178"/>
              <a:chExt cx="270899" cy="27715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3142168-3651-3245-B7A5-C68901FE3A01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D392DCD-4525-8547-9777-3C826AF10F33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9990697-1BFB-5A49-B4C0-C08AC521C54E}"/>
                </a:ext>
              </a:extLst>
            </p:cNvPr>
            <p:cNvGrpSpPr/>
            <p:nvPr/>
          </p:nvGrpSpPr>
          <p:grpSpPr>
            <a:xfrm>
              <a:off x="7192555" y="4344455"/>
              <a:ext cx="270899" cy="277157"/>
              <a:chOff x="7198414" y="5410178"/>
              <a:chExt cx="270899" cy="277157"/>
            </a:xfrm>
            <a:solidFill>
              <a:schemeClr val="bg1">
                <a:lumMod val="50000"/>
              </a:schemeClr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84CE4BE-F4C8-CD41-B7A8-45135CB77058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14F3050-9459-F342-B121-CAA1A2BE5589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grp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A020F35-EC13-0940-8ADE-08EE45A49B06}"/>
                </a:ext>
              </a:extLst>
            </p:cNvPr>
            <p:cNvGrpSpPr/>
            <p:nvPr/>
          </p:nvGrpSpPr>
          <p:grpSpPr>
            <a:xfrm>
              <a:off x="7192555" y="3309215"/>
              <a:ext cx="270899" cy="277157"/>
              <a:chOff x="7198414" y="5410178"/>
              <a:chExt cx="270899" cy="27715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EE7EF79-E039-6E43-A346-B2A54DE48BF0}"/>
                  </a:ext>
                </a:extLst>
              </p:cNvPr>
              <p:cNvSpPr/>
              <p:nvPr/>
            </p:nvSpPr>
            <p:spPr bwMode="auto">
              <a:xfrm>
                <a:off x="7198414" y="5546156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7FB6123-4214-D54E-AF69-87FACDD7ED1D}"/>
                  </a:ext>
                </a:extLst>
              </p:cNvPr>
              <p:cNvSpPr/>
              <p:nvPr/>
            </p:nvSpPr>
            <p:spPr bwMode="auto">
              <a:xfrm>
                <a:off x="7198414" y="5410178"/>
                <a:ext cx="270899" cy="141179"/>
              </a:xfrm>
              <a:prstGeom prst="rect">
                <a:avLst/>
              </a:prstGeom>
              <a:solidFill>
                <a:srgbClr val="FD930A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8E173A6-2D33-D64A-BEE5-647647CF2D04}"/>
                </a:ext>
              </a:extLst>
            </p:cNvPr>
            <p:cNvSpPr/>
            <p:nvPr/>
          </p:nvSpPr>
          <p:spPr bwMode="auto">
            <a:xfrm>
              <a:off x="7058575" y="5315516"/>
              <a:ext cx="72000" cy="141179"/>
            </a:xfrm>
            <a:prstGeom prst="rect">
              <a:avLst/>
            </a:prstGeom>
            <a:solidFill>
              <a:srgbClr val="251555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C7A4344-AE30-6B46-A506-9FBF7822E7AC}"/>
                </a:ext>
              </a:extLst>
            </p:cNvPr>
            <p:cNvGrpSpPr/>
            <p:nvPr/>
          </p:nvGrpSpPr>
          <p:grpSpPr>
            <a:xfrm>
              <a:off x="5341594" y="3862533"/>
              <a:ext cx="2121860" cy="405636"/>
              <a:chOff x="5341594" y="3862533"/>
              <a:chExt cx="2121860" cy="405636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663C0D7-8CE2-5742-8B2A-322AA39A5F68}"/>
                  </a:ext>
                </a:extLst>
              </p:cNvPr>
              <p:cNvGrpSpPr/>
              <p:nvPr/>
            </p:nvGrpSpPr>
            <p:grpSpPr>
              <a:xfrm rot="20700000">
                <a:off x="5341594" y="4166532"/>
                <a:ext cx="2088000" cy="82446"/>
                <a:chOff x="1431561" y="2651648"/>
                <a:chExt cx="3924000" cy="82446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2266E269-7CE3-6D43-BEAC-4AF02ADE543F}"/>
                    </a:ext>
                  </a:extLst>
                </p:cNvPr>
                <p:cNvSpPr/>
                <p:nvPr/>
              </p:nvSpPr>
              <p:spPr bwMode="auto">
                <a:xfrm>
                  <a:off x="1431561" y="2651648"/>
                  <a:ext cx="3924000" cy="8244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F6A3787E-5930-A444-BFF3-446DC17F616D}"/>
                    </a:ext>
                  </a:extLst>
                </p:cNvPr>
                <p:cNvSpPr/>
                <p:nvPr/>
              </p:nvSpPr>
              <p:spPr bwMode="auto">
                <a:xfrm>
                  <a:off x="1431561" y="2651648"/>
                  <a:ext cx="2052000" cy="82446"/>
                </a:xfrm>
                <a:prstGeom prst="rect">
                  <a:avLst/>
                </a:prstGeom>
                <a:solidFill>
                  <a:srgbClr val="251555"/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80B922F-F8A0-644D-AD0E-063DB2DFFA5E}"/>
                  </a:ext>
                </a:extLst>
              </p:cNvPr>
              <p:cNvGrpSpPr/>
              <p:nvPr/>
            </p:nvGrpSpPr>
            <p:grpSpPr>
              <a:xfrm>
                <a:off x="7192555" y="3862533"/>
                <a:ext cx="270899" cy="277157"/>
                <a:chOff x="7198414" y="5410178"/>
                <a:chExt cx="270899" cy="277157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262875B-877A-664E-81BF-1675C22D08BC}"/>
                    </a:ext>
                  </a:extLst>
                </p:cNvPr>
                <p:cNvSpPr/>
                <p:nvPr/>
              </p:nvSpPr>
              <p:spPr bwMode="auto">
                <a:xfrm>
                  <a:off x="7198414" y="5546156"/>
                  <a:ext cx="270899" cy="141179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5F6CB9F3-010F-0D4F-AE0C-5863EC519F26}"/>
                    </a:ext>
                  </a:extLst>
                </p:cNvPr>
                <p:cNvSpPr/>
                <p:nvPr/>
              </p:nvSpPr>
              <p:spPr bwMode="auto">
                <a:xfrm>
                  <a:off x="7198414" y="5410178"/>
                  <a:ext cx="270899" cy="141179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C02CF9A-CFB8-EE4D-B2D7-E605C0D3D55C}"/>
                  </a:ext>
                </a:extLst>
              </p:cNvPr>
              <p:cNvGrpSpPr/>
              <p:nvPr/>
            </p:nvGrpSpPr>
            <p:grpSpPr>
              <a:xfrm>
                <a:off x="6414893" y="4126990"/>
                <a:ext cx="684000" cy="141179"/>
                <a:chOff x="6414893" y="4126990"/>
                <a:chExt cx="684000" cy="141179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F8527A2-DDA0-0242-A284-FC4CDA6254BE}"/>
                    </a:ext>
                  </a:extLst>
                </p:cNvPr>
                <p:cNvSpPr/>
                <p:nvPr/>
              </p:nvSpPr>
              <p:spPr bwMode="auto">
                <a:xfrm>
                  <a:off x="6414893" y="4156356"/>
                  <a:ext cx="612000" cy="82446"/>
                </a:xfrm>
                <a:prstGeom prst="rect">
                  <a:avLst/>
                </a:prstGeom>
                <a:solidFill>
                  <a:srgbClr val="251555"/>
                </a:solidFill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6724439-2C71-7E4B-B36E-48F27BA11F94}"/>
                    </a:ext>
                  </a:extLst>
                </p:cNvPr>
                <p:cNvSpPr/>
                <p:nvPr/>
              </p:nvSpPr>
              <p:spPr bwMode="auto">
                <a:xfrm>
                  <a:off x="7026893" y="4126990"/>
                  <a:ext cx="72000" cy="141179"/>
                </a:xfrm>
                <a:prstGeom prst="rect">
                  <a:avLst/>
                </a:prstGeom>
                <a:solidFill>
                  <a:srgbClr val="251555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A5C0EE-E0F1-AD45-BCA1-CDB5516785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84849" y="4140383"/>
                <a:ext cx="103010" cy="108000"/>
              </a:xfrm>
              <a:prstGeom prst="ellipse">
                <a:avLst/>
              </a:prstGeom>
              <a:solidFill>
                <a:srgbClr val="251555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003803-E364-AE41-B826-FA6C4BB7A9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44238" y="4431977"/>
              <a:ext cx="103010" cy="108000"/>
            </a:xfrm>
            <a:prstGeom prst="ellipse">
              <a:avLst/>
            </a:prstGeom>
            <a:solidFill>
              <a:srgbClr val="251555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08A2E27-836D-F24A-8E64-45F61806E031}"/>
                </a:ext>
              </a:extLst>
            </p:cNvPr>
            <p:cNvSpPr/>
            <p:nvPr/>
          </p:nvSpPr>
          <p:spPr bwMode="auto">
            <a:xfrm rot="20700000">
              <a:off x="1378927" y="4894580"/>
              <a:ext cx="756000" cy="50400"/>
            </a:xfrm>
            <a:prstGeom prst="rect">
              <a:avLst/>
            </a:prstGeom>
            <a:solidFill>
              <a:srgbClr val="251555"/>
            </a:solidFill>
            <a:ln w="3175" cap="flat" cmpd="sng" algn="ctr">
              <a:solidFill>
                <a:srgbClr val="25155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A8CCDD-0119-D94A-A948-13D5156B9107}"/>
                </a:ext>
              </a:extLst>
            </p:cNvPr>
            <p:cNvGrpSpPr/>
            <p:nvPr/>
          </p:nvGrpSpPr>
          <p:grpSpPr>
            <a:xfrm>
              <a:off x="7462353" y="3244087"/>
              <a:ext cx="617553" cy="2517208"/>
              <a:chOff x="7462353" y="3244087"/>
              <a:chExt cx="617553" cy="251720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144A1B9-6FBE-1841-829C-751EABB85376}"/>
                  </a:ext>
                </a:extLst>
              </p:cNvPr>
              <p:cNvGrpSpPr/>
              <p:nvPr/>
            </p:nvGrpSpPr>
            <p:grpSpPr>
              <a:xfrm>
                <a:off x="7462353" y="3244087"/>
                <a:ext cx="617553" cy="416638"/>
                <a:chOff x="7462353" y="3244087"/>
                <a:chExt cx="617553" cy="416638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960C2D7-87BA-E648-9072-887B1792C39B}"/>
                    </a:ext>
                  </a:extLst>
                </p:cNvPr>
                <p:cNvSpPr txBox="1"/>
                <p:nvPr/>
              </p:nvSpPr>
              <p:spPr>
                <a:xfrm>
                  <a:off x="7462353" y="3244087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HED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7ACE1BD-D1D8-4B4E-9B8F-17C28F97B47A}"/>
                    </a:ext>
                  </a:extLst>
                </p:cNvPr>
                <p:cNvSpPr txBox="1"/>
                <p:nvPr/>
              </p:nvSpPr>
              <p:spPr>
                <a:xfrm>
                  <a:off x="7462353" y="3383726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MID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971A53E-FA3B-AC4F-ADAC-5EEA95702444}"/>
                  </a:ext>
                </a:extLst>
              </p:cNvPr>
              <p:cNvGrpSpPr/>
              <p:nvPr/>
            </p:nvGrpSpPr>
            <p:grpSpPr>
              <a:xfrm>
                <a:off x="7462353" y="4804748"/>
                <a:ext cx="617553" cy="416638"/>
                <a:chOff x="7462353" y="3244087"/>
                <a:chExt cx="617553" cy="416638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D83C67B7-420F-C740-A6F0-9360CBDD2699}"/>
                    </a:ext>
                  </a:extLst>
                </p:cNvPr>
                <p:cNvSpPr txBox="1"/>
                <p:nvPr/>
              </p:nvSpPr>
              <p:spPr>
                <a:xfrm>
                  <a:off x="7462353" y="3244087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FXE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48769E0-445F-9141-A1A1-84E9101D6A18}"/>
                    </a:ext>
                  </a:extLst>
                </p:cNvPr>
                <p:cNvSpPr txBox="1"/>
                <p:nvPr/>
              </p:nvSpPr>
              <p:spPr>
                <a:xfrm>
                  <a:off x="7462353" y="3383726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SPB</a:t>
                  </a: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AADAFA9F-7478-0745-8610-4DBB0AE9516D}"/>
                  </a:ext>
                </a:extLst>
              </p:cNvPr>
              <p:cNvGrpSpPr/>
              <p:nvPr/>
            </p:nvGrpSpPr>
            <p:grpSpPr>
              <a:xfrm>
                <a:off x="7462353" y="5344657"/>
                <a:ext cx="617553" cy="416638"/>
                <a:chOff x="7462353" y="3244087"/>
                <a:chExt cx="617553" cy="416638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BA13EC4-EA61-DE49-B459-1ECC453D2CA3}"/>
                    </a:ext>
                  </a:extLst>
                </p:cNvPr>
                <p:cNvSpPr txBox="1"/>
                <p:nvPr/>
              </p:nvSpPr>
              <p:spPr>
                <a:xfrm>
                  <a:off x="7462353" y="3244087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SQS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F4E753B-CD79-CE4F-A496-90272E872027}"/>
                    </a:ext>
                  </a:extLst>
                </p:cNvPr>
                <p:cNvSpPr txBox="1"/>
                <p:nvPr/>
              </p:nvSpPr>
              <p:spPr>
                <a:xfrm>
                  <a:off x="7462353" y="3383726"/>
                  <a:ext cx="6175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None/>
                  </a:pPr>
                  <a:r>
                    <a:rPr lang="en-US" sz="1200" b="1" dirty="0">
                      <a:solidFill>
                        <a:srgbClr val="251555"/>
                      </a:solidFill>
                    </a:rPr>
                    <a:t>SCS</a:t>
                  </a:r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7C3B82-CDDB-4E42-AA16-D1BDB479C928}"/>
                </a:ext>
              </a:extLst>
            </p:cNvPr>
            <p:cNvSpPr txBox="1"/>
            <p:nvPr/>
          </p:nvSpPr>
          <p:spPr>
            <a:xfrm>
              <a:off x="3321049" y="5199286"/>
              <a:ext cx="1074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SASE 1</a:t>
              </a:r>
            </a:p>
            <a:p>
              <a:pPr algn="ctr">
                <a:spcBef>
                  <a:spcPts val="0"/>
                </a:spcBef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3 – 24 </a:t>
              </a:r>
              <a:r>
                <a:rPr lang="en-US" sz="1200" b="1" dirty="0" err="1">
                  <a:solidFill>
                    <a:srgbClr val="251555"/>
                  </a:solidFill>
                </a:rPr>
                <a:t>keV</a:t>
              </a:r>
              <a:endParaRPr lang="en-US" sz="1200" b="1" dirty="0">
                <a:solidFill>
                  <a:srgbClr val="251555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E71BC0A-45D1-5049-8D43-21BD97F4A451}"/>
                </a:ext>
              </a:extLst>
            </p:cNvPr>
            <p:cNvSpPr txBox="1"/>
            <p:nvPr/>
          </p:nvSpPr>
          <p:spPr>
            <a:xfrm>
              <a:off x="2019283" y="4009274"/>
              <a:ext cx="1074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SASE 2</a:t>
              </a:r>
            </a:p>
            <a:p>
              <a:pPr algn="ctr" fontAlgn="base">
                <a:spcBef>
                  <a:spcPts val="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3 – 24 </a:t>
              </a:r>
              <a:r>
                <a:rPr lang="en-US" sz="1200" b="1" dirty="0" err="1">
                  <a:solidFill>
                    <a:srgbClr val="251555"/>
                  </a:solidFill>
                </a:rPr>
                <a:t>keV</a:t>
              </a:r>
              <a:endParaRPr lang="en-US" sz="1200" b="1" dirty="0">
                <a:solidFill>
                  <a:srgbClr val="251555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19F934-75D0-B349-93F0-624028E05355}"/>
                </a:ext>
              </a:extLst>
            </p:cNvPr>
            <p:cNvSpPr txBox="1"/>
            <p:nvPr/>
          </p:nvSpPr>
          <p:spPr>
            <a:xfrm>
              <a:off x="5447403" y="5434053"/>
              <a:ext cx="1074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SASE 3</a:t>
              </a:r>
            </a:p>
            <a:p>
              <a:pPr algn="ctr" fontAlgn="base">
                <a:spcBef>
                  <a:spcPts val="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0.26 – 3 </a:t>
              </a:r>
              <a:r>
                <a:rPr lang="en-US" sz="1200" b="1" dirty="0" err="1">
                  <a:solidFill>
                    <a:srgbClr val="251555"/>
                  </a:solidFill>
                </a:rPr>
                <a:t>keV</a:t>
              </a:r>
              <a:endParaRPr lang="en-US" sz="1200" b="1" dirty="0">
                <a:solidFill>
                  <a:srgbClr val="251555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439C8F6-0FF0-CB45-A1D9-A136D4E8E491}"/>
                </a:ext>
              </a:extLst>
            </p:cNvPr>
            <p:cNvGrpSpPr/>
            <p:nvPr/>
          </p:nvGrpSpPr>
          <p:grpSpPr>
            <a:xfrm>
              <a:off x="642624" y="3365055"/>
              <a:ext cx="4189851" cy="276999"/>
              <a:chOff x="993144" y="2694755"/>
              <a:chExt cx="4189851" cy="276999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5327463-4E41-0F44-9672-EBD87DF7AD5D}"/>
                  </a:ext>
                </a:extLst>
              </p:cNvPr>
              <p:cNvSpPr/>
              <p:nvPr/>
            </p:nvSpPr>
            <p:spPr bwMode="auto">
              <a:xfrm>
                <a:off x="993144" y="2792031"/>
                <a:ext cx="720000" cy="82446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E2B43C0-54B7-404B-81A8-988FC1F130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08707" y="2779254"/>
                <a:ext cx="103010" cy="108000"/>
              </a:xfrm>
              <a:prstGeom prst="ellipse">
                <a:avLst/>
              </a:prstGeom>
              <a:solidFill>
                <a:srgbClr val="251555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8D740B0-6FFA-EF4C-9B61-5D31F4D828DE}"/>
                  </a:ext>
                </a:extLst>
              </p:cNvPr>
              <p:cNvSpPr txBox="1"/>
              <p:nvPr/>
            </p:nvSpPr>
            <p:spPr>
              <a:xfrm>
                <a:off x="1781322" y="269475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photon tunnel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AAB5871-9E38-FE4F-8FE6-23AEF851E9CD}"/>
                  </a:ext>
                </a:extLst>
              </p:cNvPr>
              <p:cNvSpPr txBox="1"/>
              <p:nvPr/>
            </p:nvSpPr>
            <p:spPr>
              <a:xfrm>
                <a:off x="3823408" y="269475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bend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3EE3DE-9680-9146-9279-55A5DDB3B852}"/>
                </a:ext>
              </a:extLst>
            </p:cNvPr>
            <p:cNvGrpSpPr/>
            <p:nvPr/>
          </p:nvGrpSpPr>
          <p:grpSpPr>
            <a:xfrm>
              <a:off x="658082" y="3604214"/>
              <a:ext cx="4174393" cy="276999"/>
              <a:chOff x="1008602" y="2971754"/>
              <a:chExt cx="4174393" cy="27699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9F20B7D-DE2D-734F-ABE3-6AF8B0F0D30C}"/>
                  </a:ext>
                </a:extLst>
              </p:cNvPr>
              <p:cNvGrpSpPr/>
              <p:nvPr/>
            </p:nvGrpSpPr>
            <p:grpSpPr>
              <a:xfrm>
                <a:off x="1008602" y="3059326"/>
                <a:ext cx="689084" cy="101854"/>
                <a:chOff x="993144" y="3042138"/>
                <a:chExt cx="689084" cy="10185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F3C7E23-1FB0-A846-BD33-F64700317EFF}"/>
                    </a:ext>
                  </a:extLst>
                </p:cNvPr>
                <p:cNvCxnSpPr/>
                <p:nvPr/>
              </p:nvCxnSpPr>
              <p:spPr bwMode="auto">
                <a:xfrm>
                  <a:off x="993144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5C6AE6EB-12DB-7F40-BC68-FDF265161EF2}"/>
                    </a:ext>
                  </a:extLst>
                </p:cNvPr>
                <p:cNvCxnSpPr/>
                <p:nvPr/>
              </p:nvCxnSpPr>
              <p:spPr bwMode="auto">
                <a:xfrm>
                  <a:off x="1055788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EC9B6387-C02C-0A4E-88CE-4AAD83AFF8BF}"/>
                    </a:ext>
                  </a:extLst>
                </p:cNvPr>
                <p:cNvCxnSpPr/>
                <p:nvPr/>
              </p:nvCxnSpPr>
              <p:spPr bwMode="auto">
                <a:xfrm>
                  <a:off x="1118432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70F34523-6E34-5A43-B6D7-31717500FDE1}"/>
                    </a:ext>
                  </a:extLst>
                </p:cNvPr>
                <p:cNvCxnSpPr/>
                <p:nvPr/>
              </p:nvCxnSpPr>
              <p:spPr bwMode="auto">
                <a:xfrm>
                  <a:off x="1181076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F1A30716-9FDF-1347-946C-BC4266C9F9FF}"/>
                    </a:ext>
                  </a:extLst>
                </p:cNvPr>
                <p:cNvCxnSpPr/>
                <p:nvPr/>
              </p:nvCxnSpPr>
              <p:spPr bwMode="auto">
                <a:xfrm>
                  <a:off x="1243720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CD806CA7-91AA-4B4A-8E86-3CB9F7158E25}"/>
                    </a:ext>
                  </a:extLst>
                </p:cNvPr>
                <p:cNvCxnSpPr/>
                <p:nvPr/>
              </p:nvCxnSpPr>
              <p:spPr bwMode="auto">
                <a:xfrm>
                  <a:off x="1306364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30D1ACE-4527-B440-9FB3-E06D4DC835A1}"/>
                    </a:ext>
                  </a:extLst>
                </p:cNvPr>
                <p:cNvCxnSpPr/>
                <p:nvPr/>
              </p:nvCxnSpPr>
              <p:spPr bwMode="auto">
                <a:xfrm>
                  <a:off x="1369008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3DD63899-1216-1E40-8E9E-A131D0C2BC88}"/>
                    </a:ext>
                  </a:extLst>
                </p:cNvPr>
                <p:cNvCxnSpPr/>
                <p:nvPr/>
              </p:nvCxnSpPr>
              <p:spPr bwMode="auto">
                <a:xfrm>
                  <a:off x="1431652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CA03C3B-31CE-CA40-B2AA-B6DE1544D17D}"/>
                    </a:ext>
                  </a:extLst>
                </p:cNvPr>
                <p:cNvCxnSpPr/>
                <p:nvPr/>
              </p:nvCxnSpPr>
              <p:spPr bwMode="auto">
                <a:xfrm>
                  <a:off x="1494296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C27D170-1076-D648-819B-2F1BF5A205D0}"/>
                    </a:ext>
                  </a:extLst>
                </p:cNvPr>
                <p:cNvCxnSpPr/>
                <p:nvPr/>
              </p:nvCxnSpPr>
              <p:spPr bwMode="auto">
                <a:xfrm>
                  <a:off x="1556940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274D13C-42D1-1A46-B4DF-70A825BA0216}"/>
                    </a:ext>
                  </a:extLst>
                </p:cNvPr>
                <p:cNvCxnSpPr/>
                <p:nvPr/>
              </p:nvCxnSpPr>
              <p:spPr bwMode="auto">
                <a:xfrm>
                  <a:off x="1619584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E358D8F-FF96-3440-9C30-D5805693DF36}"/>
                    </a:ext>
                  </a:extLst>
                </p:cNvPr>
                <p:cNvCxnSpPr/>
                <p:nvPr/>
              </p:nvCxnSpPr>
              <p:spPr bwMode="auto">
                <a:xfrm>
                  <a:off x="1682228" y="3042138"/>
                  <a:ext cx="0" cy="10185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515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AADB233-D35A-2C43-97EA-4173C6F74BBD}"/>
                  </a:ext>
                </a:extLst>
              </p:cNvPr>
              <p:cNvSpPr/>
              <p:nvPr/>
            </p:nvSpPr>
            <p:spPr bwMode="auto">
              <a:xfrm>
                <a:off x="3724212" y="3039664"/>
                <a:ext cx="72000" cy="141179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EF60456-C79A-ED4D-BA46-38B7793AC485}"/>
                  </a:ext>
                </a:extLst>
              </p:cNvPr>
              <p:cNvSpPr txBox="1"/>
              <p:nvPr/>
            </p:nvSpPr>
            <p:spPr>
              <a:xfrm>
                <a:off x="1781322" y="2971754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 err="1">
                    <a:solidFill>
                      <a:srgbClr val="251555"/>
                    </a:solidFill>
                  </a:rPr>
                  <a:t>undulator</a:t>
                </a:r>
                <a:endParaRPr lang="en-US" sz="1200" b="1" dirty="0">
                  <a:solidFill>
                    <a:srgbClr val="251555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1ABDF77-8CC2-7245-A03E-B924088B743D}"/>
                  </a:ext>
                </a:extLst>
              </p:cNvPr>
              <p:cNvSpPr txBox="1"/>
              <p:nvPr/>
            </p:nvSpPr>
            <p:spPr>
              <a:xfrm>
                <a:off x="3823408" y="2971754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dump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233EBEE-C1E9-0E44-B21C-87A07EA6D471}"/>
                </a:ext>
              </a:extLst>
            </p:cNvPr>
            <p:cNvGrpSpPr/>
            <p:nvPr/>
          </p:nvGrpSpPr>
          <p:grpSpPr>
            <a:xfrm>
              <a:off x="642624" y="3125895"/>
              <a:ext cx="4189851" cy="276999"/>
              <a:chOff x="993144" y="2264835"/>
              <a:chExt cx="4189851" cy="27699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DF47DDD-F180-B849-8408-656CD1390DEC}"/>
                  </a:ext>
                </a:extLst>
              </p:cNvPr>
              <p:cNvSpPr/>
              <p:nvPr/>
            </p:nvSpPr>
            <p:spPr bwMode="auto">
              <a:xfrm>
                <a:off x="993144" y="2362111"/>
                <a:ext cx="720000" cy="82446"/>
              </a:xfrm>
              <a:prstGeom prst="rect">
                <a:avLst/>
              </a:prstGeom>
              <a:solidFill>
                <a:srgbClr val="251555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20AAAC-9C17-EF4E-B35E-2DB0CF342857}"/>
                  </a:ext>
                </a:extLst>
              </p:cNvPr>
              <p:cNvSpPr txBox="1"/>
              <p:nvPr/>
            </p:nvSpPr>
            <p:spPr>
              <a:xfrm>
                <a:off x="1781322" y="226483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tunnel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8E6864A-A720-6543-8471-FC42EE165F19}"/>
                  </a:ext>
                </a:extLst>
              </p:cNvPr>
              <p:cNvSpPr txBox="1"/>
              <p:nvPr/>
            </p:nvSpPr>
            <p:spPr>
              <a:xfrm>
                <a:off x="3823408" y="2264835"/>
                <a:ext cx="13595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251555"/>
                    </a:solidFill>
                  </a:rPr>
                  <a:t>electron switch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6BDE61F-962A-8F47-A2CB-5EA777BD4D08}"/>
                  </a:ext>
                </a:extLst>
              </p:cNvPr>
              <p:cNvGrpSpPr/>
              <p:nvPr/>
            </p:nvGrpSpPr>
            <p:grpSpPr>
              <a:xfrm>
                <a:off x="3701838" y="2349334"/>
                <a:ext cx="116749" cy="108000"/>
                <a:chOff x="3705158" y="2579718"/>
                <a:chExt cx="116749" cy="108000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3FAD2911-7D50-0A4A-824A-09C43472E5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05158" y="2579718"/>
                  <a:ext cx="103010" cy="108000"/>
                </a:xfrm>
                <a:prstGeom prst="ellipse">
                  <a:avLst/>
                </a:prstGeom>
                <a:solidFill>
                  <a:srgbClr val="251555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B66724ED-EDA0-7046-84B3-2819F634E2FC}"/>
                    </a:ext>
                  </a:extLst>
                </p:cNvPr>
                <p:cNvSpPr/>
                <p:nvPr/>
              </p:nvSpPr>
              <p:spPr bwMode="auto">
                <a:xfrm>
                  <a:off x="3755232" y="2595563"/>
                  <a:ext cx="66675" cy="47625"/>
                </a:xfrm>
                <a:custGeom>
                  <a:avLst/>
                  <a:gdLst>
                    <a:gd name="connsiteX0" fmla="*/ 47625 w 66675"/>
                    <a:gd name="connsiteY0" fmla="*/ 0 h 47625"/>
                    <a:gd name="connsiteX1" fmla="*/ 47625 w 66675"/>
                    <a:gd name="connsiteY1" fmla="*/ 0 h 47625"/>
                    <a:gd name="connsiteX2" fmla="*/ 28575 w 66675"/>
                    <a:gd name="connsiteY2" fmla="*/ 14287 h 47625"/>
                    <a:gd name="connsiteX3" fmla="*/ 21431 w 66675"/>
                    <a:gd name="connsiteY3" fmla="*/ 19050 h 47625"/>
                    <a:gd name="connsiteX4" fmla="*/ 14287 w 66675"/>
                    <a:gd name="connsiteY4" fmla="*/ 26194 h 47625"/>
                    <a:gd name="connsiteX5" fmla="*/ 0 w 66675"/>
                    <a:gd name="connsiteY5" fmla="*/ 35719 h 47625"/>
                    <a:gd name="connsiteX6" fmla="*/ 66675 w 66675"/>
                    <a:gd name="connsiteY6" fmla="*/ 47625 h 47625"/>
                    <a:gd name="connsiteX7" fmla="*/ 47625 w 66675"/>
                    <a:gd name="connsiteY7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675" h="47625">
                      <a:moveTo>
                        <a:pt x="47625" y="0"/>
                      </a:moveTo>
                      <a:lnTo>
                        <a:pt x="47625" y="0"/>
                      </a:lnTo>
                      <a:cubicBezTo>
                        <a:pt x="41275" y="4762"/>
                        <a:pt x="34994" y="9618"/>
                        <a:pt x="28575" y="14287"/>
                      </a:cubicBezTo>
                      <a:cubicBezTo>
                        <a:pt x="26260" y="15970"/>
                        <a:pt x="23630" y="17218"/>
                        <a:pt x="21431" y="19050"/>
                      </a:cubicBezTo>
                      <a:cubicBezTo>
                        <a:pt x="18844" y="21206"/>
                        <a:pt x="16945" y="24126"/>
                        <a:pt x="14287" y="26194"/>
                      </a:cubicBezTo>
                      <a:cubicBezTo>
                        <a:pt x="9769" y="29708"/>
                        <a:pt x="0" y="35719"/>
                        <a:pt x="0" y="35719"/>
                      </a:cubicBezTo>
                      <a:lnTo>
                        <a:pt x="66675" y="47625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indent="-3429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</a:pPr>
                  <a:endParaRPr lang="en-US" sz="900" dirty="0">
                    <a:solidFill>
                      <a:srgbClr val="261748"/>
                    </a:solidFill>
                  </a:endParaRPr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7AADB6A-C817-164F-996A-0E91F06EFDE6}"/>
                </a:ext>
              </a:extLst>
            </p:cNvPr>
            <p:cNvGrpSpPr/>
            <p:nvPr/>
          </p:nvGrpSpPr>
          <p:grpSpPr>
            <a:xfrm>
              <a:off x="1332569" y="4963473"/>
              <a:ext cx="111987" cy="108000"/>
              <a:chOff x="1332569" y="4963473"/>
              <a:chExt cx="111987" cy="108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9D074E1-FBF2-AB49-B96A-35F12E3301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32569" y="4963473"/>
                <a:ext cx="103010" cy="108000"/>
              </a:xfrm>
              <a:prstGeom prst="ellipse">
                <a:avLst/>
              </a:prstGeom>
              <a:solidFill>
                <a:srgbClr val="251555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4FBF1F8-3067-1E40-9742-03ECE22AD6DE}"/>
                  </a:ext>
                </a:extLst>
              </p:cNvPr>
              <p:cNvSpPr/>
              <p:nvPr/>
            </p:nvSpPr>
            <p:spPr bwMode="auto">
              <a:xfrm>
                <a:off x="1377881" y="4979318"/>
                <a:ext cx="66675" cy="47625"/>
              </a:xfrm>
              <a:custGeom>
                <a:avLst/>
                <a:gdLst>
                  <a:gd name="connsiteX0" fmla="*/ 47625 w 66675"/>
                  <a:gd name="connsiteY0" fmla="*/ 0 h 47625"/>
                  <a:gd name="connsiteX1" fmla="*/ 47625 w 66675"/>
                  <a:gd name="connsiteY1" fmla="*/ 0 h 47625"/>
                  <a:gd name="connsiteX2" fmla="*/ 28575 w 66675"/>
                  <a:gd name="connsiteY2" fmla="*/ 14287 h 47625"/>
                  <a:gd name="connsiteX3" fmla="*/ 21431 w 66675"/>
                  <a:gd name="connsiteY3" fmla="*/ 19050 h 47625"/>
                  <a:gd name="connsiteX4" fmla="*/ 14287 w 66675"/>
                  <a:gd name="connsiteY4" fmla="*/ 26194 h 47625"/>
                  <a:gd name="connsiteX5" fmla="*/ 0 w 66675"/>
                  <a:gd name="connsiteY5" fmla="*/ 35719 h 47625"/>
                  <a:gd name="connsiteX6" fmla="*/ 66675 w 66675"/>
                  <a:gd name="connsiteY6" fmla="*/ 47625 h 47625"/>
                  <a:gd name="connsiteX7" fmla="*/ 47625 w 66675"/>
                  <a:gd name="connsiteY7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47625">
                    <a:moveTo>
                      <a:pt x="47625" y="0"/>
                    </a:moveTo>
                    <a:lnTo>
                      <a:pt x="47625" y="0"/>
                    </a:lnTo>
                    <a:cubicBezTo>
                      <a:pt x="41275" y="4762"/>
                      <a:pt x="34994" y="9618"/>
                      <a:pt x="28575" y="14287"/>
                    </a:cubicBezTo>
                    <a:cubicBezTo>
                      <a:pt x="26260" y="15970"/>
                      <a:pt x="23630" y="17218"/>
                      <a:pt x="21431" y="19050"/>
                    </a:cubicBezTo>
                    <a:cubicBezTo>
                      <a:pt x="18844" y="21206"/>
                      <a:pt x="16945" y="24126"/>
                      <a:pt x="14287" y="26194"/>
                    </a:cubicBezTo>
                    <a:cubicBezTo>
                      <a:pt x="9769" y="29708"/>
                      <a:pt x="0" y="35719"/>
                      <a:pt x="0" y="35719"/>
                    </a:cubicBezTo>
                    <a:lnTo>
                      <a:pt x="66675" y="476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703B4A7-1AD9-6B47-8BAF-6E7C56BB3199}"/>
                </a:ext>
              </a:extLst>
            </p:cNvPr>
            <p:cNvSpPr/>
            <p:nvPr/>
          </p:nvSpPr>
          <p:spPr bwMode="auto">
            <a:xfrm>
              <a:off x="7163983" y="3195154"/>
              <a:ext cx="996613" cy="2607636"/>
            </a:xfrm>
            <a:prstGeom prst="rect">
              <a:avLst/>
            </a:prstGeom>
            <a:noFill/>
            <a:ln w="28575" cap="flat" cmpd="sng" algn="ctr">
              <a:solidFill>
                <a:schemeClr val="folHlink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dirty="0">
                <a:solidFill>
                  <a:srgbClr val="261748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DA85EF4-930C-6E4D-BB58-C6855810182A}"/>
                </a:ext>
              </a:extLst>
            </p:cNvPr>
            <p:cNvSpPr txBox="1"/>
            <p:nvPr/>
          </p:nvSpPr>
          <p:spPr>
            <a:xfrm>
              <a:off x="7127578" y="2931797"/>
              <a:ext cx="1092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FD930A"/>
                  </a:solidFill>
                </a:rPr>
                <a:t>experiments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F26CD0-BCE2-F048-BA98-588D61AD69A1}"/>
                </a:ext>
              </a:extLst>
            </p:cNvPr>
            <p:cNvSpPr txBox="1"/>
            <p:nvPr/>
          </p:nvSpPr>
          <p:spPr>
            <a:xfrm>
              <a:off x="372745" y="5189280"/>
              <a:ext cx="17378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400" b="1" dirty="0">
                  <a:solidFill>
                    <a:srgbClr val="251555"/>
                  </a:solidFill>
                </a:rPr>
                <a:t>LINAC</a:t>
              </a:r>
            </a:p>
            <a:p>
              <a:pPr algn="ctr" fontAlgn="base">
                <a:spcBef>
                  <a:spcPts val="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251555"/>
                  </a:solidFill>
                </a:rPr>
                <a:t>17.5 / 14 / 10.5 GeV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1D7F775-A0DD-F04D-8BB1-A6E6B056759F}"/>
                </a:ext>
              </a:extLst>
            </p:cNvPr>
            <p:cNvGrpSpPr/>
            <p:nvPr/>
          </p:nvGrpSpPr>
          <p:grpSpPr>
            <a:xfrm>
              <a:off x="279332" y="4824150"/>
              <a:ext cx="735228" cy="378650"/>
              <a:chOff x="638863" y="4824150"/>
              <a:chExt cx="735228" cy="378650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FEE3E34-EEE5-D744-A9AE-D4334B2800BD}"/>
                  </a:ext>
                </a:extLst>
              </p:cNvPr>
              <p:cNvSpPr txBox="1"/>
              <p:nvPr/>
            </p:nvSpPr>
            <p:spPr>
              <a:xfrm rot="5400000">
                <a:off x="953950" y="4782642"/>
                <a:ext cx="37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2400" dirty="0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~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60E392B-1AAF-BD49-81E2-509A40F709EB}"/>
                  </a:ext>
                </a:extLst>
              </p:cNvPr>
              <p:cNvSpPr txBox="1"/>
              <p:nvPr/>
            </p:nvSpPr>
            <p:spPr>
              <a:xfrm rot="5400000">
                <a:off x="903965" y="4782658"/>
                <a:ext cx="37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2400" dirty="0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~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BB87DD4-6C82-1548-ADC4-31DA28288E02}"/>
                  </a:ext>
                </a:extLst>
              </p:cNvPr>
              <p:cNvSpPr txBox="1"/>
              <p:nvPr/>
            </p:nvSpPr>
            <p:spPr>
              <a:xfrm rot="5400000">
                <a:off x="927743" y="4782626"/>
                <a:ext cx="378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r>
                  <a:rPr lang="en-US" sz="2400" dirty="0">
                    <a:solidFill>
                      <a:srgbClr val="261748"/>
                    </a:solidFill>
                    <a:latin typeface="Arial Black" panose="020B0A04020102020204" pitchFamily="34" charset="0"/>
                  </a:rPr>
                  <a:t>~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D86A645-00A0-8A49-8F97-07ABAA82A7C3}"/>
                  </a:ext>
                </a:extLst>
              </p:cNvPr>
              <p:cNvSpPr/>
              <p:nvPr/>
            </p:nvSpPr>
            <p:spPr bwMode="auto">
              <a:xfrm>
                <a:off x="638863" y="4903622"/>
                <a:ext cx="355111" cy="19488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 dirty="0">
                  <a:solidFill>
                    <a:srgbClr val="261748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XFEL</a:t>
            </a:r>
          </a:p>
        </p:txBody>
      </p:sp>
      <p:sp>
        <p:nvSpPr>
          <p:cNvPr id="30" name="Oval 29"/>
          <p:cNvSpPr/>
          <p:nvPr/>
        </p:nvSpPr>
        <p:spPr>
          <a:xfrm>
            <a:off x="9115558" y="2780928"/>
            <a:ext cx="796866" cy="5755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F. Burkart | XFEL MAC | LUXE</a:t>
            </a:r>
            <a:endParaRPr lang="en-US" noProof="0" dirty="0"/>
          </a:p>
        </p:txBody>
      </p:sp>
      <p:sp>
        <p:nvSpPr>
          <p:cNvPr id="34" name="Oval 33"/>
          <p:cNvSpPr/>
          <p:nvPr/>
        </p:nvSpPr>
        <p:spPr>
          <a:xfrm>
            <a:off x="1703512" y="4065469"/>
            <a:ext cx="796866" cy="5755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6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Picture </a:t>
            </a:r>
            <a:r>
              <a:rPr lang="de-DE" dirty="0" err="1"/>
              <a:t>of</a:t>
            </a:r>
            <a:r>
              <a:rPr lang="de-DE" dirty="0"/>
              <a:t> XS1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0" b="4476"/>
          <a:stretch/>
        </p:blipFill>
        <p:spPr bwMode="auto">
          <a:xfrm>
            <a:off x="1055440" y="1340768"/>
            <a:ext cx="8778756" cy="47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F. Burkart | XFEL MAC | LUXE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058" y="5301208"/>
            <a:ext cx="11063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/>
              <a:t>Dump</a:t>
            </a:r>
            <a:r>
              <a:rPr lang="de-DE" sz="1600" dirty="0"/>
              <a:t> </a:t>
            </a:r>
            <a:r>
              <a:rPr lang="de-DE" sz="1600" dirty="0" err="1"/>
              <a:t>line</a:t>
            </a:r>
            <a:endParaRPr lang="de-DE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39416" y="2996952"/>
            <a:ext cx="19848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/>
              <a:t>Electron</a:t>
            </a:r>
            <a:r>
              <a:rPr lang="de-DE" sz="1600" dirty="0"/>
              <a:t> beam </a:t>
            </a:r>
            <a:r>
              <a:rPr lang="de-DE" sz="1600" dirty="0" err="1"/>
              <a:t>lines</a:t>
            </a:r>
            <a:endParaRPr lang="de-DE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6059988" y="4378016"/>
            <a:ext cx="1577151" cy="1152128"/>
            <a:chOff x="6059988" y="4378016"/>
            <a:chExt cx="1577151" cy="1152128"/>
          </a:xfrm>
        </p:grpSpPr>
        <p:sp>
          <p:nvSpPr>
            <p:cNvPr id="7" name="TextBox 6"/>
            <p:cNvSpPr txBox="1"/>
            <p:nvPr/>
          </p:nvSpPr>
          <p:spPr>
            <a:xfrm>
              <a:off x="6816080" y="4509120"/>
              <a:ext cx="8210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XTD20</a:t>
              </a:r>
            </a:p>
          </p:txBody>
        </p:sp>
        <p:sp>
          <p:nvSpPr>
            <p:cNvPr id="8" name="Down Arrow 7"/>
            <p:cNvSpPr/>
            <p:nvPr/>
          </p:nvSpPr>
          <p:spPr>
            <a:xfrm rot="11300269">
              <a:off x="6059988" y="4378016"/>
              <a:ext cx="648072" cy="1152128"/>
            </a:xfrm>
            <a:prstGeom prst="down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1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XTD20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 (2014)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F. Burkart | XFEL MAC | LUXE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52736"/>
            <a:ext cx="7602951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0295" y="2425282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Dimensions</a:t>
            </a:r>
            <a:r>
              <a:rPr lang="de-DE" sz="2000" b="1" dirty="0"/>
              <a:t>:</a:t>
            </a:r>
          </a:p>
          <a:p>
            <a:r>
              <a:rPr lang="de-DE" sz="2000" b="1" dirty="0"/>
              <a:t>4.5 x 4.3 x 61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8248" y="1052736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Crane </a:t>
            </a:r>
            <a:r>
              <a:rPr lang="de-DE" sz="1600" dirty="0" err="1"/>
              <a:t>shaft</a:t>
            </a:r>
            <a:endParaRPr lang="de-D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328248" y="1980604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Media </a:t>
            </a:r>
            <a:r>
              <a:rPr lang="de-DE" sz="1600" dirty="0" err="1"/>
              <a:t>shaft</a:t>
            </a:r>
            <a:endParaRPr lang="de-DE" sz="1600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5087888" y="1222013"/>
            <a:ext cx="3240360" cy="550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4511824" y="2149881"/>
            <a:ext cx="3816424" cy="550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1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CAD Modell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F. Burkart | XFEL MAC | LUXE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735288"/>
            <a:ext cx="11376025" cy="435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07368" y="3573016"/>
            <a:ext cx="1296144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40416" y="242088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XTD1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40415" y="3717032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XTD2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2384" y="5229200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XTD20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03512" y="3573016"/>
            <a:ext cx="2160240" cy="10081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41222" y="4581128"/>
            <a:ext cx="6397541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77801"/>
      </p:ext>
    </p:extLst>
  </p:cSld>
  <p:clrMapOvr>
    <a:masterClrMapping/>
  </p:clrMapOvr>
</p:sld>
</file>

<file path=ppt/theme/theme1.xml><?xml version="1.0" encoding="utf-8"?>
<a:theme xmlns:a="http://schemas.openxmlformats.org/drawingml/2006/main" name="LUXE_workshop2018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2_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LUXE_workshop2018.potx</Template>
  <TotalTime>1060</TotalTime>
  <Words>845</Words>
  <Application>Microsoft Macintosh PowerPoint</Application>
  <PresentationFormat>Widescreen</PresentationFormat>
  <Paragraphs>216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Wingdings</vt:lpstr>
      <vt:lpstr>LUXE_workshop2018</vt:lpstr>
      <vt:lpstr>2_DESY</vt:lpstr>
      <vt:lpstr>The LUXE experiment</vt:lpstr>
      <vt:lpstr>General layout</vt:lpstr>
      <vt:lpstr>Electron - Laser Collision </vt:lpstr>
      <vt:lpstr>Photon - Laser Collision</vt:lpstr>
      <vt:lpstr>General infrastructure requirements for LUXE</vt:lpstr>
      <vt:lpstr>Possible location at the XFEL</vt:lpstr>
      <vt:lpstr>Picture of XS1</vt:lpstr>
      <vt:lpstr>XTD20 during construction (2014)</vt:lpstr>
      <vt:lpstr>CAD Modell</vt:lpstr>
      <vt:lpstr>Possible location at the XFEL</vt:lpstr>
      <vt:lpstr>XSDU1</vt:lpstr>
      <vt:lpstr>XSDU1 dump cavern</vt:lpstr>
      <vt:lpstr>Location Considerations</vt:lpstr>
      <vt:lpstr>Timeline and Outlook</vt:lpstr>
      <vt:lpstr>Conclusion</vt:lpstr>
      <vt:lpstr>Direct comments from MAC – report under preparation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Microsoft Office User</cp:lastModifiedBy>
  <cp:revision>156</cp:revision>
  <cp:lastPrinted>2018-08-13T14:06:34Z</cp:lastPrinted>
  <dcterms:created xsi:type="dcterms:W3CDTF">2018-01-19T12:33:44Z</dcterms:created>
  <dcterms:modified xsi:type="dcterms:W3CDTF">2018-11-08T07:48:38Z</dcterms:modified>
</cp:coreProperties>
</file>