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83" r:id="rId2"/>
    <p:sldId id="266" r:id="rId3"/>
    <p:sldId id="274" r:id="rId4"/>
    <p:sldId id="284" r:id="rId5"/>
    <p:sldId id="291" r:id="rId6"/>
    <p:sldId id="286" r:id="rId7"/>
    <p:sldId id="287" r:id="rId8"/>
    <p:sldId id="289" r:id="rId9"/>
    <p:sldId id="288" r:id="rId10"/>
    <p:sldId id="309" r:id="rId11"/>
    <p:sldId id="280" r:id="rId12"/>
    <p:sldId id="281" r:id="rId13"/>
    <p:sldId id="298" r:id="rId14"/>
    <p:sldId id="306" r:id="rId15"/>
    <p:sldId id="293" r:id="rId16"/>
    <p:sldId id="366" r:id="rId17"/>
    <p:sldId id="299" r:id="rId18"/>
    <p:sldId id="361" r:id="rId19"/>
    <p:sldId id="301" r:id="rId20"/>
    <p:sldId id="302" r:id="rId21"/>
    <p:sldId id="350" r:id="rId22"/>
    <p:sldId id="303" r:id="rId23"/>
    <p:sldId id="349" r:id="rId24"/>
    <p:sldId id="363" r:id="rId25"/>
    <p:sldId id="360" r:id="rId26"/>
    <p:sldId id="333" r:id="rId27"/>
    <p:sldId id="277" r:id="rId28"/>
    <p:sldId id="307" r:id="rId29"/>
    <p:sldId id="308" r:id="rId30"/>
    <p:sldId id="310" r:id="rId31"/>
    <p:sldId id="311" r:id="rId32"/>
    <p:sldId id="357" r:id="rId33"/>
    <p:sldId id="312" r:id="rId34"/>
    <p:sldId id="313" r:id="rId35"/>
    <p:sldId id="364" r:id="rId36"/>
    <p:sldId id="328" r:id="rId37"/>
    <p:sldId id="346" r:id="rId38"/>
    <p:sldId id="347" r:id="rId39"/>
    <p:sldId id="348" r:id="rId40"/>
    <p:sldId id="367" r:id="rId41"/>
    <p:sldId id="314" r:id="rId42"/>
    <p:sldId id="336" r:id="rId43"/>
    <p:sldId id="315" r:id="rId44"/>
    <p:sldId id="356" r:id="rId45"/>
    <p:sldId id="276" r:id="rId46"/>
    <p:sldId id="368" r:id="rId47"/>
    <p:sldId id="362" r:id="rId48"/>
    <p:sldId id="338" r:id="rId49"/>
    <p:sldId id="339" r:id="rId50"/>
    <p:sldId id="318" r:id="rId51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49" autoAdjust="0"/>
    <p:restoredTop sz="94660"/>
  </p:normalViewPr>
  <p:slideViewPr>
    <p:cSldViewPr showGuides="1">
      <p:cViewPr varScale="1">
        <p:scale>
          <a:sx n="92" d="100"/>
          <a:sy n="92" d="100"/>
        </p:scale>
        <p:origin x="-1470" y="-102"/>
      </p:cViewPr>
      <p:guideLst>
        <p:guide orient="horz" pos="913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7146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85" Type="http://schemas.microsoft.com/office/2015/10/relationships/revisionInfo" Target="revisionInfo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win.desy.de\home\eckoldt\Application%20Data\Microsoft\Excel\Fehlerstatistik%20&#252;ber%20die%20Jahre%20(version%202).xlsb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eckoldt\Application%20Data\Microsoft\Excel\Fehlerstatistik%20&#252;ber%20die%20Jahre%20(version%202).xlsb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eckoldt\Application%20Data\Microsoft\Excel\Fehlerstatistik%20&#252;ber%20die%20Jahre%20(version%202).xlsb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win.desy.de\home\eckoldt\Application%20Data\Microsoft\Excel\Fehlerstatistik%20&#252;ber%20die%20Jahre%20(version%202)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eckoldt\Application%20Data\Microsoft\Excel\Fehlerstatistik%20&#252;ber%20die%20Jahre%20(version%202).xlsb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eckoldt\Application%20Data\Microsoft\Excel\Fehlerstatistik%20&#252;ber%20die%20Jahre%20(version%202).xlsb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eckoldt\Application%20Data\Microsoft\Excel\Fehlerstatistik%20&#252;ber%20die%20Jahre%20(version%202).xlsb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group\mkk\4all\intern\MKK_6\Magnetstrom\Eckoldt\Ausfallstatistik\Fehlerstatistik%20&#252;ber%20die%20Jahr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group\mkk\4all\intern\MKK_6\Magnetstrom\Eckoldt\Ausfallstatistik\Fehlerstatistik%20&#252;ber%20die%20Jahr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eckoldt\Application%20Data\Microsoft\Excel\Fehlerstatistik%20&#252;ber%20die%20Jahre%20(version%202).xlsb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desy.de\home\eckoldt\Application%20Data\Microsoft\Excel\Fehlerstatistik%20&#252;ber%20die%20Jahre%20(version%202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>
                <a:effectLst/>
              </a:rPr>
              <a:t>SUM FAULTS/1000 h   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v>2013</c:v>
          </c:tx>
          <c:invertIfNegative val="0"/>
          <c:cat>
            <c:strRef>
              <c:f>'Daten 2013 - 2018'!$A$4:$A$23</c:f>
              <c:strCache>
                <c:ptCount val="20"/>
                <c:pt idx="0">
                  <c:v>RF</c:v>
                </c:pt>
                <c:pt idx="1">
                  <c:v>PS</c:v>
                </c:pt>
                <c:pt idx="2">
                  <c:v>WK</c:v>
                </c:pt>
                <c:pt idx="3">
                  <c:v>IL</c:v>
                </c:pt>
                <c:pt idx="4">
                  <c:v>VAC</c:v>
                </c:pt>
                <c:pt idx="5">
                  <c:v>INST</c:v>
                </c:pt>
                <c:pt idx="6">
                  <c:v>SAFETY</c:v>
                </c:pt>
                <c:pt idx="7">
                  <c:v>OP</c:v>
                </c:pt>
                <c:pt idx="8">
                  <c:v>LINAC</c:v>
                </c:pt>
                <c:pt idx="9">
                  <c:v>UNKNOWN</c:v>
                </c:pt>
                <c:pt idx="10">
                  <c:v>SEKI</c:v>
                </c:pt>
                <c:pt idx="11">
                  <c:v>POWER_GLITCH</c:v>
                </c:pt>
                <c:pt idx="12">
                  <c:v>DESY</c:v>
                </c:pt>
                <c:pt idx="13">
                  <c:v>FEEDBACK</c:v>
                </c:pt>
                <c:pt idx="14">
                  <c:v>TIMING</c:v>
                </c:pt>
                <c:pt idx="15">
                  <c:v>PIA</c:v>
                </c:pt>
                <c:pt idx="16">
                  <c:v>LONG_INST</c:v>
                </c:pt>
                <c:pt idx="17">
                  <c:v>INTL</c:v>
                </c:pt>
                <c:pt idx="18">
                  <c:v>EXP</c:v>
                </c:pt>
                <c:pt idx="19">
                  <c:v>SCHEDULED</c:v>
                </c:pt>
              </c:strCache>
            </c:strRef>
          </c:cat>
          <c:val>
            <c:numRef>
              <c:f>'Daten 2013 - 2018'!$B$4:$B$23</c:f>
              <c:numCache>
                <c:formatCode>General</c:formatCode>
                <c:ptCount val="20"/>
                <c:pt idx="0">
                  <c:v>11.355815554026153</c:v>
                </c:pt>
                <c:pt idx="1">
                  <c:v>3.2690984170681348</c:v>
                </c:pt>
                <c:pt idx="2">
                  <c:v>0.34411562284927733</c:v>
                </c:pt>
                <c:pt idx="3">
                  <c:v>0</c:v>
                </c:pt>
                <c:pt idx="4">
                  <c:v>0.68823124569855465</c:v>
                </c:pt>
                <c:pt idx="5">
                  <c:v>0.68823124569855465</c:v>
                </c:pt>
                <c:pt idx="6">
                  <c:v>0.17205781142463866</c:v>
                </c:pt>
                <c:pt idx="7">
                  <c:v>1.3764624913971093</c:v>
                </c:pt>
                <c:pt idx="8">
                  <c:v>0.86028905712319337</c:v>
                </c:pt>
                <c:pt idx="9">
                  <c:v>1.2044046799724706</c:v>
                </c:pt>
                <c:pt idx="10">
                  <c:v>0.34411562284927733</c:v>
                </c:pt>
                <c:pt idx="11">
                  <c:v>1.0323468685478321</c:v>
                </c:pt>
                <c:pt idx="12">
                  <c:v>1.3764624913971093</c:v>
                </c:pt>
                <c:pt idx="13">
                  <c:v>0.17205781142463866</c:v>
                </c:pt>
                <c:pt idx="14">
                  <c:v>0.68823124569855465</c:v>
                </c:pt>
                <c:pt idx="15">
                  <c:v>0.17205781142463866</c:v>
                </c:pt>
                <c:pt idx="16">
                  <c:v>0.17205781142463866</c:v>
                </c:pt>
                <c:pt idx="17">
                  <c:v>0.86028905712319337</c:v>
                </c:pt>
                <c:pt idx="18">
                  <c:v>2.0646937370956642</c:v>
                </c:pt>
                <c:pt idx="19">
                  <c:v>0.17205781142463866</c:v>
                </c:pt>
              </c:numCache>
            </c:numRef>
          </c:val>
        </c:ser>
        <c:ser>
          <c:idx val="1"/>
          <c:order val="1"/>
          <c:tx>
            <c:v>2015</c:v>
          </c:tx>
          <c:invertIfNegative val="0"/>
          <c:cat>
            <c:strRef>
              <c:f>'Daten 2013 - 2018'!$A$4:$A$23</c:f>
              <c:strCache>
                <c:ptCount val="20"/>
                <c:pt idx="0">
                  <c:v>RF</c:v>
                </c:pt>
                <c:pt idx="1">
                  <c:v>PS</c:v>
                </c:pt>
                <c:pt idx="2">
                  <c:v>WK</c:v>
                </c:pt>
                <c:pt idx="3">
                  <c:v>IL</c:v>
                </c:pt>
                <c:pt idx="4">
                  <c:v>VAC</c:v>
                </c:pt>
                <c:pt idx="5">
                  <c:v>INST</c:v>
                </c:pt>
                <c:pt idx="6">
                  <c:v>SAFETY</c:v>
                </c:pt>
                <c:pt idx="7">
                  <c:v>OP</c:v>
                </c:pt>
                <c:pt idx="8">
                  <c:v>LINAC</c:v>
                </c:pt>
                <c:pt idx="9">
                  <c:v>UNKNOWN</c:v>
                </c:pt>
                <c:pt idx="10">
                  <c:v>SEKI</c:v>
                </c:pt>
                <c:pt idx="11">
                  <c:v>POWER_GLITCH</c:v>
                </c:pt>
                <c:pt idx="12">
                  <c:v>DESY</c:v>
                </c:pt>
                <c:pt idx="13">
                  <c:v>FEEDBACK</c:v>
                </c:pt>
                <c:pt idx="14">
                  <c:v>TIMING</c:v>
                </c:pt>
                <c:pt idx="15">
                  <c:v>PIA</c:v>
                </c:pt>
                <c:pt idx="16">
                  <c:v>LONG_INST</c:v>
                </c:pt>
                <c:pt idx="17">
                  <c:v>INTL</c:v>
                </c:pt>
                <c:pt idx="18">
                  <c:v>EXP</c:v>
                </c:pt>
                <c:pt idx="19">
                  <c:v>SCHEDULED</c:v>
                </c:pt>
              </c:strCache>
            </c:strRef>
          </c:cat>
          <c:val>
            <c:numRef>
              <c:f>'Daten 2013 - 2018'!$E$4:$E$23</c:f>
              <c:numCache>
                <c:formatCode>General</c:formatCode>
                <c:ptCount val="20"/>
                <c:pt idx="0">
                  <c:v>6.5530799475753607</c:v>
                </c:pt>
                <c:pt idx="1">
                  <c:v>2.8833551769331587</c:v>
                </c:pt>
                <c:pt idx="2">
                  <c:v>3.145478374836173</c:v>
                </c:pt>
                <c:pt idx="3">
                  <c:v>0</c:v>
                </c:pt>
                <c:pt idx="4">
                  <c:v>0.26212319790301442</c:v>
                </c:pt>
                <c:pt idx="5">
                  <c:v>0.52424639580602883</c:v>
                </c:pt>
                <c:pt idx="6">
                  <c:v>0</c:v>
                </c:pt>
                <c:pt idx="7">
                  <c:v>3.145478374836173</c:v>
                </c:pt>
                <c:pt idx="8">
                  <c:v>1.5727391874180865</c:v>
                </c:pt>
                <c:pt idx="9">
                  <c:v>3.9318479685452163</c:v>
                </c:pt>
                <c:pt idx="10">
                  <c:v>1.834862385321101</c:v>
                </c:pt>
                <c:pt idx="11">
                  <c:v>2.6212319790301444</c:v>
                </c:pt>
                <c:pt idx="12">
                  <c:v>0.26212319790301442</c:v>
                </c:pt>
                <c:pt idx="13">
                  <c:v>0.78636959370904325</c:v>
                </c:pt>
                <c:pt idx="14">
                  <c:v>0.26212319790301442</c:v>
                </c:pt>
                <c:pt idx="15">
                  <c:v>0.26212319790301442</c:v>
                </c:pt>
                <c:pt idx="16">
                  <c:v>1.3106159895150722</c:v>
                </c:pt>
                <c:pt idx="17">
                  <c:v>0</c:v>
                </c:pt>
                <c:pt idx="18">
                  <c:v>0.78636959370904325</c:v>
                </c:pt>
                <c:pt idx="19">
                  <c:v>0.26212319790301442</c:v>
                </c:pt>
              </c:numCache>
            </c:numRef>
          </c:val>
        </c:ser>
        <c:ser>
          <c:idx val="2"/>
          <c:order val="2"/>
          <c:tx>
            <c:v>2016</c:v>
          </c:tx>
          <c:invertIfNegative val="0"/>
          <c:cat>
            <c:strRef>
              <c:f>'Daten 2013 - 2018'!$A$4:$A$23</c:f>
              <c:strCache>
                <c:ptCount val="20"/>
                <c:pt idx="0">
                  <c:v>RF</c:v>
                </c:pt>
                <c:pt idx="1">
                  <c:v>PS</c:v>
                </c:pt>
                <c:pt idx="2">
                  <c:v>WK</c:v>
                </c:pt>
                <c:pt idx="3">
                  <c:v>IL</c:v>
                </c:pt>
                <c:pt idx="4">
                  <c:v>VAC</c:v>
                </c:pt>
                <c:pt idx="5">
                  <c:v>INST</c:v>
                </c:pt>
                <c:pt idx="6">
                  <c:v>SAFETY</c:v>
                </c:pt>
                <c:pt idx="7">
                  <c:v>OP</c:v>
                </c:pt>
                <c:pt idx="8">
                  <c:v>LINAC</c:v>
                </c:pt>
                <c:pt idx="9">
                  <c:v>UNKNOWN</c:v>
                </c:pt>
                <c:pt idx="10">
                  <c:v>SEKI</c:v>
                </c:pt>
                <c:pt idx="11">
                  <c:v>POWER_GLITCH</c:v>
                </c:pt>
                <c:pt idx="12">
                  <c:v>DESY</c:v>
                </c:pt>
                <c:pt idx="13">
                  <c:v>FEEDBACK</c:v>
                </c:pt>
                <c:pt idx="14">
                  <c:v>TIMING</c:v>
                </c:pt>
                <c:pt idx="15">
                  <c:v>PIA</c:v>
                </c:pt>
                <c:pt idx="16">
                  <c:v>LONG_INST</c:v>
                </c:pt>
                <c:pt idx="17">
                  <c:v>INTL</c:v>
                </c:pt>
                <c:pt idx="18">
                  <c:v>EXP</c:v>
                </c:pt>
                <c:pt idx="19">
                  <c:v>SCHEDULED</c:v>
                </c:pt>
              </c:strCache>
            </c:strRef>
          </c:cat>
          <c:val>
            <c:numRef>
              <c:f>'Daten 2013 - 2018'!$H$4:$H$23</c:f>
              <c:numCache>
                <c:formatCode>General</c:formatCode>
                <c:ptCount val="20"/>
                <c:pt idx="0">
                  <c:v>8.369147251752997</c:v>
                </c:pt>
                <c:pt idx="1">
                  <c:v>4.0714770413933499</c:v>
                </c:pt>
                <c:pt idx="2">
                  <c:v>0.45238633793259442</c:v>
                </c:pt>
                <c:pt idx="3">
                  <c:v>0</c:v>
                </c:pt>
                <c:pt idx="4">
                  <c:v>0.67857950689889157</c:v>
                </c:pt>
                <c:pt idx="5">
                  <c:v>0.22619316896629721</c:v>
                </c:pt>
                <c:pt idx="6">
                  <c:v>0.22619316896629721</c:v>
                </c:pt>
                <c:pt idx="7">
                  <c:v>0.67857950689889157</c:v>
                </c:pt>
                <c:pt idx="8">
                  <c:v>0.22619316896629721</c:v>
                </c:pt>
                <c:pt idx="9">
                  <c:v>1.1309658448314861</c:v>
                </c:pt>
                <c:pt idx="10">
                  <c:v>0.45238633793259442</c:v>
                </c:pt>
                <c:pt idx="11">
                  <c:v>1.5833521827640804</c:v>
                </c:pt>
                <c:pt idx="12">
                  <c:v>2.2619316896629722</c:v>
                </c:pt>
                <c:pt idx="13">
                  <c:v>1.1309658448314861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0.45238633793259442</c:v>
                </c:pt>
                <c:pt idx="18">
                  <c:v>2.0357385206966749</c:v>
                </c:pt>
                <c:pt idx="19">
                  <c:v>0</c:v>
                </c:pt>
              </c:numCache>
            </c:numRef>
          </c:val>
        </c:ser>
        <c:ser>
          <c:idx val="3"/>
          <c:order val="3"/>
          <c:tx>
            <c:v>2017</c:v>
          </c:tx>
          <c:invertIfNegative val="0"/>
          <c:cat>
            <c:strRef>
              <c:f>'Daten 2013 - 2018'!$A$4:$A$23</c:f>
              <c:strCache>
                <c:ptCount val="20"/>
                <c:pt idx="0">
                  <c:v>RF</c:v>
                </c:pt>
                <c:pt idx="1">
                  <c:v>PS</c:v>
                </c:pt>
                <c:pt idx="2">
                  <c:v>WK</c:v>
                </c:pt>
                <c:pt idx="3">
                  <c:v>IL</c:v>
                </c:pt>
                <c:pt idx="4">
                  <c:v>VAC</c:v>
                </c:pt>
                <c:pt idx="5">
                  <c:v>INST</c:v>
                </c:pt>
                <c:pt idx="6">
                  <c:v>SAFETY</c:v>
                </c:pt>
                <c:pt idx="7">
                  <c:v>OP</c:v>
                </c:pt>
                <c:pt idx="8">
                  <c:v>LINAC</c:v>
                </c:pt>
                <c:pt idx="9">
                  <c:v>UNKNOWN</c:v>
                </c:pt>
                <c:pt idx="10">
                  <c:v>SEKI</c:v>
                </c:pt>
                <c:pt idx="11">
                  <c:v>POWER_GLITCH</c:v>
                </c:pt>
                <c:pt idx="12">
                  <c:v>DESY</c:v>
                </c:pt>
                <c:pt idx="13">
                  <c:v>FEEDBACK</c:v>
                </c:pt>
                <c:pt idx="14">
                  <c:v>TIMING</c:v>
                </c:pt>
                <c:pt idx="15">
                  <c:v>PIA</c:v>
                </c:pt>
                <c:pt idx="16">
                  <c:v>LONG_INST</c:v>
                </c:pt>
                <c:pt idx="17">
                  <c:v>INTL</c:v>
                </c:pt>
                <c:pt idx="18">
                  <c:v>EXP</c:v>
                </c:pt>
                <c:pt idx="19">
                  <c:v>SCHEDULED</c:v>
                </c:pt>
              </c:strCache>
            </c:strRef>
          </c:cat>
          <c:val>
            <c:numRef>
              <c:f>'Daten 2013 - 2018'!$K$4:$K$23</c:f>
              <c:numCache>
                <c:formatCode>General</c:formatCode>
                <c:ptCount val="20"/>
                <c:pt idx="0">
                  <c:v>5.4990926497127974</c:v>
                </c:pt>
                <c:pt idx="1">
                  <c:v>4.2492988656871615</c:v>
                </c:pt>
                <c:pt idx="2">
                  <c:v>0.24995875680512716</c:v>
                </c:pt>
                <c:pt idx="3">
                  <c:v>0</c:v>
                </c:pt>
                <c:pt idx="4">
                  <c:v>0.74987627041538152</c:v>
                </c:pt>
                <c:pt idx="5">
                  <c:v>0</c:v>
                </c:pt>
                <c:pt idx="6">
                  <c:v>0.24995875680512716</c:v>
                </c:pt>
                <c:pt idx="7">
                  <c:v>1.7497112976358902</c:v>
                </c:pt>
                <c:pt idx="8">
                  <c:v>0.99983502722050865</c:v>
                </c:pt>
                <c:pt idx="9">
                  <c:v>0.99983502722050865</c:v>
                </c:pt>
                <c:pt idx="10">
                  <c:v>0.49991751361025433</c:v>
                </c:pt>
                <c:pt idx="11">
                  <c:v>1.2497937840256359</c:v>
                </c:pt>
                <c:pt idx="12">
                  <c:v>0.74987627041538152</c:v>
                </c:pt>
                <c:pt idx="13">
                  <c:v>0.99983502722050865</c:v>
                </c:pt>
                <c:pt idx="14">
                  <c:v>0.99983502722050865</c:v>
                </c:pt>
                <c:pt idx="15">
                  <c:v>0.24995875680512716</c:v>
                </c:pt>
                <c:pt idx="16">
                  <c:v>0</c:v>
                </c:pt>
                <c:pt idx="17">
                  <c:v>0.24995875680512716</c:v>
                </c:pt>
                <c:pt idx="18">
                  <c:v>2.4995875680512718</c:v>
                </c:pt>
                <c:pt idx="19">
                  <c:v>0.49991751361025433</c:v>
                </c:pt>
              </c:numCache>
            </c:numRef>
          </c:val>
        </c:ser>
        <c:ser>
          <c:idx val="4"/>
          <c:order val="4"/>
          <c:tx>
            <c:v>2018</c:v>
          </c:tx>
          <c:invertIfNegative val="0"/>
          <c:val>
            <c:numRef>
              <c:f>'Daten 2013 - 2018'!$N$4:$N$23</c:f>
              <c:numCache>
                <c:formatCode>0.00</c:formatCode>
                <c:ptCount val="20"/>
                <c:pt idx="0">
                  <c:v>3.0720151237667634</c:v>
                </c:pt>
                <c:pt idx="1">
                  <c:v>3.7809416907898625</c:v>
                </c:pt>
                <c:pt idx="2">
                  <c:v>0</c:v>
                </c:pt>
                <c:pt idx="3">
                  <c:v>0</c:v>
                </c:pt>
                <c:pt idx="4">
                  <c:v>0.7089265670230992</c:v>
                </c:pt>
                <c:pt idx="5">
                  <c:v>0.47261771134873282</c:v>
                </c:pt>
                <c:pt idx="6">
                  <c:v>0.23630885567436641</c:v>
                </c:pt>
                <c:pt idx="7">
                  <c:v>0.23630885567436641</c:v>
                </c:pt>
                <c:pt idx="8">
                  <c:v>0.7089265670230992</c:v>
                </c:pt>
                <c:pt idx="9">
                  <c:v>1.181544278371832</c:v>
                </c:pt>
                <c:pt idx="10">
                  <c:v>0</c:v>
                </c:pt>
                <c:pt idx="11">
                  <c:v>2.1267797010692977</c:v>
                </c:pt>
                <c:pt idx="12">
                  <c:v>0.47261771134873282</c:v>
                </c:pt>
                <c:pt idx="13">
                  <c:v>1.181544278371832</c:v>
                </c:pt>
                <c:pt idx="14">
                  <c:v>1.181544278371832</c:v>
                </c:pt>
                <c:pt idx="15">
                  <c:v>0.23630885567436641</c:v>
                </c:pt>
                <c:pt idx="16">
                  <c:v>0</c:v>
                </c:pt>
                <c:pt idx="17">
                  <c:v>0.47261771134873282</c:v>
                </c:pt>
                <c:pt idx="18">
                  <c:v>2.3630885567436639</c:v>
                </c:pt>
                <c:pt idx="19">
                  <c:v>0.23630885567436641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906688"/>
        <c:axId val="79908224"/>
        <c:axId val="79901568"/>
      </c:bar3DChart>
      <c:catAx>
        <c:axId val="79906688"/>
        <c:scaling>
          <c:orientation val="minMax"/>
        </c:scaling>
        <c:delete val="0"/>
        <c:axPos val="b"/>
        <c:majorTickMark val="none"/>
        <c:minorTickMark val="none"/>
        <c:tickLblPos val="nextTo"/>
        <c:crossAx val="79908224"/>
        <c:crosses val="autoZero"/>
        <c:auto val="1"/>
        <c:lblAlgn val="ctr"/>
        <c:lblOffset val="100"/>
        <c:noMultiLvlLbl val="0"/>
      </c:catAx>
      <c:valAx>
        <c:axId val="799082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u="none" strike="noStrike" baseline="0">
                    <a:effectLst/>
                  </a:rPr>
                  <a:t>counts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9906688"/>
        <c:crosses val="autoZero"/>
        <c:crossBetween val="between"/>
      </c:valAx>
      <c:serAx>
        <c:axId val="79901568"/>
        <c:scaling>
          <c:orientation val="minMax"/>
        </c:scaling>
        <c:delete val="1"/>
        <c:axPos val="b"/>
        <c:majorTickMark val="out"/>
        <c:minorTickMark val="none"/>
        <c:tickLblPos val="nextTo"/>
        <c:crossAx val="7990822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Fault Power</a:t>
            </a:r>
            <a:r>
              <a:rPr lang="en-US" baseline="0"/>
              <a:t> Glitch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Failure Power supply</c:v>
          </c:tx>
          <c:invertIfNegative val="0"/>
          <c:cat>
            <c:numRef>
              <c:f>'Daten 2013 - 2018'!$S$2:$S$6</c:f>
              <c:numCache>
                <c:formatCode>General</c:formatCode>
                <c:ptCount val="5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('Daten 2013 - 2018'!$B$15,'Daten 2013 - 2018'!$E$15,'Daten 2013 - 2018'!$H$15,'Daten 2013 - 2018'!$K$15,'Daten 2013 - 2018'!$N$15)</c:f>
              <c:numCache>
                <c:formatCode>General</c:formatCode>
                <c:ptCount val="5"/>
                <c:pt idx="0">
                  <c:v>1.0323468685478321</c:v>
                </c:pt>
                <c:pt idx="1">
                  <c:v>2.6212319790301444</c:v>
                </c:pt>
                <c:pt idx="2">
                  <c:v>1.5833521827640804</c:v>
                </c:pt>
                <c:pt idx="3">
                  <c:v>1.2497937840256359</c:v>
                </c:pt>
                <c:pt idx="4" formatCode="0.00">
                  <c:v>2.1267797010692977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280832"/>
        <c:axId val="82282368"/>
      </c:barChart>
      <c:catAx>
        <c:axId val="8228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2282368"/>
        <c:crosses val="autoZero"/>
        <c:auto val="1"/>
        <c:lblAlgn val="ctr"/>
        <c:lblOffset val="100"/>
        <c:noMultiLvlLbl val="0"/>
      </c:catAx>
      <c:valAx>
        <c:axId val="822823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counts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2280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Failure time Power glitch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Failure Power supply</c:v>
          </c:tx>
          <c:invertIfNegative val="0"/>
          <c:cat>
            <c:numRef>
              <c:f>'Daten 2013 - 2018'!$S$2:$S$6</c:f>
              <c:numCache>
                <c:formatCode>General</c:formatCode>
                <c:ptCount val="5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('Daten 2013 - 2018'!$C$15,'Daten 2013 - 2018'!$F$15,'Daten 2013 - 2018'!$I$15,'Daten 2013 - 2018'!$L$15,'Daten 2013 - 2018'!$O$15)</c:f>
              <c:numCache>
                <c:formatCode>[h]:mm:ss;@</c:formatCode>
                <c:ptCount val="5"/>
                <c:pt idx="0">
                  <c:v>0.12882629489434372</c:v>
                </c:pt>
                <c:pt idx="1">
                  <c:v>0.24756079801951361</c:v>
                </c:pt>
                <c:pt idx="2">
                  <c:v>7.1313679660207616E-2</c:v>
                </c:pt>
                <c:pt idx="3">
                  <c:v>8.1583760901673505E-2</c:v>
                </c:pt>
                <c:pt idx="4" formatCode="[$-F400]h:mm:ss\ AM/PM">
                  <c:v>0.23860630288231163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052992"/>
        <c:axId val="82054528"/>
      </c:barChart>
      <c:catAx>
        <c:axId val="8205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2054528"/>
        <c:crosses val="autoZero"/>
        <c:auto val="1"/>
        <c:lblAlgn val="ctr"/>
        <c:lblOffset val="100"/>
        <c:noMultiLvlLbl val="0"/>
      </c:catAx>
      <c:valAx>
        <c:axId val="82054528"/>
        <c:scaling>
          <c:orientation val="minMax"/>
          <c:max val="0.37500000000000006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hours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[h]:mm:ss;@" sourceLinked="1"/>
        <c:majorTickMark val="out"/>
        <c:minorTickMark val="none"/>
        <c:tickLblPos val="nextTo"/>
        <c:crossAx val="82052992"/>
        <c:crosses val="autoZero"/>
        <c:crossBetween val="between"/>
        <c:minorUnit val="0.1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>
                <a:effectLst/>
              </a:rPr>
              <a:t>SUM FAILURE TIME/1000 h   </a:t>
            </a:r>
            <a:endParaRPr lang="en-US">
              <a:effectLst/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v>2013</c:v>
          </c:tx>
          <c:invertIfNegative val="0"/>
          <c:cat>
            <c:strRef>
              <c:f>'Daten 2013 - 2018'!$A$4:$A$23</c:f>
              <c:strCache>
                <c:ptCount val="20"/>
                <c:pt idx="0">
                  <c:v>RF</c:v>
                </c:pt>
                <c:pt idx="1">
                  <c:v>PS</c:v>
                </c:pt>
                <c:pt idx="2">
                  <c:v>WK</c:v>
                </c:pt>
                <c:pt idx="3">
                  <c:v>IL</c:v>
                </c:pt>
                <c:pt idx="4">
                  <c:v>VAC</c:v>
                </c:pt>
                <c:pt idx="5">
                  <c:v>INST</c:v>
                </c:pt>
                <c:pt idx="6">
                  <c:v>SAFETY</c:v>
                </c:pt>
                <c:pt idx="7">
                  <c:v>OP</c:v>
                </c:pt>
                <c:pt idx="8">
                  <c:v>LINAC</c:v>
                </c:pt>
                <c:pt idx="9">
                  <c:v>UNKNOWN</c:v>
                </c:pt>
                <c:pt idx="10">
                  <c:v>SEKI</c:v>
                </c:pt>
                <c:pt idx="11">
                  <c:v>POWER_GLITCH</c:v>
                </c:pt>
                <c:pt idx="12">
                  <c:v>DESY</c:v>
                </c:pt>
                <c:pt idx="13">
                  <c:v>FEEDBACK</c:v>
                </c:pt>
                <c:pt idx="14">
                  <c:v>TIMING</c:v>
                </c:pt>
                <c:pt idx="15">
                  <c:v>PIA</c:v>
                </c:pt>
                <c:pt idx="16">
                  <c:v>LONG_INST</c:v>
                </c:pt>
                <c:pt idx="17">
                  <c:v>INTL</c:v>
                </c:pt>
                <c:pt idx="18">
                  <c:v>EXP</c:v>
                </c:pt>
                <c:pt idx="19">
                  <c:v>SCHEDULED</c:v>
                </c:pt>
              </c:strCache>
            </c:strRef>
          </c:cat>
          <c:val>
            <c:numRef>
              <c:f>'Daten 2013 - 2018'!$C$4:$C$23</c:f>
              <c:numCache>
                <c:formatCode>[h]:mm:ss;@</c:formatCode>
                <c:ptCount val="20"/>
                <c:pt idx="0">
                  <c:v>0.79054191838087218</c:v>
                </c:pt>
                <c:pt idx="1">
                  <c:v>0.22748472190359667</c:v>
                </c:pt>
                <c:pt idx="2">
                  <c:v>5.9419687237133895E-2</c:v>
                </c:pt>
                <c:pt idx="3">
                  <c:v>0</c:v>
                </c:pt>
                <c:pt idx="4">
                  <c:v>3.88703289490454E-2</c:v>
                </c:pt>
                <c:pt idx="5">
                  <c:v>4.2723707017409691E-2</c:v>
                </c:pt>
                <c:pt idx="6">
                  <c:v>5.2961545079146591E-2</c:v>
                </c:pt>
                <c:pt idx="7">
                  <c:v>6.9241320639290352E-2</c:v>
                </c:pt>
                <c:pt idx="8">
                  <c:v>4.2634093573959385E-2</c:v>
                </c:pt>
                <c:pt idx="9">
                  <c:v>4.2922848002854855E-2</c:v>
                </c:pt>
                <c:pt idx="10">
                  <c:v>7.8481462363946975E-3</c:v>
                </c:pt>
                <c:pt idx="11">
                  <c:v>0.12882629489434372</c:v>
                </c:pt>
                <c:pt idx="12">
                  <c:v>0.1207551107542504</c:v>
                </c:pt>
                <c:pt idx="13">
                  <c:v>3.2918004894088846E-3</c:v>
                </c:pt>
                <c:pt idx="14">
                  <c:v>4.1457170349978367E-2</c:v>
                </c:pt>
                <c:pt idx="15">
                  <c:v>2.2363532665494214E-3</c:v>
                </c:pt>
                <c:pt idx="16">
                  <c:v>5.3887550661466622E-3</c:v>
                </c:pt>
                <c:pt idx="17">
                  <c:v>1.9430185949886589E-2</c:v>
                </c:pt>
                <c:pt idx="18">
                  <c:v>5.9439601335678424E-2</c:v>
                </c:pt>
                <c:pt idx="19">
                  <c:v>1.6170248018148828E-3</c:v>
                </c:pt>
              </c:numCache>
            </c:numRef>
          </c:val>
        </c:ser>
        <c:ser>
          <c:idx val="1"/>
          <c:order val="1"/>
          <c:tx>
            <c:v>2015</c:v>
          </c:tx>
          <c:invertIfNegative val="0"/>
          <c:cat>
            <c:strRef>
              <c:f>'Daten 2013 - 2018'!$A$4:$A$23</c:f>
              <c:strCache>
                <c:ptCount val="20"/>
                <c:pt idx="0">
                  <c:v>RF</c:v>
                </c:pt>
                <c:pt idx="1">
                  <c:v>PS</c:v>
                </c:pt>
                <c:pt idx="2">
                  <c:v>WK</c:v>
                </c:pt>
                <c:pt idx="3">
                  <c:v>IL</c:v>
                </c:pt>
                <c:pt idx="4">
                  <c:v>VAC</c:v>
                </c:pt>
                <c:pt idx="5">
                  <c:v>INST</c:v>
                </c:pt>
                <c:pt idx="6">
                  <c:v>SAFETY</c:v>
                </c:pt>
                <c:pt idx="7">
                  <c:v>OP</c:v>
                </c:pt>
                <c:pt idx="8">
                  <c:v>LINAC</c:v>
                </c:pt>
                <c:pt idx="9">
                  <c:v>UNKNOWN</c:v>
                </c:pt>
                <c:pt idx="10">
                  <c:v>SEKI</c:v>
                </c:pt>
                <c:pt idx="11">
                  <c:v>POWER_GLITCH</c:v>
                </c:pt>
                <c:pt idx="12">
                  <c:v>DESY</c:v>
                </c:pt>
                <c:pt idx="13">
                  <c:v>FEEDBACK</c:v>
                </c:pt>
                <c:pt idx="14">
                  <c:v>TIMING</c:v>
                </c:pt>
                <c:pt idx="15">
                  <c:v>PIA</c:v>
                </c:pt>
                <c:pt idx="16">
                  <c:v>LONG_INST</c:v>
                </c:pt>
                <c:pt idx="17">
                  <c:v>INTL</c:v>
                </c:pt>
                <c:pt idx="18">
                  <c:v>EXP</c:v>
                </c:pt>
                <c:pt idx="19">
                  <c:v>SCHEDULED</c:v>
                </c:pt>
              </c:strCache>
            </c:strRef>
          </c:cat>
          <c:val>
            <c:numRef>
              <c:f>'Daten 2013 - 2018'!$F$4:$F$23</c:f>
              <c:numCache>
                <c:formatCode>[h]:mm:ss;@</c:formatCode>
                <c:ptCount val="20"/>
                <c:pt idx="0">
                  <c:v>0.19167758846657937</c:v>
                </c:pt>
                <c:pt idx="1">
                  <c:v>0.15181301878549586</c:v>
                </c:pt>
                <c:pt idx="2">
                  <c:v>0.17911751856705982</c:v>
                </c:pt>
                <c:pt idx="3">
                  <c:v>0</c:v>
                </c:pt>
                <c:pt idx="4">
                  <c:v>1.4380369884957042E-2</c:v>
                </c:pt>
                <c:pt idx="5">
                  <c:v>8.19134993446923E-3</c:v>
                </c:pt>
                <c:pt idx="6">
                  <c:v>0</c:v>
                </c:pt>
                <c:pt idx="7">
                  <c:v>0.11522498907820011</c:v>
                </c:pt>
                <c:pt idx="8">
                  <c:v>8.8648609290811115E-2</c:v>
                </c:pt>
                <c:pt idx="9">
                  <c:v>0.15927624872579008</c:v>
                </c:pt>
                <c:pt idx="10">
                  <c:v>5.4426969564584329E-2</c:v>
                </c:pt>
                <c:pt idx="11">
                  <c:v>0.24756079801951361</c:v>
                </c:pt>
                <c:pt idx="12">
                  <c:v>1.8567059851463522E-2</c:v>
                </c:pt>
                <c:pt idx="13">
                  <c:v>5.3152759574777907E-2</c:v>
                </c:pt>
                <c:pt idx="14">
                  <c:v>1.6382699868938489E-3</c:v>
                </c:pt>
                <c:pt idx="15">
                  <c:v>1.1831949905344417E-2</c:v>
                </c:pt>
                <c:pt idx="16">
                  <c:v>5.3698849570409213E-2</c:v>
                </c:pt>
                <c:pt idx="17">
                  <c:v>0</c:v>
                </c:pt>
                <c:pt idx="18">
                  <c:v>1.6564729867482118E-2</c:v>
                </c:pt>
                <c:pt idx="19">
                  <c:v>7.8272899373816526E-3</c:v>
                </c:pt>
              </c:numCache>
            </c:numRef>
          </c:val>
        </c:ser>
        <c:ser>
          <c:idx val="2"/>
          <c:order val="2"/>
          <c:tx>
            <c:v>2016</c:v>
          </c:tx>
          <c:invertIfNegative val="0"/>
          <c:cat>
            <c:strRef>
              <c:f>'Daten 2013 - 2018'!$A$4:$A$23</c:f>
              <c:strCache>
                <c:ptCount val="20"/>
                <c:pt idx="0">
                  <c:v>RF</c:v>
                </c:pt>
                <c:pt idx="1">
                  <c:v>PS</c:v>
                </c:pt>
                <c:pt idx="2">
                  <c:v>WK</c:v>
                </c:pt>
                <c:pt idx="3">
                  <c:v>IL</c:v>
                </c:pt>
                <c:pt idx="4">
                  <c:v>VAC</c:v>
                </c:pt>
                <c:pt idx="5">
                  <c:v>INST</c:v>
                </c:pt>
                <c:pt idx="6">
                  <c:v>SAFETY</c:v>
                </c:pt>
                <c:pt idx="7">
                  <c:v>OP</c:v>
                </c:pt>
                <c:pt idx="8">
                  <c:v>LINAC</c:v>
                </c:pt>
                <c:pt idx="9">
                  <c:v>UNKNOWN</c:v>
                </c:pt>
                <c:pt idx="10">
                  <c:v>SEKI</c:v>
                </c:pt>
                <c:pt idx="11">
                  <c:v>POWER_GLITCH</c:v>
                </c:pt>
                <c:pt idx="12">
                  <c:v>DESY</c:v>
                </c:pt>
                <c:pt idx="13">
                  <c:v>FEEDBACK</c:v>
                </c:pt>
                <c:pt idx="14">
                  <c:v>TIMING</c:v>
                </c:pt>
                <c:pt idx="15">
                  <c:v>PIA</c:v>
                </c:pt>
                <c:pt idx="16">
                  <c:v>LONG_INST</c:v>
                </c:pt>
                <c:pt idx="17">
                  <c:v>INTL</c:v>
                </c:pt>
                <c:pt idx="18">
                  <c:v>EXP</c:v>
                </c:pt>
                <c:pt idx="19">
                  <c:v>SCHEDULED</c:v>
                </c:pt>
              </c:strCache>
            </c:strRef>
          </c:cat>
          <c:val>
            <c:numRef>
              <c:f>'Daten 2013 - 2018'!$I$4:$I$23</c:f>
              <c:numCache>
                <c:formatCode>[h]:mm:ss;@</c:formatCode>
                <c:ptCount val="20"/>
                <c:pt idx="0">
                  <c:v>0.31211515745557805</c:v>
                </c:pt>
                <c:pt idx="1">
                  <c:v>0.31211515745557822</c:v>
                </c:pt>
                <c:pt idx="2">
                  <c:v>0.10995501269195003</c:v>
                </c:pt>
                <c:pt idx="3">
                  <c:v>0</c:v>
                </c:pt>
                <c:pt idx="4">
                  <c:v>0.11718062781170673</c:v>
                </c:pt>
                <c:pt idx="5">
                  <c:v>1.5707858955992832E-2</c:v>
                </c:pt>
                <c:pt idx="6">
                  <c:v>1.3665837291713789E-2</c:v>
                </c:pt>
                <c:pt idx="7">
                  <c:v>3.1729875091105565E-2</c:v>
                </c:pt>
                <c:pt idx="8">
                  <c:v>6.4402221719570751E-3</c:v>
                </c:pt>
                <c:pt idx="9">
                  <c:v>0.13383095830505914</c:v>
                </c:pt>
                <c:pt idx="10">
                  <c:v>8.1680866571162858E-2</c:v>
                </c:pt>
                <c:pt idx="11">
                  <c:v>7.1313679660207616E-2</c:v>
                </c:pt>
                <c:pt idx="12">
                  <c:v>7.0214129533288011E-2</c:v>
                </c:pt>
                <c:pt idx="13">
                  <c:v>3.8327175852622554E-2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2.6075045866948133E-2</c:v>
                </c:pt>
                <c:pt idx="18">
                  <c:v>3.7227625725703033E-2</c:v>
                </c:pt>
                <c:pt idx="19">
                  <c:v>0</c:v>
                </c:pt>
              </c:numCache>
            </c:numRef>
          </c:val>
        </c:ser>
        <c:ser>
          <c:idx val="3"/>
          <c:order val="3"/>
          <c:tx>
            <c:v>2017</c:v>
          </c:tx>
          <c:invertIfNegative val="0"/>
          <c:cat>
            <c:strRef>
              <c:f>'Daten 2013 - 2018'!$A$4:$A$23</c:f>
              <c:strCache>
                <c:ptCount val="20"/>
                <c:pt idx="0">
                  <c:v>RF</c:v>
                </c:pt>
                <c:pt idx="1">
                  <c:v>PS</c:v>
                </c:pt>
                <c:pt idx="2">
                  <c:v>WK</c:v>
                </c:pt>
                <c:pt idx="3">
                  <c:v>IL</c:v>
                </c:pt>
                <c:pt idx="4">
                  <c:v>VAC</c:v>
                </c:pt>
                <c:pt idx="5">
                  <c:v>INST</c:v>
                </c:pt>
                <c:pt idx="6">
                  <c:v>SAFETY</c:v>
                </c:pt>
                <c:pt idx="7">
                  <c:v>OP</c:v>
                </c:pt>
                <c:pt idx="8">
                  <c:v>LINAC</c:v>
                </c:pt>
                <c:pt idx="9">
                  <c:v>UNKNOWN</c:v>
                </c:pt>
                <c:pt idx="10">
                  <c:v>SEKI</c:v>
                </c:pt>
                <c:pt idx="11">
                  <c:v>POWER_GLITCH</c:v>
                </c:pt>
                <c:pt idx="12">
                  <c:v>DESY</c:v>
                </c:pt>
                <c:pt idx="13">
                  <c:v>FEEDBACK</c:v>
                </c:pt>
                <c:pt idx="14">
                  <c:v>TIMING</c:v>
                </c:pt>
                <c:pt idx="15">
                  <c:v>PIA</c:v>
                </c:pt>
                <c:pt idx="16">
                  <c:v>LONG_INST</c:v>
                </c:pt>
                <c:pt idx="17">
                  <c:v>INTL</c:v>
                </c:pt>
                <c:pt idx="18">
                  <c:v>EXP</c:v>
                </c:pt>
                <c:pt idx="19">
                  <c:v>SCHEDULED</c:v>
                </c:pt>
              </c:strCache>
            </c:strRef>
          </c:cat>
          <c:val>
            <c:numRef>
              <c:f>'Daten 2013 - 2018'!$L$4:$L$23</c:f>
              <c:numCache>
                <c:formatCode>[h]:mm:ss;@</c:formatCode>
                <c:ptCount val="20"/>
                <c:pt idx="0">
                  <c:v>0.12324355370252799</c:v>
                </c:pt>
                <c:pt idx="1">
                  <c:v>0.12793028039262416</c:v>
                </c:pt>
                <c:pt idx="2">
                  <c:v>1.2671520310259901E-2</c:v>
                </c:pt>
                <c:pt idx="3">
                  <c:v>0</c:v>
                </c:pt>
                <c:pt idx="4">
                  <c:v>1.4928092420306195E-2</c:v>
                </c:pt>
                <c:pt idx="5">
                  <c:v>0</c:v>
                </c:pt>
                <c:pt idx="6">
                  <c:v>1.1282860550231432E-2</c:v>
                </c:pt>
                <c:pt idx="7">
                  <c:v>8.4361080421730419E-2</c:v>
                </c:pt>
                <c:pt idx="8">
                  <c:v>4.9818168891021905E-2</c:v>
                </c:pt>
                <c:pt idx="9">
                  <c:v>1.6663917120341772E-2</c:v>
                </c:pt>
                <c:pt idx="10">
                  <c:v>1.197719043024569E-2</c:v>
                </c:pt>
                <c:pt idx="11">
                  <c:v>8.1583760901673505E-2</c:v>
                </c:pt>
                <c:pt idx="12">
                  <c:v>5.2074741001068873E-3</c:v>
                </c:pt>
                <c:pt idx="13">
                  <c:v>0.10224007483209717</c:v>
                </c:pt>
                <c:pt idx="14">
                  <c:v>0.1341792493127523</c:v>
                </c:pt>
                <c:pt idx="15">
                  <c:v>1.40601800702884E-2</c:v>
                </c:pt>
                <c:pt idx="16">
                  <c:v>0</c:v>
                </c:pt>
                <c:pt idx="17">
                  <c:v>4.513144220092572E-3</c:v>
                </c:pt>
                <c:pt idx="18">
                  <c:v>3.4542911530708591E-2</c:v>
                </c:pt>
                <c:pt idx="19">
                  <c:v>8.331958560170917E-3</c:v>
                </c:pt>
              </c:numCache>
            </c:numRef>
          </c:val>
        </c:ser>
        <c:ser>
          <c:idx val="4"/>
          <c:order val="4"/>
          <c:tx>
            <c:v>2018</c:v>
          </c:tx>
          <c:invertIfNegative val="0"/>
          <c:val>
            <c:numRef>
              <c:f>'Daten 2013 - 2018'!$O$4:$O$23</c:f>
              <c:numCache>
                <c:formatCode>[$-F400]h:mm:ss\ AM/PM</c:formatCode>
                <c:ptCount val="20"/>
                <c:pt idx="0">
                  <c:v>6.0390040894560272E-2</c:v>
                </c:pt>
                <c:pt idx="1">
                  <c:v>0.23844219951031556</c:v>
                </c:pt>
                <c:pt idx="2">
                  <c:v>0</c:v>
                </c:pt>
                <c:pt idx="3">
                  <c:v>0</c:v>
                </c:pt>
                <c:pt idx="4">
                  <c:v>3.0195020447280164E-2</c:v>
                </c:pt>
                <c:pt idx="5">
                  <c:v>0.33952987665990558</c:v>
                </c:pt>
                <c:pt idx="6">
                  <c:v>4.1025842999021797E-3</c:v>
                </c:pt>
                <c:pt idx="7">
                  <c:v>4.8902804854834177E-2</c:v>
                </c:pt>
                <c:pt idx="8">
                  <c:v>6.662596903041168E-2</c:v>
                </c:pt>
                <c:pt idx="9">
                  <c:v>2.5107815915401448E-2</c:v>
                </c:pt>
                <c:pt idx="10">
                  <c:v>0</c:v>
                </c:pt>
                <c:pt idx="11">
                  <c:v>0.23860630288231163</c:v>
                </c:pt>
                <c:pt idx="12">
                  <c:v>5.1692562178767651E-2</c:v>
                </c:pt>
                <c:pt idx="13">
                  <c:v>6.4492625194462458E-2</c:v>
                </c:pt>
                <c:pt idx="14">
                  <c:v>0.20430869813512928</c:v>
                </c:pt>
                <c:pt idx="15">
                  <c:v>1.9856508011526604E-2</c:v>
                </c:pt>
                <c:pt idx="16">
                  <c:v>0</c:v>
                </c:pt>
                <c:pt idx="17">
                  <c:v>5.1036148690783316E-2</c:v>
                </c:pt>
                <c:pt idx="18">
                  <c:v>6.498493531045077E-2</c:v>
                </c:pt>
                <c:pt idx="19">
                  <c:v>4.266687671898293E-3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952512"/>
        <c:axId val="80683392"/>
        <c:axId val="80678912"/>
      </c:bar3DChart>
      <c:catAx>
        <c:axId val="79952512"/>
        <c:scaling>
          <c:orientation val="minMax"/>
        </c:scaling>
        <c:delete val="0"/>
        <c:axPos val="b"/>
        <c:majorTickMark val="none"/>
        <c:minorTickMark val="none"/>
        <c:tickLblPos val="nextTo"/>
        <c:crossAx val="80683392"/>
        <c:crosses val="autoZero"/>
        <c:auto val="1"/>
        <c:lblAlgn val="ctr"/>
        <c:lblOffset val="100"/>
        <c:noMultiLvlLbl val="0"/>
      </c:catAx>
      <c:valAx>
        <c:axId val="806833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Hours</a:t>
                </a:r>
              </a:p>
            </c:rich>
          </c:tx>
          <c:layout/>
          <c:overlay val="0"/>
        </c:title>
        <c:numFmt formatCode="[h]:mm:ss;@" sourceLinked="1"/>
        <c:majorTickMark val="out"/>
        <c:minorTickMark val="none"/>
        <c:tickLblPos val="nextTo"/>
        <c:crossAx val="79952512"/>
        <c:crosses val="autoZero"/>
        <c:crossBetween val="between"/>
      </c:valAx>
      <c:serAx>
        <c:axId val="80678912"/>
        <c:scaling>
          <c:orientation val="minMax"/>
        </c:scaling>
        <c:delete val="1"/>
        <c:axPos val="b"/>
        <c:majorTickMark val="none"/>
        <c:minorTickMark val="none"/>
        <c:tickLblPos val="nextTo"/>
        <c:crossAx val="8068339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Faults Power Supply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Failure Power supply</c:v>
          </c:tx>
          <c:invertIfNegative val="0"/>
          <c:cat>
            <c:numRef>
              <c:f>'Daten 2013 - 2018'!$S$2:$S$6</c:f>
              <c:numCache>
                <c:formatCode>General</c:formatCode>
                <c:ptCount val="5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('Daten 2013 - 2018'!$B$5,'Daten 2013 - 2018'!$E$5,'Daten 2013 - 2018'!$H$5,'Daten 2013 - 2018'!$K$5,'Daten 2013 - 2018'!$N$5)</c:f>
              <c:numCache>
                <c:formatCode>General</c:formatCode>
                <c:ptCount val="5"/>
                <c:pt idx="0">
                  <c:v>3.2690984170681348</c:v>
                </c:pt>
                <c:pt idx="1">
                  <c:v>2.8833551769331587</c:v>
                </c:pt>
                <c:pt idx="2">
                  <c:v>4.0714770413933499</c:v>
                </c:pt>
                <c:pt idx="3">
                  <c:v>4.2492988656871615</c:v>
                </c:pt>
                <c:pt idx="4" formatCode="0.00">
                  <c:v>3.7809416907898625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728064"/>
        <c:axId val="80729600"/>
      </c:barChart>
      <c:catAx>
        <c:axId val="8072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0729600"/>
        <c:crosses val="autoZero"/>
        <c:auto val="1"/>
        <c:lblAlgn val="ctr"/>
        <c:lblOffset val="100"/>
        <c:noMultiLvlLbl val="0"/>
      </c:catAx>
      <c:valAx>
        <c:axId val="807296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counts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728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Failure time Power supply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Failure Power supply</c:v>
          </c:tx>
          <c:invertIfNegative val="0"/>
          <c:cat>
            <c:numRef>
              <c:f>'Daten 2013 - 2018'!$S$2:$S$6</c:f>
              <c:numCache>
                <c:formatCode>General</c:formatCode>
                <c:ptCount val="5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('Daten 2013 - 2018'!$C$5,'Daten 2013 - 2018'!$F$5,'Daten 2013 - 2018'!$I$5,'Daten 2013 - 2018'!$L$5,'Daten 2013 - 2018'!$O$5)</c:f>
              <c:numCache>
                <c:formatCode>[h]:mm:ss;@</c:formatCode>
                <c:ptCount val="5"/>
                <c:pt idx="0">
                  <c:v>0.22748472190359667</c:v>
                </c:pt>
                <c:pt idx="1">
                  <c:v>0.15181301878549586</c:v>
                </c:pt>
                <c:pt idx="2">
                  <c:v>0.31211515745557822</c:v>
                </c:pt>
                <c:pt idx="3">
                  <c:v>0.12793028039262416</c:v>
                </c:pt>
                <c:pt idx="4" formatCode="[$-F400]h:mm:ss\ AM/PM">
                  <c:v>0.23844219951031556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798656"/>
        <c:axId val="81800192"/>
      </c:barChart>
      <c:catAx>
        <c:axId val="817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1800192"/>
        <c:crosses val="autoZero"/>
        <c:auto val="1"/>
        <c:lblAlgn val="ctr"/>
        <c:lblOffset val="100"/>
        <c:noMultiLvlLbl val="0"/>
      </c:catAx>
      <c:valAx>
        <c:axId val="818001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hours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[h]:mm:ss;@" sourceLinked="1"/>
        <c:majorTickMark val="out"/>
        <c:minorTickMark val="none"/>
        <c:tickLblPos val="nextTo"/>
        <c:crossAx val="81798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Time to recover</a:t>
            </a:r>
            <a:r>
              <a:rPr lang="en-US" baseline="0"/>
              <a:t> </a:t>
            </a:r>
            <a:r>
              <a:rPr lang="en-US"/>
              <a:t>Power supply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Failure Power supply</c:v>
          </c:tx>
          <c:invertIfNegative val="0"/>
          <c:cat>
            <c:numRef>
              <c:f>'Daten 2013 - 2018'!$S$2:$S$6</c:f>
              <c:numCache>
                <c:formatCode>General</c:formatCode>
                <c:ptCount val="5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('Daten 2013 - 2018'!$D$5,'Daten 2013 - 2018'!$G$5,'Daten 2013 - 2018'!$J$5,'Daten 2013 - 2018'!$M$5,'Daten 2013 - 2018'!$P$5)</c:f>
              <c:numCache>
                <c:formatCode>[h]:mm:ss;@</c:formatCode>
                <c:ptCount val="5"/>
                <c:pt idx="0">
                  <c:v>6.9586379142300203E-2</c:v>
                </c:pt>
                <c:pt idx="1">
                  <c:v>5.2651515151515151E-2</c:v>
                </c:pt>
                <c:pt idx="2">
                  <c:v>7.6658950617283964E-2</c:v>
                </c:pt>
                <c:pt idx="3">
                  <c:v>3.0106209150326812E-2</c:v>
                </c:pt>
                <c:pt idx="4">
                  <c:v>6.3064236111111116E-2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834368"/>
        <c:axId val="81835904"/>
      </c:barChart>
      <c:catAx>
        <c:axId val="8183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1835904"/>
        <c:crosses val="autoZero"/>
        <c:auto val="1"/>
        <c:lblAlgn val="ctr"/>
        <c:lblOffset val="100"/>
        <c:noMultiLvlLbl val="0"/>
      </c:catAx>
      <c:valAx>
        <c:axId val="818359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hours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[h]:mm:ss;@" sourceLinked="1"/>
        <c:majorTickMark val="out"/>
        <c:minorTickMark val="none"/>
        <c:tickLblPos val="nextTo"/>
        <c:crossAx val="81834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PS Trips during the year 2018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Trips large supplies</c:v>
          </c:tx>
          <c:invertIfNegative val="0"/>
          <c:cat>
            <c:numRef>
              <c:f>'Ausfälle Netzgeräte 2018'!$A$4:$A$43</c:f>
              <c:numCache>
                <c:formatCode>General</c:formatCode>
                <c:ptCount val="38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  <c:pt idx="16">
                  <c:v>29</c:v>
                </c:pt>
                <c:pt idx="17">
                  <c:v>30</c:v>
                </c:pt>
                <c:pt idx="18">
                  <c:v>31</c:v>
                </c:pt>
                <c:pt idx="19">
                  <c:v>32</c:v>
                </c:pt>
                <c:pt idx="20">
                  <c:v>33</c:v>
                </c:pt>
                <c:pt idx="21">
                  <c:v>34</c:v>
                </c:pt>
                <c:pt idx="22">
                  <c:v>35</c:v>
                </c:pt>
                <c:pt idx="23">
                  <c:v>36</c:v>
                </c:pt>
                <c:pt idx="24">
                  <c:v>37</c:v>
                </c:pt>
                <c:pt idx="25">
                  <c:v>38</c:v>
                </c:pt>
                <c:pt idx="26">
                  <c:v>39</c:v>
                </c:pt>
                <c:pt idx="27">
                  <c:v>40</c:v>
                </c:pt>
                <c:pt idx="28">
                  <c:v>41</c:v>
                </c:pt>
                <c:pt idx="29">
                  <c:v>42</c:v>
                </c:pt>
                <c:pt idx="30">
                  <c:v>43</c:v>
                </c:pt>
                <c:pt idx="31">
                  <c:v>44</c:v>
                </c:pt>
                <c:pt idx="32">
                  <c:v>45</c:v>
                </c:pt>
                <c:pt idx="33">
                  <c:v>46</c:v>
                </c:pt>
                <c:pt idx="34">
                  <c:v>47</c:v>
                </c:pt>
                <c:pt idx="35">
                  <c:v>48</c:v>
                </c:pt>
                <c:pt idx="36">
                  <c:v>49</c:v>
                </c:pt>
                <c:pt idx="37">
                  <c:v>50</c:v>
                </c:pt>
              </c:numCache>
            </c:numRef>
          </c:cat>
          <c:val>
            <c:numRef>
              <c:f>'Ausfälle Netzgeräte 2018'!$B$4:$B$43</c:f>
              <c:numCache>
                <c:formatCode>General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2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1</c:v>
                </c:pt>
                <c:pt idx="37">
                  <c:v>2</c:v>
                </c:pt>
              </c:numCache>
            </c:numRef>
          </c:val>
        </c:ser>
        <c:ser>
          <c:idx val="1"/>
          <c:order val="1"/>
          <c:tx>
            <c:v>Trips Correctors</c:v>
          </c:tx>
          <c:invertIfNegative val="0"/>
          <c:cat>
            <c:numRef>
              <c:f>'Ausfälle Netzgeräte 2018'!$A$4:$A$43</c:f>
              <c:numCache>
                <c:formatCode>General</c:formatCode>
                <c:ptCount val="38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  <c:pt idx="16">
                  <c:v>29</c:v>
                </c:pt>
                <c:pt idx="17">
                  <c:v>30</c:v>
                </c:pt>
                <c:pt idx="18">
                  <c:v>31</c:v>
                </c:pt>
                <c:pt idx="19">
                  <c:v>32</c:v>
                </c:pt>
                <c:pt idx="20">
                  <c:v>33</c:v>
                </c:pt>
                <c:pt idx="21">
                  <c:v>34</c:v>
                </c:pt>
                <c:pt idx="22">
                  <c:v>35</c:v>
                </c:pt>
                <c:pt idx="23">
                  <c:v>36</c:v>
                </c:pt>
                <c:pt idx="24">
                  <c:v>37</c:v>
                </c:pt>
                <c:pt idx="25">
                  <c:v>38</c:v>
                </c:pt>
                <c:pt idx="26">
                  <c:v>39</c:v>
                </c:pt>
                <c:pt idx="27">
                  <c:v>40</c:v>
                </c:pt>
                <c:pt idx="28">
                  <c:v>41</c:v>
                </c:pt>
                <c:pt idx="29">
                  <c:v>42</c:v>
                </c:pt>
                <c:pt idx="30">
                  <c:v>43</c:v>
                </c:pt>
                <c:pt idx="31">
                  <c:v>44</c:v>
                </c:pt>
                <c:pt idx="32">
                  <c:v>45</c:v>
                </c:pt>
                <c:pt idx="33">
                  <c:v>46</c:v>
                </c:pt>
                <c:pt idx="34">
                  <c:v>47</c:v>
                </c:pt>
                <c:pt idx="35">
                  <c:v>48</c:v>
                </c:pt>
                <c:pt idx="36">
                  <c:v>49</c:v>
                </c:pt>
                <c:pt idx="37">
                  <c:v>50</c:v>
                </c:pt>
              </c:numCache>
            </c:numRef>
          </c:cat>
          <c:val>
            <c:numRef>
              <c:f>'Ausfälle Netzgeräte 2018'!$C$4:$C$43</c:f>
              <c:numCache>
                <c:formatCode>General</c:formatCode>
                <c:ptCount val="38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10336"/>
        <c:axId val="82120704"/>
      </c:barChart>
      <c:catAx>
        <c:axId val="82110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Cal.</a:t>
                </a:r>
                <a:r>
                  <a:rPr lang="en-US" baseline="0"/>
                  <a:t> week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2120704"/>
        <c:crosses val="autoZero"/>
        <c:auto val="1"/>
        <c:lblAlgn val="ctr"/>
        <c:lblOffset val="100"/>
        <c:noMultiLvlLbl val="0"/>
      </c:catAx>
      <c:valAx>
        <c:axId val="821207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counts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2110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PS Trips time loss</a:t>
            </a:r>
          </a:p>
          <a:p>
            <a:pPr>
              <a:defRPr/>
            </a:pPr>
            <a:r>
              <a:rPr lang="en-US"/>
              <a:t>during the year 2018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Trips large supplies</c:v>
          </c:tx>
          <c:invertIfNegative val="0"/>
          <c:cat>
            <c:numRef>
              <c:f>'Ausfälle Netzgeräte 2018'!$A$4:$A$43</c:f>
              <c:numCache>
                <c:formatCode>General</c:formatCode>
                <c:ptCount val="38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  <c:pt idx="16">
                  <c:v>29</c:v>
                </c:pt>
                <c:pt idx="17">
                  <c:v>30</c:v>
                </c:pt>
                <c:pt idx="18">
                  <c:v>31</c:v>
                </c:pt>
                <c:pt idx="19">
                  <c:v>32</c:v>
                </c:pt>
                <c:pt idx="20">
                  <c:v>33</c:v>
                </c:pt>
                <c:pt idx="21">
                  <c:v>34</c:v>
                </c:pt>
                <c:pt idx="22">
                  <c:v>35</c:v>
                </c:pt>
                <c:pt idx="23">
                  <c:v>36</c:v>
                </c:pt>
                <c:pt idx="24">
                  <c:v>37</c:v>
                </c:pt>
                <c:pt idx="25">
                  <c:v>38</c:v>
                </c:pt>
                <c:pt idx="26">
                  <c:v>39</c:v>
                </c:pt>
                <c:pt idx="27">
                  <c:v>40</c:v>
                </c:pt>
                <c:pt idx="28">
                  <c:v>41</c:v>
                </c:pt>
                <c:pt idx="29">
                  <c:v>42</c:v>
                </c:pt>
                <c:pt idx="30">
                  <c:v>43</c:v>
                </c:pt>
                <c:pt idx="31">
                  <c:v>44</c:v>
                </c:pt>
                <c:pt idx="32">
                  <c:v>45</c:v>
                </c:pt>
                <c:pt idx="33">
                  <c:v>46</c:v>
                </c:pt>
                <c:pt idx="34">
                  <c:v>47</c:v>
                </c:pt>
                <c:pt idx="35">
                  <c:v>48</c:v>
                </c:pt>
                <c:pt idx="36">
                  <c:v>49</c:v>
                </c:pt>
                <c:pt idx="37">
                  <c:v>50</c:v>
                </c:pt>
              </c:numCache>
            </c:numRef>
          </c:cat>
          <c:val>
            <c:numRef>
              <c:f>'Ausfälle Netzgeräte 2018'!$E$4:$E$43</c:f>
              <c:numCache>
                <c:formatCode>[h]:mm:ss;@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8.9583333333333348E-2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9.722222222222221E-2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0.15416666666666662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5.6250000000000022E-2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3.472222222222221E-2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4.3055555555555562E-2</c:v>
                </c:pt>
                <c:pt idx="35">
                  <c:v>0</c:v>
                </c:pt>
                <c:pt idx="36">
                  <c:v>6.8749999999999978E-2</c:v>
                </c:pt>
                <c:pt idx="37">
                  <c:v>0.13958333333333334</c:v>
                </c:pt>
              </c:numCache>
            </c:numRef>
          </c:val>
        </c:ser>
        <c:ser>
          <c:idx val="1"/>
          <c:order val="1"/>
          <c:tx>
            <c:v>Trips Correctors</c:v>
          </c:tx>
          <c:invertIfNegative val="0"/>
          <c:cat>
            <c:numRef>
              <c:f>'Ausfälle Netzgeräte 2018'!$A$4:$A$43</c:f>
              <c:numCache>
                <c:formatCode>General</c:formatCode>
                <c:ptCount val="38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  <c:pt idx="16">
                  <c:v>29</c:v>
                </c:pt>
                <c:pt idx="17">
                  <c:v>30</c:v>
                </c:pt>
                <c:pt idx="18">
                  <c:v>31</c:v>
                </c:pt>
                <c:pt idx="19">
                  <c:v>32</c:v>
                </c:pt>
                <c:pt idx="20">
                  <c:v>33</c:v>
                </c:pt>
                <c:pt idx="21">
                  <c:v>34</c:v>
                </c:pt>
                <c:pt idx="22">
                  <c:v>35</c:v>
                </c:pt>
                <c:pt idx="23">
                  <c:v>36</c:v>
                </c:pt>
                <c:pt idx="24">
                  <c:v>37</c:v>
                </c:pt>
                <c:pt idx="25">
                  <c:v>38</c:v>
                </c:pt>
                <c:pt idx="26">
                  <c:v>39</c:v>
                </c:pt>
                <c:pt idx="27">
                  <c:v>40</c:v>
                </c:pt>
                <c:pt idx="28">
                  <c:v>41</c:v>
                </c:pt>
                <c:pt idx="29">
                  <c:v>42</c:v>
                </c:pt>
                <c:pt idx="30">
                  <c:v>43</c:v>
                </c:pt>
                <c:pt idx="31">
                  <c:v>44</c:v>
                </c:pt>
                <c:pt idx="32">
                  <c:v>45</c:v>
                </c:pt>
                <c:pt idx="33">
                  <c:v>46</c:v>
                </c:pt>
                <c:pt idx="34">
                  <c:v>47</c:v>
                </c:pt>
                <c:pt idx="35">
                  <c:v>48</c:v>
                </c:pt>
                <c:pt idx="36">
                  <c:v>49</c:v>
                </c:pt>
                <c:pt idx="37">
                  <c:v>50</c:v>
                </c:pt>
              </c:numCache>
            </c:numRef>
          </c:cat>
          <c:val>
            <c:numRef>
              <c:f>'Ausfälle Netzgeräte 2018'!$F$4:$F$43</c:f>
              <c:numCache>
                <c:formatCode>[h]:mm:ss;@</c:formatCode>
                <c:ptCount val="38"/>
                <c:pt idx="0" formatCode="[$-F400]h:mm:ss\ AM/PM">
                  <c:v>9.9305555555555536E-2</c:v>
                </c:pt>
                <c:pt idx="1">
                  <c:v>0</c:v>
                </c:pt>
                <c:pt idx="2">
                  <c:v>9.7222222222221877E-3</c:v>
                </c:pt>
                <c:pt idx="3">
                  <c:v>1.3888888888888951E-2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0.1520833333333334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2.8472222222222232E-2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2.2222222222222254E-2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30048"/>
        <c:axId val="82131968"/>
      </c:barChart>
      <c:catAx>
        <c:axId val="82130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Cal.</a:t>
                </a:r>
                <a:r>
                  <a:rPr lang="en-US" baseline="0"/>
                  <a:t> week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2131968"/>
        <c:crosses val="autoZero"/>
        <c:auto val="1"/>
        <c:lblAlgn val="ctr"/>
        <c:lblOffset val="100"/>
        <c:noMultiLvlLbl val="0"/>
      </c:catAx>
      <c:valAx>
        <c:axId val="821319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counts</a:t>
                </a:r>
              </a:p>
            </c:rich>
          </c:tx>
          <c:layout/>
          <c:overlay val="0"/>
        </c:title>
        <c:numFmt formatCode="[h]:mm:ss;@" sourceLinked="1"/>
        <c:majorTickMark val="out"/>
        <c:minorTickMark val="none"/>
        <c:tickLblPos val="nextTo"/>
        <c:crossAx val="82130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Fault Water cooling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Water cooling</c:v>
          </c:tx>
          <c:invertIfNegative val="0"/>
          <c:cat>
            <c:numRef>
              <c:f>'Daten 2013 - 2018'!$S$2:$S$6</c:f>
              <c:numCache>
                <c:formatCode>General</c:formatCode>
                <c:ptCount val="5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('Daten 2013 - 2018'!$B$6,'Daten 2013 - 2018'!$E$6,'Daten 2013 - 2018'!$H$6,'Daten 2013 - 2018'!$K$6,'Daten 2013 - 2018'!$N$6)</c:f>
              <c:numCache>
                <c:formatCode>General</c:formatCode>
                <c:ptCount val="5"/>
                <c:pt idx="0">
                  <c:v>0.34411562284927733</c:v>
                </c:pt>
                <c:pt idx="1">
                  <c:v>3.145478374836173</c:v>
                </c:pt>
                <c:pt idx="2">
                  <c:v>0.45238633793259442</c:v>
                </c:pt>
                <c:pt idx="3">
                  <c:v>0.24995875680512716</c:v>
                </c:pt>
                <c:pt idx="4" formatCode="0.0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943936"/>
        <c:axId val="81953920"/>
      </c:barChart>
      <c:catAx>
        <c:axId val="8194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1953920"/>
        <c:crosses val="autoZero"/>
        <c:auto val="1"/>
        <c:lblAlgn val="ctr"/>
        <c:lblOffset val="100"/>
        <c:noMultiLvlLbl val="0"/>
      </c:catAx>
      <c:valAx>
        <c:axId val="819539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1943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Failure time Water cooling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Failuretime Watercooling</c:v>
          </c:tx>
          <c:invertIfNegative val="0"/>
          <c:cat>
            <c:numRef>
              <c:f>'Daten 2013 - 2018'!$S$2:$S$6</c:f>
              <c:numCache>
                <c:formatCode>General</c:formatCode>
                <c:ptCount val="5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('Daten 2013 - 2018'!$C$6,'Daten 2013 - 2018'!$F$6,'Daten 2013 - 2018'!$I$6,'Daten 2013 - 2018'!$L$6,'Daten 2013 - 2018'!$O$6)</c:f>
              <c:numCache>
                <c:formatCode>[h]:mm:ss;@</c:formatCode>
                <c:ptCount val="5"/>
                <c:pt idx="0">
                  <c:v>5.9419687237133895E-2</c:v>
                </c:pt>
                <c:pt idx="1">
                  <c:v>0.17911751856705982</c:v>
                </c:pt>
                <c:pt idx="2">
                  <c:v>0.10995501269195003</c:v>
                </c:pt>
                <c:pt idx="3">
                  <c:v>1.2671520310259901E-2</c:v>
                </c:pt>
                <c:pt idx="4" formatCode="[$-F400]h:mm:ss\ AM/PM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261120"/>
        <c:axId val="82262656"/>
      </c:barChart>
      <c:catAx>
        <c:axId val="8226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2262656"/>
        <c:crosses val="autoZero"/>
        <c:auto val="1"/>
        <c:lblAlgn val="ctr"/>
        <c:lblOffset val="100"/>
        <c:noMultiLvlLbl val="0"/>
      </c:catAx>
      <c:valAx>
        <c:axId val="822626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hours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[h]:mm:ss;@" sourceLinked="1"/>
        <c:majorTickMark val="out"/>
        <c:minorTickMark val="none"/>
        <c:tickLblPos val="nextTo"/>
        <c:crossAx val="82261120"/>
        <c:crosses val="autoZero"/>
        <c:crossBetween val="between"/>
        <c:minorUnit val="0.125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91CCAB-1488-4FA2-8A2A-E614F137869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B0A5A2D-FA50-4D2C-BC79-721FB7EBB219}">
      <dgm:prSet phldrT="[Text]" custT="1"/>
      <dgm:spPr/>
      <dgm:t>
        <a:bodyPr/>
        <a:lstStyle/>
        <a:p>
          <a:r>
            <a:rPr lang="de-DE" sz="1600" dirty="0" smtClean="0"/>
            <a:t>1. Teambildung</a:t>
          </a:r>
          <a:endParaRPr lang="de-DE" sz="1600" dirty="0"/>
        </a:p>
      </dgm:t>
    </dgm:pt>
    <dgm:pt modelId="{DA80EBF6-E549-41B8-BB79-96195DD321C9}" type="parTrans" cxnId="{56FF3902-A88B-4171-870F-97B35A97B4F7}">
      <dgm:prSet/>
      <dgm:spPr/>
      <dgm:t>
        <a:bodyPr/>
        <a:lstStyle/>
        <a:p>
          <a:endParaRPr lang="de-DE" sz="2000"/>
        </a:p>
      </dgm:t>
    </dgm:pt>
    <dgm:pt modelId="{57D49424-93C7-404A-BA45-005D39BBEA53}" type="sibTrans" cxnId="{56FF3902-A88B-4171-870F-97B35A97B4F7}">
      <dgm:prSet custT="1"/>
      <dgm:spPr/>
      <dgm:t>
        <a:bodyPr/>
        <a:lstStyle/>
        <a:p>
          <a:endParaRPr lang="de-DE" sz="1200"/>
        </a:p>
      </dgm:t>
    </dgm:pt>
    <dgm:pt modelId="{A1B565BA-C303-4170-8177-2BCF8456CAF5}">
      <dgm:prSet phldrT="[Text]" custT="1"/>
      <dgm:spPr/>
      <dgm:t>
        <a:bodyPr/>
        <a:lstStyle/>
        <a:p>
          <a:r>
            <a:rPr lang="de-DE" sz="1600" dirty="0" smtClean="0"/>
            <a:t>2. Problem-beschreibung</a:t>
          </a:r>
        </a:p>
      </dgm:t>
    </dgm:pt>
    <dgm:pt modelId="{93EA0987-5764-41EA-913D-A82C8C32368A}" type="parTrans" cxnId="{372847E9-57BD-47B0-AAAC-96E8118C94C6}">
      <dgm:prSet/>
      <dgm:spPr/>
      <dgm:t>
        <a:bodyPr/>
        <a:lstStyle/>
        <a:p>
          <a:endParaRPr lang="de-DE" sz="2000"/>
        </a:p>
      </dgm:t>
    </dgm:pt>
    <dgm:pt modelId="{80701902-9135-4C7D-B9E0-26CF4227CAD7}" type="sibTrans" cxnId="{372847E9-57BD-47B0-AAAC-96E8118C94C6}">
      <dgm:prSet custT="1"/>
      <dgm:spPr/>
      <dgm:t>
        <a:bodyPr/>
        <a:lstStyle/>
        <a:p>
          <a:endParaRPr lang="de-DE" sz="1200"/>
        </a:p>
      </dgm:t>
    </dgm:pt>
    <dgm:pt modelId="{AFE2D8BF-E0F8-47BE-BED0-2A008186A1F6}">
      <dgm:prSet phldrT="[Text]" custT="1"/>
      <dgm:spPr/>
      <dgm:t>
        <a:bodyPr/>
        <a:lstStyle/>
        <a:p>
          <a:r>
            <a:rPr lang="de-DE" sz="1600" dirty="0" smtClean="0"/>
            <a:t>3. Sofort-maßnahme</a:t>
          </a:r>
          <a:endParaRPr lang="de-DE" sz="1600" dirty="0"/>
        </a:p>
      </dgm:t>
    </dgm:pt>
    <dgm:pt modelId="{52F7F67B-940F-4CA9-A56F-FE0ED0810B2F}" type="parTrans" cxnId="{2DCBD120-CFFF-4C93-8971-3BC7CD67F18A}">
      <dgm:prSet/>
      <dgm:spPr/>
      <dgm:t>
        <a:bodyPr/>
        <a:lstStyle/>
        <a:p>
          <a:endParaRPr lang="de-DE" sz="2000"/>
        </a:p>
      </dgm:t>
    </dgm:pt>
    <dgm:pt modelId="{06FBD428-39C7-4576-96A3-EBE1361499F2}" type="sibTrans" cxnId="{2DCBD120-CFFF-4C93-8971-3BC7CD67F18A}">
      <dgm:prSet custT="1"/>
      <dgm:spPr/>
      <dgm:t>
        <a:bodyPr/>
        <a:lstStyle/>
        <a:p>
          <a:endParaRPr lang="de-DE" sz="1200"/>
        </a:p>
      </dgm:t>
    </dgm:pt>
    <dgm:pt modelId="{52508526-1DD0-47ED-9204-790EAC4B9A5D}">
      <dgm:prSet phldrT="[Text]" custT="1"/>
      <dgm:spPr/>
      <dgm:t>
        <a:bodyPr/>
        <a:lstStyle/>
        <a:p>
          <a:r>
            <a:rPr lang="de-DE" sz="1600" dirty="0" smtClean="0"/>
            <a:t>5. Geplante Abstellmaß-</a:t>
          </a:r>
          <a:r>
            <a:rPr lang="de-DE" sz="1600" dirty="0" err="1" smtClean="0"/>
            <a:t>nahme</a:t>
          </a:r>
          <a:endParaRPr lang="de-DE" sz="1600" dirty="0"/>
        </a:p>
      </dgm:t>
    </dgm:pt>
    <dgm:pt modelId="{E4CF5075-7496-4FD5-BC3C-60D400ACB458}" type="parTrans" cxnId="{14C2ADB8-9E16-44AB-8E1E-88545F9AF287}">
      <dgm:prSet/>
      <dgm:spPr/>
      <dgm:t>
        <a:bodyPr/>
        <a:lstStyle/>
        <a:p>
          <a:endParaRPr lang="de-DE" sz="2000"/>
        </a:p>
      </dgm:t>
    </dgm:pt>
    <dgm:pt modelId="{DE6B5DD2-2A21-4216-9F38-B8227E386DFD}" type="sibTrans" cxnId="{14C2ADB8-9E16-44AB-8E1E-88545F9AF287}">
      <dgm:prSet custT="1"/>
      <dgm:spPr/>
      <dgm:t>
        <a:bodyPr/>
        <a:lstStyle/>
        <a:p>
          <a:endParaRPr lang="de-DE" sz="1200"/>
        </a:p>
      </dgm:t>
    </dgm:pt>
    <dgm:pt modelId="{ECD12099-A4CE-4496-81AA-2664511BB6B2}">
      <dgm:prSet phldrT="[Text]" custT="1"/>
      <dgm:spPr/>
      <dgm:t>
        <a:bodyPr/>
        <a:lstStyle/>
        <a:p>
          <a:r>
            <a:rPr lang="de-DE" sz="1600" dirty="0" smtClean="0"/>
            <a:t>6. Eingeführte Abstellmaß-</a:t>
          </a:r>
          <a:r>
            <a:rPr lang="de-DE" sz="1600" dirty="0" err="1" smtClean="0"/>
            <a:t>nahme</a:t>
          </a:r>
          <a:endParaRPr lang="de-DE" sz="1600" dirty="0"/>
        </a:p>
      </dgm:t>
    </dgm:pt>
    <dgm:pt modelId="{3DD9FECA-0337-485D-AD5F-3A207B1AA318}" type="parTrans" cxnId="{3F401313-F3A9-46A3-8C2E-F8EDEC938F35}">
      <dgm:prSet/>
      <dgm:spPr/>
      <dgm:t>
        <a:bodyPr/>
        <a:lstStyle/>
        <a:p>
          <a:endParaRPr lang="de-DE" sz="2000"/>
        </a:p>
      </dgm:t>
    </dgm:pt>
    <dgm:pt modelId="{AC55740B-1595-42EE-BE34-219C59D53DBE}" type="sibTrans" cxnId="{3F401313-F3A9-46A3-8C2E-F8EDEC938F35}">
      <dgm:prSet custT="1"/>
      <dgm:spPr/>
      <dgm:t>
        <a:bodyPr/>
        <a:lstStyle/>
        <a:p>
          <a:endParaRPr lang="de-DE" sz="1200"/>
        </a:p>
      </dgm:t>
    </dgm:pt>
    <dgm:pt modelId="{C6F19710-02CA-4C5A-86E3-2565F74E6103}">
      <dgm:prSet phldrT="[Text]" custT="1"/>
      <dgm:spPr/>
      <dgm:t>
        <a:bodyPr/>
        <a:lstStyle/>
        <a:p>
          <a:r>
            <a:rPr lang="de-DE" sz="1600" dirty="0" smtClean="0"/>
            <a:t>4. Fehlerursache</a:t>
          </a:r>
        </a:p>
      </dgm:t>
    </dgm:pt>
    <dgm:pt modelId="{86CFC755-1FD1-43A7-88CD-3A6E118B6808}" type="parTrans" cxnId="{87BF5E8D-7B97-4457-8B0F-B5E1DC1BEC9B}">
      <dgm:prSet/>
      <dgm:spPr/>
      <dgm:t>
        <a:bodyPr/>
        <a:lstStyle/>
        <a:p>
          <a:endParaRPr lang="de-DE" sz="2000"/>
        </a:p>
      </dgm:t>
    </dgm:pt>
    <dgm:pt modelId="{77CCE2DC-AFEF-4C59-BB97-3F4F54BD189F}" type="sibTrans" cxnId="{87BF5E8D-7B97-4457-8B0F-B5E1DC1BEC9B}">
      <dgm:prSet custT="1"/>
      <dgm:spPr/>
      <dgm:t>
        <a:bodyPr/>
        <a:lstStyle/>
        <a:p>
          <a:endParaRPr lang="de-DE" sz="1200"/>
        </a:p>
      </dgm:t>
    </dgm:pt>
    <dgm:pt modelId="{A6EB564B-BFCB-44EB-BD77-331BB5D99B61}">
      <dgm:prSet phldrT="[Text]" custT="1"/>
      <dgm:spPr/>
      <dgm:t>
        <a:bodyPr/>
        <a:lstStyle/>
        <a:p>
          <a:r>
            <a:rPr lang="de-DE" sz="1600" dirty="0" smtClean="0"/>
            <a:t>7. Fehler-wiederholung verhindern</a:t>
          </a:r>
          <a:endParaRPr lang="de-DE" sz="1600" dirty="0"/>
        </a:p>
      </dgm:t>
    </dgm:pt>
    <dgm:pt modelId="{25CFBE1E-610D-4032-8610-A9B10011C802}" type="parTrans" cxnId="{C5B01F03-1FB9-4978-BFA4-B293FF64D344}">
      <dgm:prSet/>
      <dgm:spPr/>
      <dgm:t>
        <a:bodyPr/>
        <a:lstStyle/>
        <a:p>
          <a:endParaRPr lang="de-DE" sz="2000"/>
        </a:p>
      </dgm:t>
    </dgm:pt>
    <dgm:pt modelId="{CAF2550A-8768-437F-8941-502EBB0BBFD3}" type="sibTrans" cxnId="{C5B01F03-1FB9-4978-BFA4-B293FF64D344}">
      <dgm:prSet custT="1"/>
      <dgm:spPr/>
      <dgm:t>
        <a:bodyPr/>
        <a:lstStyle/>
        <a:p>
          <a:endParaRPr lang="de-DE" sz="1200"/>
        </a:p>
      </dgm:t>
    </dgm:pt>
    <dgm:pt modelId="{FFA3E2EC-F148-498C-BEE5-25DE9034B2EC}">
      <dgm:prSet phldrT="[Text]" custT="1"/>
      <dgm:spPr/>
      <dgm:t>
        <a:bodyPr/>
        <a:lstStyle/>
        <a:p>
          <a:r>
            <a:rPr lang="de-DE" sz="1600" dirty="0" smtClean="0"/>
            <a:t>8. Abschluss</a:t>
          </a:r>
          <a:endParaRPr lang="de-DE" sz="1600" dirty="0"/>
        </a:p>
      </dgm:t>
    </dgm:pt>
    <dgm:pt modelId="{395D49AC-DF9C-442C-8775-F68FD0039176}" type="parTrans" cxnId="{3A75658D-5701-4921-AFD2-C54EB6D27677}">
      <dgm:prSet/>
      <dgm:spPr/>
      <dgm:t>
        <a:bodyPr/>
        <a:lstStyle/>
        <a:p>
          <a:endParaRPr lang="de-DE" sz="2000"/>
        </a:p>
      </dgm:t>
    </dgm:pt>
    <dgm:pt modelId="{80B85F5B-C21E-487D-A021-871775FD4CA6}" type="sibTrans" cxnId="{3A75658D-5701-4921-AFD2-C54EB6D27677}">
      <dgm:prSet/>
      <dgm:spPr/>
      <dgm:t>
        <a:bodyPr/>
        <a:lstStyle/>
        <a:p>
          <a:endParaRPr lang="de-DE" sz="2000"/>
        </a:p>
      </dgm:t>
    </dgm:pt>
    <dgm:pt modelId="{C7EA8187-1A2B-472D-9BB9-44195DA00625}" type="pres">
      <dgm:prSet presAssocID="{0D91CCAB-1488-4FA2-8A2A-E614F13786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320BB83-B5AB-45C0-BDDC-F58561AC61E7}" type="pres">
      <dgm:prSet presAssocID="{DB0A5A2D-FA50-4D2C-BC79-721FB7EBB21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F54E062-8C8F-4E1A-B7DD-7870C7A8D458}" type="pres">
      <dgm:prSet presAssocID="{57D49424-93C7-404A-BA45-005D39BBEA53}" presName="sibTrans" presStyleLbl="sibTrans2D1" presStyleIdx="0" presStyleCnt="7"/>
      <dgm:spPr/>
      <dgm:t>
        <a:bodyPr/>
        <a:lstStyle/>
        <a:p>
          <a:endParaRPr lang="de-DE"/>
        </a:p>
      </dgm:t>
    </dgm:pt>
    <dgm:pt modelId="{A287A8CA-0929-4BA3-9232-052EA0184579}" type="pres">
      <dgm:prSet presAssocID="{57D49424-93C7-404A-BA45-005D39BBEA53}" presName="connectorText" presStyleLbl="sibTrans2D1" presStyleIdx="0" presStyleCnt="7"/>
      <dgm:spPr/>
      <dgm:t>
        <a:bodyPr/>
        <a:lstStyle/>
        <a:p>
          <a:endParaRPr lang="de-DE"/>
        </a:p>
      </dgm:t>
    </dgm:pt>
    <dgm:pt modelId="{24CA561D-ECDE-440F-A073-AE78EAF96520}" type="pres">
      <dgm:prSet presAssocID="{A1B565BA-C303-4170-8177-2BCF8456CAF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70E888C-8A3D-4E0E-94B9-9F40DFE5CE19}" type="pres">
      <dgm:prSet presAssocID="{80701902-9135-4C7D-B9E0-26CF4227CAD7}" presName="sibTrans" presStyleLbl="sibTrans2D1" presStyleIdx="1" presStyleCnt="7"/>
      <dgm:spPr/>
      <dgm:t>
        <a:bodyPr/>
        <a:lstStyle/>
        <a:p>
          <a:endParaRPr lang="de-DE"/>
        </a:p>
      </dgm:t>
    </dgm:pt>
    <dgm:pt modelId="{CD72E668-8126-4FB3-B05A-3CE998FEFDF9}" type="pres">
      <dgm:prSet presAssocID="{80701902-9135-4C7D-B9E0-26CF4227CAD7}" presName="connectorText" presStyleLbl="sibTrans2D1" presStyleIdx="1" presStyleCnt="7"/>
      <dgm:spPr/>
      <dgm:t>
        <a:bodyPr/>
        <a:lstStyle/>
        <a:p>
          <a:endParaRPr lang="de-DE"/>
        </a:p>
      </dgm:t>
    </dgm:pt>
    <dgm:pt modelId="{6191F75D-0E35-47FD-8969-93575D449BAF}" type="pres">
      <dgm:prSet presAssocID="{AFE2D8BF-E0F8-47BE-BED0-2A008186A1F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240C079-FE7C-4BCD-B6E7-615545DFC8CF}" type="pres">
      <dgm:prSet presAssocID="{06FBD428-39C7-4576-96A3-EBE1361499F2}" presName="sibTrans" presStyleLbl="sibTrans2D1" presStyleIdx="2" presStyleCnt="7"/>
      <dgm:spPr/>
      <dgm:t>
        <a:bodyPr/>
        <a:lstStyle/>
        <a:p>
          <a:endParaRPr lang="de-DE"/>
        </a:p>
      </dgm:t>
    </dgm:pt>
    <dgm:pt modelId="{40B4D000-A7C1-408A-9762-6D8751F262C8}" type="pres">
      <dgm:prSet presAssocID="{06FBD428-39C7-4576-96A3-EBE1361499F2}" presName="connectorText" presStyleLbl="sibTrans2D1" presStyleIdx="2" presStyleCnt="7"/>
      <dgm:spPr/>
      <dgm:t>
        <a:bodyPr/>
        <a:lstStyle/>
        <a:p>
          <a:endParaRPr lang="de-DE"/>
        </a:p>
      </dgm:t>
    </dgm:pt>
    <dgm:pt modelId="{1AB4F9DD-0FE8-4F46-873F-45273F0EE497}" type="pres">
      <dgm:prSet presAssocID="{C6F19710-02CA-4C5A-86E3-2565F74E610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C3CE8F-F0F1-47AE-A481-4A6958C6668B}" type="pres">
      <dgm:prSet presAssocID="{77CCE2DC-AFEF-4C59-BB97-3F4F54BD189F}" presName="sibTrans" presStyleLbl="sibTrans2D1" presStyleIdx="3" presStyleCnt="7"/>
      <dgm:spPr/>
      <dgm:t>
        <a:bodyPr/>
        <a:lstStyle/>
        <a:p>
          <a:endParaRPr lang="de-DE"/>
        </a:p>
      </dgm:t>
    </dgm:pt>
    <dgm:pt modelId="{A43A4BF0-13E7-4661-A5D6-D93F0C576649}" type="pres">
      <dgm:prSet presAssocID="{77CCE2DC-AFEF-4C59-BB97-3F4F54BD189F}" presName="connectorText" presStyleLbl="sibTrans2D1" presStyleIdx="3" presStyleCnt="7"/>
      <dgm:spPr/>
      <dgm:t>
        <a:bodyPr/>
        <a:lstStyle/>
        <a:p>
          <a:endParaRPr lang="de-DE"/>
        </a:p>
      </dgm:t>
    </dgm:pt>
    <dgm:pt modelId="{BD659786-5675-488C-B07E-BF332BE75821}" type="pres">
      <dgm:prSet presAssocID="{52508526-1DD0-47ED-9204-790EAC4B9A5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9D6FFC-916C-43F0-9D8A-0EDF887B2A9F}" type="pres">
      <dgm:prSet presAssocID="{DE6B5DD2-2A21-4216-9F38-B8227E386DFD}" presName="sibTrans" presStyleLbl="sibTrans2D1" presStyleIdx="4" presStyleCnt="7"/>
      <dgm:spPr/>
      <dgm:t>
        <a:bodyPr/>
        <a:lstStyle/>
        <a:p>
          <a:endParaRPr lang="de-DE"/>
        </a:p>
      </dgm:t>
    </dgm:pt>
    <dgm:pt modelId="{43FF926F-1C97-4E2D-8946-291680C4D321}" type="pres">
      <dgm:prSet presAssocID="{DE6B5DD2-2A21-4216-9F38-B8227E386DFD}" presName="connectorText" presStyleLbl="sibTrans2D1" presStyleIdx="4" presStyleCnt="7"/>
      <dgm:spPr/>
      <dgm:t>
        <a:bodyPr/>
        <a:lstStyle/>
        <a:p>
          <a:endParaRPr lang="de-DE"/>
        </a:p>
      </dgm:t>
    </dgm:pt>
    <dgm:pt modelId="{FBAFE613-B79D-4FAA-99F8-5542F246761F}" type="pres">
      <dgm:prSet presAssocID="{ECD12099-A4CE-4496-81AA-2664511BB6B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5C75793-8117-4F31-849C-5E8B6BCD56DD}" type="pres">
      <dgm:prSet presAssocID="{AC55740B-1595-42EE-BE34-219C59D53DBE}" presName="sibTrans" presStyleLbl="sibTrans2D1" presStyleIdx="5" presStyleCnt="7"/>
      <dgm:spPr/>
      <dgm:t>
        <a:bodyPr/>
        <a:lstStyle/>
        <a:p>
          <a:endParaRPr lang="de-DE"/>
        </a:p>
      </dgm:t>
    </dgm:pt>
    <dgm:pt modelId="{C396D334-AE13-4D82-90E8-14D43DAFAB0C}" type="pres">
      <dgm:prSet presAssocID="{AC55740B-1595-42EE-BE34-219C59D53DBE}" presName="connectorText" presStyleLbl="sibTrans2D1" presStyleIdx="5" presStyleCnt="7"/>
      <dgm:spPr/>
      <dgm:t>
        <a:bodyPr/>
        <a:lstStyle/>
        <a:p>
          <a:endParaRPr lang="de-DE"/>
        </a:p>
      </dgm:t>
    </dgm:pt>
    <dgm:pt modelId="{B4B0DBF4-5F0E-4093-ABEA-0EA165F66C2B}" type="pres">
      <dgm:prSet presAssocID="{A6EB564B-BFCB-44EB-BD77-331BB5D99B6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6DCC965-B02F-4E98-809E-3A95FC407E6A}" type="pres">
      <dgm:prSet presAssocID="{CAF2550A-8768-437F-8941-502EBB0BBFD3}" presName="sibTrans" presStyleLbl="sibTrans2D1" presStyleIdx="6" presStyleCnt="7"/>
      <dgm:spPr/>
      <dgm:t>
        <a:bodyPr/>
        <a:lstStyle/>
        <a:p>
          <a:endParaRPr lang="de-DE"/>
        </a:p>
      </dgm:t>
    </dgm:pt>
    <dgm:pt modelId="{760BAF5E-3142-4187-AEDD-23A67DE5BD6A}" type="pres">
      <dgm:prSet presAssocID="{CAF2550A-8768-437F-8941-502EBB0BBFD3}" presName="connectorText" presStyleLbl="sibTrans2D1" presStyleIdx="6" presStyleCnt="7"/>
      <dgm:spPr/>
      <dgm:t>
        <a:bodyPr/>
        <a:lstStyle/>
        <a:p>
          <a:endParaRPr lang="de-DE"/>
        </a:p>
      </dgm:t>
    </dgm:pt>
    <dgm:pt modelId="{745A1D76-1A1B-430D-89E5-D3F64956F917}" type="pres">
      <dgm:prSet presAssocID="{FFA3E2EC-F148-498C-BEE5-25DE9034B2E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AE9B0A2-EDEC-4916-A795-0B114710450F}" type="presOf" srcId="{CAF2550A-8768-437F-8941-502EBB0BBFD3}" destId="{760BAF5E-3142-4187-AEDD-23A67DE5BD6A}" srcOrd="1" destOrd="0" presId="urn:microsoft.com/office/officeart/2005/8/layout/process5"/>
    <dgm:cxn modelId="{34965EAC-9287-45A6-830F-43F412E6C917}" type="presOf" srcId="{FFA3E2EC-F148-498C-BEE5-25DE9034B2EC}" destId="{745A1D76-1A1B-430D-89E5-D3F64956F917}" srcOrd="0" destOrd="0" presId="urn:microsoft.com/office/officeart/2005/8/layout/process5"/>
    <dgm:cxn modelId="{C5B01F03-1FB9-4978-BFA4-B293FF64D344}" srcId="{0D91CCAB-1488-4FA2-8A2A-E614F1378697}" destId="{A6EB564B-BFCB-44EB-BD77-331BB5D99B61}" srcOrd="6" destOrd="0" parTransId="{25CFBE1E-610D-4032-8610-A9B10011C802}" sibTransId="{CAF2550A-8768-437F-8941-502EBB0BBFD3}"/>
    <dgm:cxn modelId="{3A133234-D18E-4BA1-8859-67BD6D37E85A}" type="presOf" srcId="{0D91CCAB-1488-4FA2-8A2A-E614F1378697}" destId="{C7EA8187-1A2B-472D-9BB9-44195DA00625}" srcOrd="0" destOrd="0" presId="urn:microsoft.com/office/officeart/2005/8/layout/process5"/>
    <dgm:cxn modelId="{87BF5E8D-7B97-4457-8B0F-B5E1DC1BEC9B}" srcId="{0D91CCAB-1488-4FA2-8A2A-E614F1378697}" destId="{C6F19710-02CA-4C5A-86E3-2565F74E6103}" srcOrd="3" destOrd="0" parTransId="{86CFC755-1FD1-43A7-88CD-3A6E118B6808}" sibTransId="{77CCE2DC-AFEF-4C59-BB97-3F4F54BD189F}"/>
    <dgm:cxn modelId="{1D7482D2-8840-47F7-B89F-26A0C9482155}" type="presOf" srcId="{AC55740B-1595-42EE-BE34-219C59D53DBE}" destId="{C396D334-AE13-4D82-90E8-14D43DAFAB0C}" srcOrd="1" destOrd="0" presId="urn:microsoft.com/office/officeart/2005/8/layout/process5"/>
    <dgm:cxn modelId="{B4DACBDB-BBE8-469B-8891-4FFB1277BA72}" type="presOf" srcId="{80701902-9135-4C7D-B9E0-26CF4227CAD7}" destId="{D70E888C-8A3D-4E0E-94B9-9F40DFE5CE19}" srcOrd="0" destOrd="0" presId="urn:microsoft.com/office/officeart/2005/8/layout/process5"/>
    <dgm:cxn modelId="{3AEA8215-C234-42A4-9127-63BA4E26560D}" type="presOf" srcId="{A1B565BA-C303-4170-8177-2BCF8456CAF5}" destId="{24CA561D-ECDE-440F-A073-AE78EAF96520}" srcOrd="0" destOrd="0" presId="urn:microsoft.com/office/officeart/2005/8/layout/process5"/>
    <dgm:cxn modelId="{0006BF66-155C-4D59-8981-C25C58D270A1}" type="presOf" srcId="{CAF2550A-8768-437F-8941-502EBB0BBFD3}" destId="{D6DCC965-B02F-4E98-809E-3A95FC407E6A}" srcOrd="0" destOrd="0" presId="urn:microsoft.com/office/officeart/2005/8/layout/process5"/>
    <dgm:cxn modelId="{2DCBD120-CFFF-4C93-8971-3BC7CD67F18A}" srcId="{0D91CCAB-1488-4FA2-8A2A-E614F1378697}" destId="{AFE2D8BF-E0F8-47BE-BED0-2A008186A1F6}" srcOrd="2" destOrd="0" parTransId="{52F7F67B-940F-4CA9-A56F-FE0ED0810B2F}" sibTransId="{06FBD428-39C7-4576-96A3-EBE1361499F2}"/>
    <dgm:cxn modelId="{97DA37B3-130B-42E9-A6A5-7DFD7C1E81FC}" type="presOf" srcId="{80701902-9135-4C7D-B9E0-26CF4227CAD7}" destId="{CD72E668-8126-4FB3-B05A-3CE998FEFDF9}" srcOrd="1" destOrd="0" presId="urn:microsoft.com/office/officeart/2005/8/layout/process5"/>
    <dgm:cxn modelId="{FB8FEF72-13F7-4BF2-AEE6-F1BF1DE7FF39}" type="presOf" srcId="{AC55740B-1595-42EE-BE34-219C59D53DBE}" destId="{95C75793-8117-4F31-849C-5E8B6BCD56DD}" srcOrd="0" destOrd="0" presId="urn:microsoft.com/office/officeart/2005/8/layout/process5"/>
    <dgm:cxn modelId="{3A75658D-5701-4921-AFD2-C54EB6D27677}" srcId="{0D91CCAB-1488-4FA2-8A2A-E614F1378697}" destId="{FFA3E2EC-F148-498C-BEE5-25DE9034B2EC}" srcOrd="7" destOrd="0" parTransId="{395D49AC-DF9C-442C-8775-F68FD0039176}" sibTransId="{80B85F5B-C21E-487D-A021-871775FD4CA6}"/>
    <dgm:cxn modelId="{2F9B4465-CB9D-4D64-8058-43E6EDC806EF}" type="presOf" srcId="{DB0A5A2D-FA50-4D2C-BC79-721FB7EBB219}" destId="{1320BB83-B5AB-45C0-BDDC-F58561AC61E7}" srcOrd="0" destOrd="0" presId="urn:microsoft.com/office/officeart/2005/8/layout/process5"/>
    <dgm:cxn modelId="{151AA70C-2D5F-4304-91C7-225D32174EAD}" type="presOf" srcId="{AFE2D8BF-E0F8-47BE-BED0-2A008186A1F6}" destId="{6191F75D-0E35-47FD-8969-93575D449BAF}" srcOrd="0" destOrd="0" presId="urn:microsoft.com/office/officeart/2005/8/layout/process5"/>
    <dgm:cxn modelId="{56FF3902-A88B-4171-870F-97B35A97B4F7}" srcId="{0D91CCAB-1488-4FA2-8A2A-E614F1378697}" destId="{DB0A5A2D-FA50-4D2C-BC79-721FB7EBB219}" srcOrd="0" destOrd="0" parTransId="{DA80EBF6-E549-41B8-BB79-96195DD321C9}" sibTransId="{57D49424-93C7-404A-BA45-005D39BBEA53}"/>
    <dgm:cxn modelId="{DF27345A-8090-4691-B9CE-DFC986978FA6}" type="presOf" srcId="{A6EB564B-BFCB-44EB-BD77-331BB5D99B61}" destId="{B4B0DBF4-5F0E-4093-ABEA-0EA165F66C2B}" srcOrd="0" destOrd="0" presId="urn:microsoft.com/office/officeart/2005/8/layout/process5"/>
    <dgm:cxn modelId="{38E4385B-0F22-4E73-A176-4B307228E53D}" type="presOf" srcId="{77CCE2DC-AFEF-4C59-BB97-3F4F54BD189F}" destId="{A43A4BF0-13E7-4661-A5D6-D93F0C576649}" srcOrd="1" destOrd="0" presId="urn:microsoft.com/office/officeart/2005/8/layout/process5"/>
    <dgm:cxn modelId="{68691AB4-E8BD-4F67-8392-4C022C9DAF35}" type="presOf" srcId="{57D49424-93C7-404A-BA45-005D39BBEA53}" destId="{1F54E062-8C8F-4E1A-B7DD-7870C7A8D458}" srcOrd="0" destOrd="0" presId="urn:microsoft.com/office/officeart/2005/8/layout/process5"/>
    <dgm:cxn modelId="{6044B3D6-625E-410D-8D72-84BEF3BEBE62}" type="presOf" srcId="{06FBD428-39C7-4576-96A3-EBE1361499F2}" destId="{40B4D000-A7C1-408A-9762-6D8751F262C8}" srcOrd="1" destOrd="0" presId="urn:microsoft.com/office/officeart/2005/8/layout/process5"/>
    <dgm:cxn modelId="{04A1AF30-78C5-4C07-8E8A-8B70649D0417}" type="presOf" srcId="{DE6B5DD2-2A21-4216-9F38-B8227E386DFD}" destId="{9D9D6FFC-916C-43F0-9D8A-0EDF887B2A9F}" srcOrd="0" destOrd="0" presId="urn:microsoft.com/office/officeart/2005/8/layout/process5"/>
    <dgm:cxn modelId="{B4805B55-804D-4CD2-997C-7D6606E77E1E}" type="presOf" srcId="{52508526-1DD0-47ED-9204-790EAC4B9A5D}" destId="{BD659786-5675-488C-B07E-BF332BE75821}" srcOrd="0" destOrd="0" presId="urn:microsoft.com/office/officeart/2005/8/layout/process5"/>
    <dgm:cxn modelId="{BC0C878A-075E-49A1-AA62-8578ADF27FC1}" type="presOf" srcId="{C6F19710-02CA-4C5A-86E3-2565F74E6103}" destId="{1AB4F9DD-0FE8-4F46-873F-45273F0EE497}" srcOrd="0" destOrd="0" presId="urn:microsoft.com/office/officeart/2005/8/layout/process5"/>
    <dgm:cxn modelId="{D3D35DE5-9275-407B-8978-0C55D76BEE28}" type="presOf" srcId="{77CCE2DC-AFEF-4C59-BB97-3F4F54BD189F}" destId="{56C3CE8F-F0F1-47AE-A481-4A6958C6668B}" srcOrd="0" destOrd="0" presId="urn:microsoft.com/office/officeart/2005/8/layout/process5"/>
    <dgm:cxn modelId="{A6D6E686-617C-4CC4-A7BA-0EA67259B6C2}" type="presOf" srcId="{06FBD428-39C7-4576-96A3-EBE1361499F2}" destId="{1240C079-FE7C-4BCD-B6E7-615545DFC8CF}" srcOrd="0" destOrd="0" presId="urn:microsoft.com/office/officeart/2005/8/layout/process5"/>
    <dgm:cxn modelId="{F137B42F-426B-44C1-87DA-26F11D8B583C}" type="presOf" srcId="{ECD12099-A4CE-4496-81AA-2664511BB6B2}" destId="{FBAFE613-B79D-4FAA-99F8-5542F246761F}" srcOrd="0" destOrd="0" presId="urn:microsoft.com/office/officeart/2005/8/layout/process5"/>
    <dgm:cxn modelId="{5AB5A10F-0D34-44AB-B5A1-D06159843961}" type="presOf" srcId="{57D49424-93C7-404A-BA45-005D39BBEA53}" destId="{A287A8CA-0929-4BA3-9232-052EA0184579}" srcOrd="1" destOrd="0" presId="urn:microsoft.com/office/officeart/2005/8/layout/process5"/>
    <dgm:cxn modelId="{14C2ADB8-9E16-44AB-8E1E-88545F9AF287}" srcId="{0D91CCAB-1488-4FA2-8A2A-E614F1378697}" destId="{52508526-1DD0-47ED-9204-790EAC4B9A5D}" srcOrd="4" destOrd="0" parTransId="{E4CF5075-7496-4FD5-BC3C-60D400ACB458}" sibTransId="{DE6B5DD2-2A21-4216-9F38-B8227E386DFD}"/>
    <dgm:cxn modelId="{372847E9-57BD-47B0-AAAC-96E8118C94C6}" srcId="{0D91CCAB-1488-4FA2-8A2A-E614F1378697}" destId="{A1B565BA-C303-4170-8177-2BCF8456CAF5}" srcOrd="1" destOrd="0" parTransId="{93EA0987-5764-41EA-913D-A82C8C32368A}" sibTransId="{80701902-9135-4C7D-B9E0-26CF4227CAD7}"/>
    <dgm:cxn modelId="{3F401313-F3A9-46A3-8C2E-F8EDEC938F35}" srcId="{0D91CCAB-1488-4FA2-8A2A-E614F1378697}" destId="{ECD12099-A4CE-4496-81AA-2664511BB6B2}" srcOrd="5" destOrd="0" parTransId="{3DD9FECA-0337-485D-AD5F-3A207B1AA318}" sibTransId="{AC55740B-1595-42EE-BE34-219C59D53DBE}"/>
    <dgm:cxn modelId="{05B72AC1-B537-4951-8780-9F085560F0EE}" type="presOf" srcId="{DE6B5DD2-2A21-4216-9F38-B8227E386DFD}" destId="{43FF926F-1C97-4E2D-8946-291680C4D321}" srcOrd="1" destOrd="0" presId="urn:microsoft.com/office/officeart/2005/8/layout/process5"/>
    <dgm:cxn modelId="{6B6E07C6-199A-4659-A47B-30727ABFCB9E}" type="presParOf" srcId="{C7EA8187-1A2B-472D-9BB9-44195DA00625}" destId="{1320BB83-B5AB-45C0-BDDC-F58561AC61E7}" srcOrd="0" destOrd="0" presId="urn:microsoft.com/office/officeart/2005/8/layout/process5"/>
    <dgm:cxn modelId="{26002194-55E0-4BE6-9FC7-0B77EB1E1753}" type="presParOf" srcId="{C7EA8187-1A2B-472D-9BB9-44195DA00625}" destId="{1F54E062-8C8F-4E1A-B7DD-7870C7A8D458}" srcOrd="1" destOrd="0" presId="urn:microsoft.com/office/officeart/2005/8/layout/process5"/>
    <dgm:cxn modelId="{130C5062-B52A-47CE-A6CE-5D46136241B4}" type="presParOf" srcId="{1F54E062-8C8F-4E1A-B7DD-7870C7A8D458}" destId="{A287A8CA-0929-4BA3-9232-052EA0184579}" srcOrd="0" destOrd="0" presId="urn:microsoft.com/office/officeart/2005/8/layout/process5"/>
    <dgm:cxn modelId="{D30E0C38-7930-4B2C-9FE8-7BB50D6DE8CA}" type="presParOf" srcId="{C7EA8187-1A2B-472D-9BB9-44195DA00625}" destId="{24CA561D-ECDE-440F-A073-AE78EAF96520}" srcOrd="2" destOrd="0" presId="urn:microsoft.com/office/officeart/2005/8/layout/process5"/>
    <dgm:cxn modelId="{067A3C0A-2959-438B-86F3-5873085FCB5F}" type="presParOf" srcId="{C7EA8187-1A2B-472D-9BB9-44195DA00625}" destId="{D70E888C-8A3D-4E0E-94B9-9F40DFE5CE19}" srcOrd="3" destOrd="0" presId="urn:microsoft.com/office/officeart/2005/8/layout/process5"/>
    <dgm:cxn modelId="{FD842248-0D22-4E99-8E82-D2C510FED566}" type="presParOf" srcId="{D70E888C-8A3D-4E0E-94B9-9F40DFE5CE19}" destId="{CD72E668-8126-4FB3-B05A-3CE998FEFDF9}" srcOrd="0" destOrd="0" presId="urn:microsoft.com/office/officeart/2005/8/layout/process5"/>
    <dgm:cxn modelId="{7ABE42B5-124E-449F-96D4-01908C8CBC5C}" type="presParOf" srcId="{C7EA8187-1A2B-472D-9BB9-44195DA00625}" destId="{6191F75D-0E35-47FD-8969-93575D449BAF}" srcOrd="4" destOrd="0" presId="urn:microsoft.com/office/officeart/2005/8/layout/process5"/>
    <dgm:cxn modelId="{DAD52A8D-2D22-4BFE-BB28-2D51F0FA6DEF}" type="presParOf" srcId="{C7EA8187-1A2B-472D-9BB9-44195DA00625}" destId="{1240C079-FE7C-4BCD-B6E7-615545DFC8CF}" srcOrd="5" destOrd="0" presId="urn:microsoft.com/office/officeart/2005/8/layout/process5"/>
    <dgm:cxn modelId="{BA81165A-6868-4D77-A62B-28F32B495A83}" type="presParOf" srcId="{1240C079-FE7C-4BCD-B6E7-615545DFC8CF}" destId="{40B4D000-A7C1-408A-9762-6D8751F262C8}" srcOrd="0" destOrd="0" presId="urn:microsoft.com/office/officeart/2005/8/layout/process5"/>
    <dgm:cxn modelId="{51507FA9-A117-4C2B-B3E7-9E7010AE2489}" type="presParOf" srcId="{C7EA8187-1A2B-472D-9BB9-44195DA00625}" destId="{1AB4F9DD-0FE8-4F46-873F-45273F0EE497}" srcOrd="6" destOrd="0" presId="urn:microsoft.com/office/officeart/2005/8/layout/process5"/>
    <dgm:cxn modelId="{D6240F2E-CF03-441F-8089-8CF1A223D811}" type="presParOf" srcId="{C7EA8187-1A2B-472D-9BB9-44195DA00625}" destId="{56C3CE8F-F0F1-47AE-A481-4A6958C6668B}" srcOrd="7" destOrd="0" presId="urn:microsoft.com/office/officeart/2005/8/layout/process5"/>
    <dgm:cxn modelId="{DAEF0791-088D-4D3D-86AF-5BBE5741CFED}" type="presParOf" srcId="{56C3CE8F-F0F1-47AE-A481-4A6958C6668B}" destId="{A43A4BF0-13E7-4661-A5D6-D93F0C576649}" srcOrd="0" destOrd="0" presId="urn:microsoft.com/office/officeart/2005/8/layout/process5"/>
    <dgm:cxn modelId="{D8D6FD33-079C-49E1-8EE1-E0E512AA8FD8}" type="presParOf" srcId="{C7EA8187-1A2B-472D-9BB9-44195DA00625}" destId="{BD659786-5675-488C-B07E-BF332BE75821}" srcOrd="8" destOrd="0" presId="urn:microsoft.com/office/officeart/2005/8/layout/process5"/>
    <dgm:cxn modelId="{49A12AAD-55FF-4327-81AA-2FAC834C4CAB}" type="presParOf" srcId="{C7EA8187-1A2B-472D-9BB9-44195DA00625}" destId="{9D9D6FFC-916C-43F0-9D8A-0EDF887B2A9F}" srcOrd="9" destOrd="0" presId="urn:microsoft.com/office/officeart/2005/8/layout/process5"/>
    <dgm:cxn modelId="{4D47A166-755F-4A1B-93B3-E5C24EDD5C5B}" type="presParOf" srcId="{9D9D6FFC-916C-43F0-9D8A-0EDF887B2A9F}" destId="{43FF926F-1C97-4E2D-8946-291680C4D321}" srcOrd="0" destOrd="0" presId="urn:microsoft.com/office/officeart/2005/8/layout/process5"/>
    <dgm:cxn modelId="{C30331FC-A268-43C0-8088-32EDACFBD37A}" type="presParOf" srcId="{C7EA8187-1A2B-472D-9BB9-44195DA00625}" destId="{FBAFE613-B79D-4FAA-99F8-5542F246761F}" srcOrd="10" destOrd="0" presId="urn:microsoft.com/office/officeart/2005/8/layout/process5"/>
    <dgm:cxn modelId="{5DF8D6BC-582C-4069-8D3B-067E2ACCAEB3}" type="presParOf" srcId="{C7EA8187-1A2B-472D-9BB9-44195DA00625}" destId="{95C75793-8117-4F31-849C-5E8B6BCD56DD}" srcOrd="11" destOrd="0" presId="urn:microsoft.com/office/officeart/2005/8/layout/process5"/>
    <dgm:cxn modelId="{27E7B074-BAB6-49CC-B8FD-283C649DBE49}" type="presParOf" srcId="{95C75793-8117-4F31-849C-5E8B6BCD56DD}" destId="{C396D334-AE13-4D82-90E8-14D43DAFAB0C}" srcOrd="0" destOrd="0" presId="urn:microsoft.com/office/officeart/2005/8/layout/process5"/>
    <dgm:cxn modelId="{E0E22761-50E4-4823-A132-CEC386B0C5CA}" type="presParOf" srcId="{C7EA8187-1A2B-472D-9BB9-44195DA00625}" destId="{B4B0DBF4-5F0E-4093-ABEA-0EA165F66C2B}" srcOrd="12" destOrd="0" presId="urn:microsoft.com/office/officeart/2005/8/layout/process5"/>
    <dgm:cxn modelId="{C90EED3D-893C-46CF-B17A-819A54AEFB09}" type="presParOf" srcId="{C7EA8187-1A2B-472D-9BB9-44195DA00625}" destId="{D6DCC965-B02F-4E98-809E-3A95FC407E6A}" srcOrd="13" destOrd="0" presId="urn:microsoft.com/office/officeart/2005/8/layout/process5"/>
    <dgm:cxn modelId="{E1950741-C018-48C0-8ACD-722B1CB2C0E4}" type="presParOf" srcId="{D6DCC965-B02F-4E98-809E-3A95FC407E6A}" destId="{760BAF5E-3142-4187-AEDD-23A67DE5BD6A}" srcOrd="0" destOrd="0" presId="urn:microsoft.com/office/officeart/2005/8/layout/process5"/>
    <dgm:cxn modelId="{23DC9893-22DF-42A4-AB5D-7459A1529050}" type="presParOf" srcId="{C7EA8187-1A2B-472D-9BB9-44195DA00625}" destId="{745A1D76-1A1B-430D-89E5-D3F64956F917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0BB83-B5AB-45C0-BDDC-F58561AC61E7}">
      <dsp:nvSpPr>
        <dsp:cNvPr id="0" name=""/>
        <dsp:cNvSpPr/>
      </dsp:nvSpPr>
      <dsp:spPr>
        <a:xfrm>
          <a:off x="581136" y="3616"/>
          <a:ext cx="1538162" cy="922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1. Teambildung</a:t>
          </a:r>
          <a:endParaRPr lang="de-DE" sz="1600" kern="1200" dirty="0"/>
        </a:p>
      </dsp:txBody>
      <dsp:txXfrm>
        <a:off x="608167" y="30647"/>
        <a:ext cx="1484100" cy="868835"/>
      </dsp:txXfrm>
    </dsp:sp>
    <dsp:sp modelId="{1F54E062-8C8F-4E1A-B7DD-7870C7A8D458}">
      <dsp:nvSpPr>
        <dsp:cNvPr id="0" name=""/>
        <dsp:cNvSpPr/>
      </dsp:nvSpPr>
      <dsp:spPr>
        <a:xfrm>
          <a:off x="2254656" y="274332"/>
          <a:ext cx="326090" cy="381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>
        <a:off x="2254656" y="350625"/>
        <a:ext cx="228263" cy="228878"/>
      </dsp:txXfrm>
    </dsp:sp>
    <dsp:sp modelId="{24CA561D-ECDE-440F-A073-AE78EAF96520}">
      <dsp:nvSpPr>
        <dsp:cNvPr id="0" name=""/>
        <dsp:cNvSpPr/>
      </dsp:nvSpPr>
      <dsp:spPr>
        <a:xfrm>
          <a:off x="2734563" y="3616"/>
          <a:ext cx="1538162" cy="922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2. Problem-beschreibung</a:t>
          </a:r>
        </a:p>
      </dsp:txBody>
      <dsp:txXfrm>
        <a:off x="2761594" y="30647"/>
        <a:ext cx="1484100" cy="868835"/>
      </dsp:txXfrm>
    </dsp:sp>
    <dsp:sp modelId="{D70E888C-8A3D-4E0E-94B9-9F40DFE5CE19}">
      <dsp:nvSpPr>
        <dsp:cNvPr id="0" name=""/>
        <dsp:cNvSpPr/>
      </dsp:nvSpPr>
      <dsp:spPr>
        <a:xfrm rot="5400000">
          <a:off x="3340599" y="1034185"/>
          <a:ext cx="326090" cy="381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 rot="-5400000">
        <a:off x="3389206" y="1061872"/>
        <a:ext cx="228878" cy="228263"/>
      </dsp:txXfrm>
    </dsp:sp>
    <dsp:sp modelId="{6191F75D-0E35-47FD-8969-93575D449BAF}">
      <dsp:nvSpPr>
        <dsp:cNvPr id="0" name=""/>
        <dsp:cNvSpPr/>
      </dsp:nvSpPr>
      <dsp:spPr>
        <a:xfrm>
          <a:off x="2734563" y="1541778"/>
          <a:ext cx="1538162" cy="922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3. Sofort-maßnahme</a:t>
          </a:r>
          <a:endParaRPr lang="de-DE" sz="1600" kern="1200" dirty="0"/>
        </a:p>
      </dsp:txBody>
      <dsp:txXfrm>
        <a:off x="2761594" y="1568809"/>
        <a:ext cx="1484100" cy="868835"/>
      </dsp:txXfrm>
    </dsp:sp>
    <dsp:sp modelId="{1240C079-FE7C-4BCD-B6E7-615545DFC8CF}">
      <dsp:nvSpPr>
        <dsp:cNvPr id="0" name=""/>
        <dsp:cNvSpPr/>
      </dsp:nvSpPr>
      <dsp:spPr>
        <a:xfrm rot="10800000">
          <a:off x="2273114" y="1812495"/>
          <a:ext cx="326090" cy="381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 rot="10800000">
        <a:off x="2370941" y="1888788"/>
        <a:ext cx="228263" cy="228878"/>
      </dsp:txXfrm>
    </dsp:sp>
    <dsp:sp modelId="{1AB4F9DD-0FE8-4F46-873F-45273F0EE497}">
      <dsp:nvSpPr>
        <dsp:cNvPr id="0" name=""/>
        <dsp:cNvSpPr/>
      </dsp:nvSpPr>
      <dsp:spPr>
        <a:xfrm>
          <a:off x="581136" y="1541778"/>
          <a:ext cx="1538162" cy="922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4. Fehlerursache</a:t>
          </a:r>
        </a:p>
      </dsp:txBody>
      <dsp:txXfrm>
        <a:off x="608167" y="1568809"/>
        <a:ext cx="1484100" cy="868835"/>
      </dsp:txXfrm>
    </dsp:sp>
    <dsp:sp modelId="{56C3CE8F-F0F1-47AE-A481-4A6958C6668B}">
      <dsp:nvSpPr>
        <dsp:cNvPr id="0" name=""/>
        <dsp:cNvSpPr/>
      </dsp:nvSpPr>
      <dsp:spPr>
        <a:xfrm rot="5400000">
          <a:off x="1187172" y="2572347"/>
          <a:ext cx="326090" cy="381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 rot="-5400000">
        <a:off x="1235779" y="2600034"/>
        <a:ext cx="228878" cy="228263"/>
      </dsp:txXfrm>
    </dsp:sp>
    <dsp:sp modelId="{BD659786-5675-488C-B07E-BF332BE75821}">
      <dsp:nvSpPr>
        <dsp:cNvPr id="0" name=""/>
        <dsp:cNvSpPr/>
      </dsp:nvSpPr>
      <dsp:spPr>
        <a:xfrm>
          <a:off x="581136" y="3079940"/>
          <a:ext cx="1538162" cy="922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5. Geplante Abstellmaß-</a:t>
          </a:r>
          <a:r>
            <a:rPr lang="de-DE" sz="1600" kern="1200" dirty="0" err="1" smtClean="0"/>
            <a:t>nahme</a:t>
          </a:r>
          <a:endParaRPr lang="de-DE" sz="1600" kern="1200" dirty="0"/>
        </a:p>
      </dsp:txBody>
      <dsp:txXfrm>
        <a:off x="608167" y="3106971"/>
        <a:ext cx="1484100" cy="868835"/>
      </dsp:txXfrm>
    </dsp:sp>
    <dsp:sp modelId="{9D9D6FFC-916C-43F0-9D8A-0EDF887B2A9F}">
      <dsp:nvSpPr>
        <dsp:cNvPr id="0" name=""/>
        <dsp:cNvSpPr/>
      </dsp:nvSpPr>
      <dsp:spPr>
        <a:xfrm>
          <a:off x="2254656" y="3350657"/>
          <a:ext cx="326090" cy="381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>
        <a:off x="2254656" y="3426950"/>
        <a:ext cx="228263" cy="228878"/>
      </dsp:txXfrm>
    </dsp:sp>
    <dsp:sp modelId="{FBAFE613-B79D-4FAA-99F8-5542F246761F}">
      <dsp:nvSpPr>
        <dsp:cNvPr id="0" name=""/>
        <dsp:cNvSpPr/>
      </dsp:nvSpPr>
      <dsp:spPr>
        <a:xfrm>
          <a:off x="2734563" y="3079940"/>
          <a:ext cx="1538162" cy="922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6. Eingeführte Abstellmaß-</a:t>
          </a:r>
          <a:r>
            <a:rPr lang="de-DE" sz="1600" kern="1200" dirty="0" err="1" smtClean="0"/>
            <a:t>nahme</a:t>
          </a:r>
          <a:endParaRPr lang="de-DE" sz="1600" kern="1200" dirty="0"/>
        </a:p>
      </dsp:txBody>
      <dsp:txXfrm>
        <a:off x="2761594" y="3106971"/>
        <a:ext cx="1484100" cy="868835"/>
      </dsp:txXfrm>
    </dsp:sp>
    <dsp:sp modelId="{95C75793-8117-4F31-849C-5E8B6BCD56DD}">
      <dsp:nvSpPr>
        <dsp:cNvPr id="0" name=""/>
        <dsp:cNvSpPr/>
      </dsp:nvSpPr>
      <dsp:spPr>
        <a:xfrm rot="5400000">
          <a:off x="3340599" y="4110509"/>
          <a:ext cx="326090" cy="381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 rot="-5400000">
        <a:off x="3389206" y="4138196"/>
        <a:ext cx="228878" cy="228263"/>
      </dsp:txXfrm>
    </dsp:sp>
    <dsp:sp modelId="{B4B0DBF4-5F0E-4093-ABEA-0EA165F66C2B}">
      <dsp:nvSpPr>
        <dsp:cNvPr id="0" name=""/>
        <dsp:cNvSpPr/>
      </dsp:nvSpPr>
      <dsp:spPr>
        <a:xfrm>
          <a:off x="2734563" y="4618103"/>
          <a:ext cx="1538162" cy="922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7. Fehler-wiederholung verhindern</a:t>
          </a:r>
          <a:endParaRPr lang="de-DE" sz="1600" kern="1200" dirty="0"/>
        </a:p>
      </dsp:txBody>
      <dsp:txXfrm>
        <a:off x="2761594" y="4645134"/>
        <a:ext cx="1484100" cy="868835"/>
      </dsp:txXfrm>
    </dsp:sp>
    <dsp:sp modelId="{D6DCC965-B02F-4E98-809E-3A95FC407E6A}">
      <dsp:nvSpPr>
        <dsp:cNvPr id="0" name=""/>
        <dsp:cNvSpPr/>
      </dsp:nvSpPr>
      <dsp:spPr>
        <a:xfrm rot="10800000">
          <a:off x="2273114" y="4888819"/>
          <a:ext cx="326090" cy="381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 rot="10800000">
        <a:off x="2370941" y="4965112"/>
        <a:ext cx="228263" cy="228878"/>
      </dsp:txXfrm>
    </dsp:sp>
    <dsp:sp modelId="{745A1D76-1A1B-430D-89E5-D3F64956F917}">
      <dsp:nvSpPr>
        <dsp:cNvPr id="0" name=""/>
        <dsp:cNvSpPr/>
      </dsp:nvSpPr>
      <dsp:spPr>
        <a:xfrm>
          <a:off x="581136" y="4618103"/>
          <a:ext cx="1538162" cy="922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8. Abschluss</a:t>
          </a:r>
          <a:endParaRPr lang="de-DE" sz="1600" kern="1200" dirty="0"/>
        </a:p>
      </dsp:txBody>
      <dsp:txXfrm>
        <a:off x="608167" y="4645134"/>
        <a:ext cx="1484100" cy="868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0.2845</cdr:x>
      <cdr:y>0.02308</cdr:y>
    </cdr:from>
    <cdr:to>
      <cdr:x>0.40073</cdr:x>
      <cdr:y>0.20037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2238376" y="1190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0.2845</cdr:x>
      <cdr:y>0.02308</cdr:y>
    </cdr:from>
    <cdr:to>
      <cdr:x>0.40073</cdr:x>
      <cdr:y>0.20037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2238376" y="1190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21.02.2019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21.02.2019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448769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FA66228A-40CC-4875-B5B2-E0DA77FB35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| MKK High Availability| Jörg Eckoldt, 22.02.2019 Travemünde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42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CA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| MKK High Availability| Jörg Eckoldt, 22.02.2019 Travemünde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0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E704B3C6-C432-42C5-94A1-8321298516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2E82049A-6019-4056-8638-0E7938261DF0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8E7668B4-E772-45DD-8F6B-23E9883B6073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xmlns="" id="{1383398B-695A-4C6B-980D-9B67FB512D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10500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| MKK High Availability| Jörg Eckoldt, 22.02.2019 Travemünde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31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47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3998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DC059C8A-4E30-4CF7-8596-8085B43DF3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4"/>
            <a:ext cx="2168482" cy="1606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AD71804E-76B6-4901-BC63-91145FE900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715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6426"/>
            <a:ext cx="4105276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43438" y="1406426"/>
            <a:ext cx="4116548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8" y="1449389"/>
            <a:ext cx="4105274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43439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xmlns="" id="{3940162A-D75D-4335-9E40-1D7B2D50CB1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43438" y="1449389"/>
            <a:ext cx="4105274" cy="2411411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:a16="http://schemas.microsoft.com/office/drawing/2014/main" xmlns="" id="{383D9EF4-C943-4128-A189-76FB47C215C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43438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80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95288" y="1449388"/>
            <a:ext cx="83534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7" y="349611"/>
            <a:ext cx="8353425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406426"/>
            <a:ext cx="83534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9" y="6580800"/>
            <a:ext cx="7272810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| MKK High Availability| Jörg Eckoldt, 22.02.2019 Travemünde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8136396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91A9E512-39DB-45FA-95C7-CE8C891DDC6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74" r:id="rId4"/>
    <p:sldLayoutId id="2147483662" r:id="rId5"/>
    <p:sldLayoutId id="2147483668" r:id="rId6"/>
    <p:sldLayoutId id="2147483670" r:id="rId7"/>
    <p:sldLayoutId id="2147483673" r:id="rId8"/>
    <p:sldLayoutId id="2147483669" r:id="rId9"/>
    <p:sldLayoutId id="2147483666" r:id="rId10"/>
    <p:sldLayoutId id="2147483667" r:id="rId11"/>
    <p:sldLayoutId id="2147483676" r:id="rId12"/>
    <p:sldLayoutId id="2147483678" r:id="rId13"/>
    <p:sldLayoutId id="2147483675" r:id="rId14"/>
    <p:sldLayoutId id="2147483677" r:id="rId15"/>
    <p:sldLayoutId id="2147483679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2925" userDrawn="1">
          <p15:clr>
            <a:srgbClr val="F26B43"/>
          </p15:clr>
        </p15:guide>
        <p15:guide id="3" pos="2835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748712" cy="1099777"/>
          </a:xfrm>
        </p:spPr>
        <p:txBody>
          <a:bodyPr/>
          <a:lstStyle/>
          <a:p>
            <a:r>
              <a:rPr lang="en-US" dirty="0" smtClean="0"/>
              <a:t>MKK High Availability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Final version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Jörg</a:t>
            </a:r>
            <a:r>
              <a:rPr lang="en-US" dirty="0" smtClean="0"/>
              <a:t> </a:t>
            </a:r>
            <a:r>
              <a:rPr lang="en-US" dirty="0" err="1" smtClean="0"/>
              <a:t>Eckoldt</a:t>
            </a:r>
            <a:r>
              <a:rPr lang="en-US" dirty="0"/>
              <a:t> </a:t>
            </a:r>
            <a:r>
              <a:rPr lang="en-US" dirty="0" smtClean="0"/>
              <a:t>for the entire team</a:t>
            </a:r>
            <a:endParaRPr lang="en-US" dirty="0"/>
          </a:p>
          <a:p>
            <a:r>
              <a:rPr lang="en-US" dirty="0" err="1" smtClean="0"/>
              <a:t>Travemünde</a:t>
            </a:r>
            <a:r>
              <a:rPr lang="en-US" dirty="0" smtClean="0"/>
              <a:t>, 22.02.2019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14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Failure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PS </a:t>
            </a:r>
            <a:r>
              <a:rPr lang="de-DE" dirty="0" smtClean="0"/>
              <a:t>in </a:t>
            </a:r>
            <a:r>
              <a:rPr lang="de-DE" dirty="0" smtClean="0"/>
              <a:t>HERA</a:t>
            </a:r>
            <a:endParaRPr lang="en-CA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Electronic failures show the development of childhood </a:t>
            </a:r>
            <a:r>
              <a:rPr lang="en-CA" dirty="0" err="1" smtClean="0"/>
              <a:t>desease</a:t>
            </a:r>
            <a:endParaRPr lang="en-CA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872732" cy="474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239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HERA-Reliability in 1996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MKK High Availability| Jörg Eckoldt, 22.02.2019 Travemünde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Betriebsseminar</a:t>
            </a:r>
            <a:r>
              <a:rPr lang="en-US" dirty="0" smtClean="0"/>
              <a:t> HERA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6528"/>
            <a:ext cx="5047307" cy="493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50" y="4077072"/>
            <a:ext cx="4116387" cy="205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59002" y="1548682"/>
            <a:ext cx="76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HERA</a:t>
            </a:r>
            <a:endParaRPr lang="en-CA" sz="1600" b="1" dirty="0" err="1" smtClean="0"/>
          </a:p>
        </p:txBody>
      </p:sp>
      <p:sp>
        <p:nvSpPr>
          <p:cNvPr id="8" name="Rechteck 7"/>
          <p:cNvSpPr/>
          <p:nvPr/>
        </p:nvSpPr>
        <p:spPr>
          <a:xfrm>
            <a:off x="395288" y="3140968"/>
            <a:ext cx="4608760" cy="288032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 err="1" smtClean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277994" y="2994728"/>
            <a:ext cx="3491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Power supplies were already at that </a:t>
            </a:r>
          </a:p>
          <a:p>
            <a:r>
              <a:rPr lang="en-US" sz="1600" dirty="0" smtClean="0"/>
              <a:t>t</a:t>
            </a:r>
            <a:r>
              <a:rPr lang="en-US" sz="1600" dirty="0" smtClean="0"/>
              <a:t>ime a well known reason for </a:t>
            </a:r>
          </a:p>
          <a:p>
            <a:r>
              <a:rPr lang="en-US" sz="1600" dirty="0" smtClean="0"/>
              <a:t>failures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4338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HERA-Reliability in 1996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MKK High Availability| Jörg Eckoldt, 22.02.2019 Travemünde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Conclusion R. </a:t>
            </a:r>
            <a:r>
              <a:rPr lang="en-US" dirty="0" err="1" smtClean="0"/>
              <a:t>Bacher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459002" y="1548682"/>
            <a:ext cx="76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HERA</a:t>
            </a:r>
            <a:endParaRPr lang="en-CA" sz="1600" b="1" dirty="0" err="1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3266"/>
            <a:ext cx="5996714" cy="43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188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Maintenance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9708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Maintenance</a:t>
            </a:r>
            <a:endParaRPr lang="en-CA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Inhaltsplatzhalter 2"/>
          <p:cNvSpPr>
            <a:spLocks noGrp="1"/>
          </p:cNvSpPr>
          <p:nvPr>
            <p:ph idx="4294967295"/>
          </p:nvPr>
        </p:nvSpPr>
        <p:spPr>
          <a:xfrm>
            <a:off x="395287" y="1406426"/>
            <a:ext cx="8353425" cy="5010249"/>
          </a:xfrm>
        </p:spPr>
        <p:txBody>
          <a:bodyPr/>
          <a:lstStyle/>
          <a:p>
            <a:r>
              <a:rPr lang="en-US" dirty="0"/>
              <a:t>No regular maintenance is done in the sense of oil-change in a car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available time to do maintenance work at the supplies is getting shorter due to the demands of the user and machine</a:t>
            </a:r>
          </a:p>
          <a:p>
            <a:pPr lvl="1"/>
            <a:r>
              <a:rPr lang="en-US" dirty="0"/>
              <a:t>During the maintenance day usually the time is just sufficient to replace broken components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instead?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Failure analysis</a:t>
            </a:r>
          </a:p>
          <a:p>
            <a:pPr lvl="1"/>
            <a:r>
              <a:rPr lang="en-US" dirty="0" smtClean="0"/>
              <a:t>Each failure is written into the electronic logbook and analyzed</a:t>
            </a:r>
          </a:p>
          <a:p>
            <a:pPr lvl="1"/>
            <a:r>
              <a:rPr lang="en-US" dirty="0" smtClean="0"/>
              <a:t>By this series failures can be detected</a:t>
            </a:r>
          </a:p>
          <a:p>
            <a:pPr lvl="2"/>
            <a:r>
              <a:rPr lang="en-US" sz="1400" dirty="0" smtClean="0"/>
              <a:t>One series failure was an auxiliary power supply that started to fail after 3 years of operation.</a:t>
            </a:r>
          </a:p>
          <a:p>
            <a:pPr lvl="2"/>
            <a:r>
              <a:rPr lang="en-US" sz="1400" dirty="0" smtClean="0"/>
              <a:t>All </a:t>
            </a:r>
            <a:r>
              <a:rPr lang="en-US" sz="1400" dirty="0" smtClean="0"/>
              <a:t>auxiliary power </a:t>
            </a:r>
            <a:r>
              <a:rPr lang="en-US" sz="1400" dirty="0" smtClean="0"/>
              <a:t>supplies (600) </a:t>
            </a:r>
            <a:r>
              <a:rPr lang="en-US" sz="1400" dirty="0" smtClean="0"/>
              <a:t>were replaced </a:t>
            </a:r>
            <a:r>
              <a:rPr lang="en-US" sz="1400" dirty="0" smtClean="0"/>
              <a:t>during this shutdown</a:t>
            </a:r>
          </a:p>
          <a:p>
            <a:pPr lvl="2"/>
            <a:r>
              <a:rPr lang="en-US" sz="1400" dirty="0" smtClean="0"/>
              <a:t>This took 8 weeks ( a work that cannot be done during the maintenance days)</a:t>
            </a:r>
          </a:p>
          <a:p>
            <a:pPr lvl="2"/>
            <a:endParaRPr lang="en-US" sz="1400" dirty="0"/>
          </a:p>
          <a:p>
            <a:pPr lvl="2"/>
            <a:r>
              <a:rPr lang="en-US" sz="1400" dirty="0" smtClean="0"/>
              <a:t>Shortly afterwards a new failure appeared by a bad </a:t>
            </a:r>
            <a:r>
              <a:rPr lang="en-US" sz="1400" dirty="0" smtClean="0"/>
              <a:t>contact</a:t>
            </a:r>
            <a:endParaRPr lang="en-US" sz="1400" dirty="0" smtClean="0"/>
          </a:p>
          <a:p>
            <a:pPr lvl="2"/>
            <a:r>
              <a:rPr lang="en-US" dirty="0" smtClean="0"/>
              <a:t>	</a:t>
            </a:r>
          </a:p>
          <a:p>
            <a:r>
              <a:rPr lang="en-US" dirty="0" smtClean="0"/>
              <a:t>Remote access and scans of data with the digital regulation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Ripple, temperatures</a:t>
            </a:r>
          </a:p>
          <a:p>
            <a:pPr lvl="1"/>
            <a:r>
              <a:rPr lang="en-US" dirty="0" smtClean="0"/>
              <a:t>Big advantage is that this can be done during the machine operation</a:t>
            </a:r>
          </a:p>
          <a:p>
            <a:pPr lvl="1"/>
            <a:r>
              <a:rPr lang="en-US" dirty="0" smtClean="0"/>
              <a:t>(when there will be the next for PETRA  or first XFEL run)</a:t>
            </a:r>
          </a:p>
          <a:p>
            <a:pPr lvl="1"/>
            <a:r>
              <a:rPr lang="en-US" dirty="0" smtClean="0"/>
              <a:t>When a „strange“ supply is detected, it will be replaced during the maintenance day and examined in the test stand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2569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shut-downs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95536" y="1412776"/>
            <a:ext cx="7704856" cy="4653136"/>
          </a:xfrm>
        </p:spPr>
        <p:txBody>
          <a:bodyPr/>
          <a:lstStyle/>
          <a:p>
            <a:r>
              <a:rPr lang="en-US" dirty="0" smtClean="0"/>
              <a:t>Test </a:t>
            </a:r>
            <a:r>
              <a:rPr lang="en-US" dirty="0" smtClean="0"/>
              <a:t>Grounding switches,</a:t>
            </a:r>
            <a:endParaRPr lang="en-US" dirty="0" smtClean="0"/>
          </a:p>
          <a:p>
            <a:r>
              <a:rPr lang="en-US" dirty="0" smtClean="0"/>
              <a:t>Check of screw connections</a:t>
            </a:r>
            <a:r>
              <a:rPr lang="en-US" dirty="0" smtClean="0"/>
              <a:t> </a:t>
            </a:r>
          </a:p>
          <a:p>
            <a:r>
              <a:rPr lang="en-US" dirty="0" smtClean="0"/>
              <a:t>Check of accuracy of current and voltage values </a:t>
            </a:r>
          </a:p>
          <a:p>
            <a:r>
              <a:rPr lang="en-US" dirty="0" smtClean="0"/>
              <a:t>Calibration of DCCTs if necessary</a:t>
            </a:r>
          </a:p>
          <a:p>
            <a:r>
              <a:rPr lang="en-US" dirty="0" smtClean="0"/>
              <a:t>Scans of control electronics</a:t>
            </a:r>
            <a:endParaRPr lang="en-US" dirty="0" smtClean="0"/>
          </a:p>
          <a:p>
            <a:r>
              <a:rPr lang="en-US" dirty="0" smtClean="0"/>
              <a:t>Emergency off-Test  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Has to be done regularly</a:t>
            </a:r>
          </a:p>
          <a:p>
            <a:r>
              <a:rPr lang="en-US" dirty="0" smtClean="0"/>
              <a:t>Check </a:t>
            </a:r>
            <a:r>
              <a:rPr lang="en-US" dirty="0" err="1" smtClean="0"/>
              <a:t>ofWater</a:t>
            </a:r>
            <a:r>
              <a:rPr lang="en-US" dirty="0" smtClean="0"/>
              <a:t> components</a:t>
            </a:r>
            <a:endParaRPr lang="en-US" dirty="0" smtClean="0"/>
          </a:p>
          <a:p>
            <a:pPr lvl="1"/>
            <a:r>
              <a:rPr lang="en-US" dirty="0" smtClean="0"/>
              <a:t>Magnet </a:t>
            </a:r>
            <a:r>
              <a:rPr lang="en-US" dirty="0" smtClean="0"/>
              <a:t>valves </a:t>
            </a:r>
            <a:endParaRPr lang="en-US" dirty="0" smtClean="0"/>
          </a:p>
          <a:p>
            <a:pPr lvl="1"/>
            <a:r>
              <a:rPr lang="en-US" dirty="0" smtClean="0"/>
              <a:t>Hoses, leaks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of power supply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60" descr="IMG_030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6" b="10366"/>
          <a:stretch>
            <a:fillRect/>
          </a:stretch>
        </p:blipFill>
        <p:spPr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1913" name="Group 57"/>
          <p:cNvGrpSpPr>
            <a:grpSpLocks/>
          </p:cNvGrpSpPr>
          <p:nvPr/>
        </p:nvGrpSpPr>
        <p:grpSpPr bwMode="auto">
          <a:xfrm>
            <a:off x="1835696" y="3796592"/>
            <a:ext cx="5678488" cy="1204913"/>
            <a:chOff x="1385" y="1877"/>
            <a:chExt cx="3577" cy="759"/>
          </a:xfrm>
        </p:grpSpPr>
        <p:sp>
          <p:nvSpPr>
            <p:cNvPr id="11290" name="Rectangle 19"/>
            <p:cNvSpPr>
              <a:spLocks noChangeArrowheads="1"/>
            </p:cNvSpPr>
            <p:nvPr/>
          </p:nvSpPr>
          <p:spPr bwMode="auto">
            <a:xfrm>
              <a:off x="1385" y="1877"/>
              <a:ext cx="1495" cy="7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600" b="1" u="sng" dirty="0" smtClean="0"/>
                <a:t>Digital Regulation electronic</a:t>
              </a:r>
            </a:p>
            <a:p>
              <a:pPr>
                <a:spcBef>
                  <a:spcPct val="20000"/>
                </a:spcBef>
              </a:pPr>
              <a:r>
                <a:rPr lang="en-US" sz="1600" b="1" u="sng" dirty="0" smtClean="0"/>
                <a:t>DCCT1</a:t>
              </a:r>
            </a:p>
            <a:p>
              <a:pPr>
                <a:spcBef>
                  <a:spcPct val="20000"/>
                </a:spcBef>
              </a:pPr>
              <a:r>
                <a:rPr lang="en-US" sz="1600" b="1" u="sng" dirty="0" smtClean="0"/>
                <a:t>DCCT2</a:t>
              </a:r>
            </a:p>
            <a:p>
              <a:pPr>
                <a:spcBef>
                  <a:spcPct val="20000"/>
                </a:spcBef>
              </a:pPr>
              <a:endParaRPr lang="en-US" sz="1600" b="1" dirty="0"/>
            </a:p>
          </p:txBody>
        </p:sp>
        <p:sp>
          <p:nvSpPr>
            <p:cNvPr id="11292" name="Rectangle 40"/>
            <p:cNvSpPr>
              <a:spLocks noChangeArrowheads="1"/>
            </p:cNvSpPr>
            <p:nvPr/>
          </p:nvSpPr>
          <p:spPr bwMode="auto">
            <a:xfrm>
              <a:off x="3606" y="1967"/>
              <a:ext cx="1356" cy="5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600" b="1" dirty="0" smtClean="0"/>
                <a:t>Power part with  </a:t>
              </a:r>
              <a:r>
                <a:rPr lang="en-US" sz="1600" b="1" dirty="0" err="1" smtClean="0"/>
                <a:t>Interfacecard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300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Homepage </a:t>
            </a:r>
            <a:r>
              <a:rPr lang="de-DE" dirty="0" err="1" smtClean="0"/>
              <a:t>of</a:t>
            </a:r>
            <a:r>
              <a:rPr lang="de-DE" dirty="0" smtClean="0"/>
              <a:t> a PS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MKK High Availability| Jörg Eckoldt, 22.02.2019 Travemünde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About</a:t>
            </a:r>
            <a:r>
              <a:rPr lang="de-DE" dirty="0" smtClean="0"/>
              <a:t> 500 </a:t>
            </a:r>
            <a:r>
              <a:rPr lang="de-DE" dirty="0" err="1" smtClean="0"/>
              <a:t>signals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read</a:t>
            </a:r>
            <a:r>
              <a:rPr lang="de-DE" dirty="0" smtClean="0"/>
              <a:t> out</a:t>
            </a:r>
            <a:endParaRPr lang="de-D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7"/>
            <a:ext cx="8520113" cy="451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434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Tool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5" y="1340768"/>
            <a:ext cx="9036496" cy="280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 flipH="1">
            <a:off x="6876256" y="3140968"/>
            <a:ext cx="79208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>
            <a:off x="6876256" y="3717032"/>
            <a:ext cx="79208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465091" y="4509120"/>
            <a:ext cx="5054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Readout of data and values from the digital regulation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683568" y="487845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Scan-Tool,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read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entire</a:t>
            </a:r>
            <a:r>
              <a:rPr lang="de-DE" dirty="0" smtClean="0"/>
              <a:t> PETRA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15 min.. This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imported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Excel-sheets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analysed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0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395536" y="1412776"/>
            <a:ext cx="4105276" cy="501024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01	</a:t>
            </a:r>
            <a:r>
              <a:rPr lang="en-US" b="1" dirty="0" smtClean="0"/>
              <a:t>The good old days …</a:t>
            </a:r>
            <a:endParaRPr lang="en-US" b="1" dirty="0"/>
          </a:p>
          <a:p>
            <a:pPr>
              <a:spcAft>
                <a:spcPts val="0"/>
              </a:spcAft>
            </a:pPr>
            <a:r>
              <a:rPr lang="en-US" dirty="0" smtClean="0"/>
              <a:t>When did the investigation start?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 smtClean="0"/>
              <a:t>Data from HERA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 smtClean="0"/>
              <a:t>Conclusions drawn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02	</a:t>
            </a:r>
            <a:r>
              <a:rPr lang="en-US" b="1" dirty="0" smtClean="0"/>
              <a:t>Maintenance</a:t>
            </a:r>
            <a:endParaRPr lang="en-US" b="1" dirty="0"/>
          </a:p>
          <a:p>
            <a:pPr>
              <a:spcAft>
                <a:spcPts val="0"/>
              </a:spcAft>
            </a:pPr>
            <a:r>
              <a:rPr lang="en-US" dirty="0"/>
              <a:t>How do we do it</a:t>
            </a:r>
          </a:p>
          <a:p>
            <a:pPr>
              <a:spcAft>
                <a:spcPts val="0"/>
              </a:spcAft>
            </a:pPr>
            <a:r>
              <a:rPr lang="en-US" dirty="0"/>
              <a:t>Predictive </a:t>
            </a:r>
            <a:r>
              <a:rPr lang="en-US" dirty="0" smtClean="0"/>
              <a:t>Maintenance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03	</a:t>
            </a:r>
            <a:r>
              <a:rPr lang="en-US" b="1" dirty="0"/>
              <a:t>Data </a:t>
            </a:r>
            <a:r>
              <a:rPr lang="en-US" b="1" dirty="0" smtClean="0"/>
              <a:t>collection/statistics</a:t>
            </a:r>
            <a:endParaRPr lang="en-US" b="1" dirty="0"/>
          </a:p>
          <a:p>
            <a:pPr>
              <a:spcAft>
                <a:spcPts val="0"/>
              </a:spcAft>
            </a:pPr>
            <a:r>
              <a:rPr lang="en-US" dirty="0" err="1"/>
              <a:t>Bieler</a:t>
            </a:r>
            <a:r>
              <a:rPr lang="en-US" dirty="0"/>
              <a:t> list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Electronic logbook 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Statistics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MKK High Availability| Jörg Eckoldt, 22.02.2019 Travemünde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did we </a:t>
            </a:r>
            <a:r>
              <a:rPr lang="en-US" dirty="0" smtClean="0"/>
              <a:t>did/do </a:t>
            </a:r>
            <a:r>
              <a:rPr lang="en-US" dirty="0" smtClean="0"/>
              <a:t>to increase the reliability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04</a:t>
            </a:r>
            <a:r>
              <a:rPr lang="en-US" b="1" dirty="0"/>
              <a:t>	Quality control</a:t>
            </a:r>
          </a:p>
          <a:p>
            <a:pPr>
              <a:spcAft>
                <a:spcPts val="0"/>
              </a:spcAft>
            </a:pPr>
            <a:r>
              <a:rPr lang="en-US" dirty="0"/>
              <a:t>Test stand</a:t>
            </a:r>
          </a:p>
          <a:p>
            <a:pPr marL="0" indent="0">
              <a:spcAft>
                <a:spcPts val="0"/>
              </a:spcAft>
              <a:buNone/>
            </a:pPr>
            <a:endParaRPr lang="en-US" b="1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05</a:t>
            </a:r>
            <a:r>
              <a:rPr lang="en-US" b="1" dirty="0"/>
              <a:t>	</a:t>
            </a:r>
            <a:r>
              <a:rPr lang="en-US" b="1" dirty="0" smtClean="0"/>
              <a:t>Future plans</a:t>
            </a:r>
            <a:endParaRPr lang="en-US" b="1" dirty="0"/>
          </a:p>
          <a:p>
            <a:pPr>
              <a:spcAft>
                <a:spcPts val="0"/>
              </a:spcAft>
            </a:pPr>
            <a:r>
              <a:rPr lang="en-US" dirty="0" smtClean="0"/>
              <a:t>Education of shift personal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06	</a:t>
            </a:r>
            <a:r>
              <a:rPr lang="en-US" b="1" dirty="0" smtClean="0"/>
              <a:t>Was it worth the hassle?</a:t>
            </a:r>
            <a:endParaRPr lang="en-US" b="1" dirty="0"/>
          </a:p>
          <a:p>
            <a:pPr>
              <a:spcAft>
                <a:spcPts val="0"/>
              </a:spcAft>
            </a:pPr>
            <a:r>
              <a:rPr lang="en-US" dirty="0" smtClean="0"/>
              <a:t>Comparison of old and new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18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Scan Results</a:t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95536" y="836712"/>
            <a:ext cx="8364699" cy="379252"/>
          </a:xfrm>
        </p:spPr>
        <p:txBody>
          <a:bodyPr/>
          <a:lstStyle/>
          <a:p>
            <a:r>
              <a:rPr lang="en-US" dirty="0"/>
              <a:t>Deviation of load currents</a:t>
            </a:r>
            <a:endParaRPr lang="en-CA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5275"/>
            <a:ext cx="7705438" cy="46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338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scan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To</a:t>
            </a:r>
            <a:r>
              <a:rPr lang="de-DE" dirty="0" smtClean="0"/>
              <a:t>-Do </a:t>
            </a:r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workshops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idx="14"/>
          </p:nvPr>
        </p:nvSpPr>
        <p:spPr>
          <a:xfrm>
            <a:off x="3491880" y="1406426"/>
            <a:ext cx="5268106" cy="501024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http://192.168.47.179/ttf.htm</a:t>
            </a:r>
          </a:p>
          <a:p>
            <a:r>
              <a:rPr lang="en-US" dirty="0" smtClean="0"/>
              <a:t>600A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281Spannungsueberw1V2Ripple:2404bit</a:t>
            </a:r>
          </a:p>
          <a:p>
            <a:r>
              <a:rPr lang="en-US" dirty="0" smtClean="0"/>
              <a:t>000002279 192.168.47.179 </a:t>
            </a:r>
            <a:r>
              <a:rPr lang="en-US" dirty="0" err="1" smtClean="0"/>
              <a:t>LoadCurrent</a:t>
            </a:r>
            <a:r>
              <a:rPr lang="en-US" dirty="0" smtClean="0"/>
              <a:t>__ +0,00_ % 600A WME ChopperIP192_168_47_179_Kreis_28823_Ilimit__Halle_Nord r._</a:t>
            </a:r>
            <a:r>
              <a:rPr lang="en-US" dirty="0" err="1" smtClean="0"/>
              <a:t>Magnet_NR</a:t>
            </a:r>
            <a:r>
              <a:rPr lang="en-US" dirty="0" smtClean="0"/>
              <a:t> 119QA_Optik_I_474_U_10,2_R_0</a:t>
            </a:r>
          </a:p>
          <a:p>
            <a:endParaRPr lang="en-US" dirty="0" smtClean="0"/>
          </a:p>
          <a:p>
            <a:r>
              <a:rPr lang="en-US" dirty="0" smtClean="0"/>
              <a:t>000001919 192.168.47.180 </a:t>
            </a:r>
            <a:r>
              <a:rPr lang="en-US" dirty="0" err="1" smtClean="0"/>
              <a:t>LoadCurrent</a:t>
            </a:r>
            <a:r>
              <a:rPr lang="en-US" dirty="0" smtClean="0"/>
              <a:t>__ +0,00_ % 600A WME ChopperIP192_168_47_180_Kreis_28824_Ilimit__Halle_Nord r._</a:t>
            </a:r>
            <a:r>
              <a:rPr lang="en-US" dirty="0" err="1" smtClean="0"/>
              <a:t>Magnet_NR</a:t>
            </a:r>
            <a:r>
              <a:rPr lang="en-US" dirty="0" smtClean="0"/>
              <a:t> 126QA_Optik_I_420_U_9,3_R_0</a:t>
            </a:r>
          </a:p>
          <a:p>
            <a:endParaRPr lang="en-US" dirty="0" smtClean="0"/>
          </a:p>
          <a:p>
            <a:r>
              <a:rPr lang="en-US" dirty="0" smtClean="0"/>
              <a:t>000001875 192.168.47.157 </a:t>
            </a:r>
            <a:r>
              <a:rPr lang="en-US" dirty="0" err="1" smtClean="0"/>
              <a:t>LoadCurrent</a:t>
            </a:r>
            <a:r>
              <a:rPr lang="en-US" dirty="0" smtClean="0"/>
              <a:t>__ -0,02_ % 200A ChopperIP192_168_47_157_Kreis_28815_Ilimit__Halle_Nord r._</a:t>
            </a:r>
            <a:r>
              <a:rPr lang="en-US" dirty="0" err="1" smtClean="0"/>
              <a:t>Magnet_NR</a:t>
            </a:r>
            <a:r>
              <a:rPr lang="en-US" dirty="0" smtClean="0"/>
              <a:t> 104PQK_Optik_I_160_U_20,1_R_0,1</a:t>
            </a:r>
          </a:p>
          <a:p>
            <a:endParaRPr lang="en-US" dirty="0" smtClean="0"/>
          </a:p>
          <a:p>
            <a:r>
              <a:rPr lang="en-US" dirty="0" smtClean="0"/>
              <a:t>000001809 192.168.41.56 </a:t>
            </a:r>
            <a:r>
              <a:rPr lang="en-US" dirty="0" err="1" smtClean="0"/>
              <a:t>LoadCurrent</a:t>
            </a:r>
            <a:r>
              <a:rPr lang="en-US" dirty="0" smtClean="0"/>
              <a:t>__ -0,02_ % 200A ChopperIP192_168_41_56_Kreis_28705_Ilimit__Halle_Ost_Magnet_OR 75PQK_Optik_I_123_U_14,1_R_0,1</a:t>
            </a:r>
          </a:p>
          <a:p>
            <a:endParaRPr lang="en-US" dirty="0" smtClean="0"/>
          </a:p>
          <a:p>
            <a:r>
              <a:rPr lang="en-US" dirty="0" smtClean="0"/>
              <a:t>000001787 192.168.42.179 </a:t>
            </a:r>
            <a:r>
              <a:rPr lang="en-US" dirty="0" err="1" smtClean="0"/>
              <a:t>LoadCurrent</a:t>
            </a:r>
            <a:r>
              <a:rPr lang="en-US" dirty="0" smtClean="0"/>
              <a:t>__ +0,00_ % 600A WME ChopperIP192_168_42_179_Kreis_28758_Ilimit__Halle_18_Magnet_OR 93PDE_Optik_I_402_U_26,7_R_0,1</a:t>
            </a:r>
          </a:p>
          <a:p>
            <a:endParaRPr lang="en-US" dirty="0" smtClean="0"/>
          </a:p>
          <a:p>
            <a:r>
              <a:rPr lang="en-US" dirty="0" smtClean="0"/>
              <a:t>000001766 192.168.42.175 </a:t>
            </a:r>
            <a:r>
              <a:rPr lang="en-US" dirty="0" err="1" smtClean="0"/>
              <a:t>LoadCurrent</a:t>
            </a:r>
            <a:r>
              <a:rPr lang="en-US" dirty="0" smtClean="0"/>
              <a:t>__ +0,00_ % 600A WME ChopperIP192_168_42_175_Kreis_28762_Ilimit__Halle_18_Magnet_OR 126QA_Optik_I_420_U_10,9_R_0</a:t>
            </a:r>
          </a:p>
          <a:p>
            <a:endParaRPr lang="en-US" dirty="0" smtClean="0"/>
          </a:p>
          <a:p>
            <a:r>
              <a:rPr lang="en-US" dirty="0" smtClean="0"/>
              <a:t>000001761 192.168.47.176 </a:t>
            </a:r>
            <a:r>
              <a:rPr lang="en-US" dirty="0" err="1" smtClean="0"/>
              <a:t>LoadCurrent</a:t>
            </a:r>
            <a:r>
              <a:rPr lang="en-US" dirty="0" smtClean="0"/>
              <a:t>__ +0,00_ % 600A WME ChopperIP192_168_47_176_Kreis_28819_Ilimit__Halle_Nord r._</a:t>
            </a:r>
            <a:r>
              <a:rPr lang="en-US" dirty="0" err="1" smtClean="0"/>
              <a:t>Magnet_NR</a:t>
            </a:r>
            <a:r>
              <a:rPr lang="en-US" dirty="0" smtClean="0"/>
              <a:t> 87PDD_Optik_I_275_U_18,2_R_0,1</a:t>
            </a:r>
          </a:p>
          <a:p>
            <a:r>
              <a:rPr lang="en-US" dirty="0" smtClean="0"/>
              <a:t>---------------------------------------------------</a:t>
            </a:r>
          </a:p>
          <a:p>
            <a:r>
              <a:rPr lang="en-US" dirty="0" smtClean="0"/>
              <a:t>http://192.168.47.179/ttf.htm</a:t>
            </a:r>
          </a:p>
          <a:p>
            <a:r>
              <a:rPr lang="en-US" dirty="0" smtClean="0"/>
              <a:t>600A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283Spannungsueberw2V5Ripple:1621bit</a:t>
            </a:r>
          </a:p>
          <a:p>
            <a:r>
              <a:rPr lang="en-US" dirty="0" smtClean="0"/>
              <a:t>000001621 192.168.47.179 </a:t>
            </a:r>
            <a:r>
              <a:rPr lang="en-US" dirty="0" err="1" smtClean="0"/>
              <a:t>LoadCurrent</a:t>
            </a:r>
            <a:r>
              <a:rPr lang="en-US" dirty="0" smtClean="0"/>
              <a:t>__ +0,00_ % 600A WME ChopperIP192_168_47_179_Kreis_28823_Ilimit__Halle_Nord r._</a:t>
            </a:r>
            <a:r>
              <a:rPr lang="en-US" dirty="0" err="1" smtClean="0"/>
              <a:t>Magnet_NR</a:t>
            </a:r>
            <a:r>
              <a:rPr lang="en-US" dirty="0" smtClean="0"/>
              <a:t> 119QA_Optik_I_474_U_10,2_R_0</a:t>
            </a:r>
          </a:p>
          <a:p>
            <a:r>
              <a:rPr lang="en-US" dirty="0" smtClean="0"/>
              <a:t>000001388 192.168.41.55 </a:t>
            </a:r>
            <a:r>
              <a:rPr lang="en-US" dirty="0" err="1" smtClean="0"/>
              <a:t>LoadCurrent</a:t>
            </a:r>
            <a:r>
              <a:rPr lang="en-US" dirty="0" smtClean="0"/>
              <a:t>__ -0,02_ % 200A ChopperIP192_168_41_55_Kreis_28704_Ilimit__Halle_Ost_Magnet_OR 68PQK_Optik_I_142_U_15,9_R_0,1</a:t>
            </a:r>
          </a:p>
          <a:p>
            <a:r>
              <a:rPr lang="en-US" dirty="0" smtClean="0"/>
              <a:t>000001302 192.168.41.56 </a:t>
            </a:r>
            <a:r>
              <a:rPr lang="en-US" dirty="0" err="1" smtClean="0"/>
              <a:t>LoadCurrent</a:t>
            </a:r>
            <a:r>
              <a:rPr lang="en-US" dirty="0" smtClean="0"/>
              <a:t>__ -0,02_ % 200A ChopperIP192_168_41_56_Kreis_28705_Ilimit__Halle_Ost_Magnet_OR 75PQK_Optik_I_123_U_14,1_R_0,1</a:t>
            </a:r>
          </a:p>
          <a:p>
            <a:r>
              <a:rPr lang="en-US" dirty="0" smtClean="0"/>
              <a:t>000001277 192.168.45.72 </a:t>
            </a:r>
            <a:r>
              <a:rPr lang="en-US" dirty="0" err="1" smtClean="0"/>
              <a:t>LoadCurrent</a:t>
            </a:r>
            <a:r>
              <a:rPr lang="en-US" dirty="0" smtClean="0"/>
              <a:t>__ +0,00_ % 55A </a:t>
            </a:r>
            <a:r>
              <a:rPr lang="en-US" dirty="0" err="1" smtClean="0"/>
              <a:t>Kempower</a:t>
            </a:r>
            <a:r>
              <a:rPr lang="en-US" dirty="0" smtClean="0"/>
              <a:t> ChopperIP192_168_45_72_Kreis_28269_Ilimit__Halle_West_Magnet_WR 111S Cu_Optik_I_25_U_9,7_R_0,4</a:t>
            </a:r>
          </a:p>
          <a:p>
            <a:r>
              <a:rPr lang="en-US" dirty="0" smtClean="0"/>
              <a:t>000001255 192.168.41.60 </a:t>
            </a:r>
            <a:r>
              <a:rPr lang="en-US" dirty="0" err="1" smtClean="0"/>
              <a:t>LoadCurrent</a:t>
            </a:r>
            <a:r>
              <a:rPr lang="en-US" dirty="0" smtClean="0"/>
              <a:t>__ -0,02_ % 200A ChopperIP192_168_41_60_Kreis_28709_Ilimit__Halle_Ost_Magnet_OR 85PQK_Optik_I_69_U_8,2_R_0,1</a:t>
            </a:r>
          </a:p>
          <a:p>
            <a:r>
              <a:rPr lang="en-US" dirty="0" smtClean="0"/>
              <a:t>----------------------------------------------------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[</a:t>
            </a:r>
            <a:r>
              <a:rPr lang="en-US" dirty="0"/>
              <a:t>Request timed out] - 192.168.151.212 </a:t>
            </a:r>
          </a:p>
          <a:p>
            <a:r>
              <a:rPr lang="en-US" dirty="0" smtClean="0"/>
              <a:t>[</a:t>
            </a:r>
            <a:r>
              <a:rPr lang="en-US" dirty="0"/>
              <a:t>Request timed out] - 192.168.151.240 </a:t>
            </a:r>
          </a:p>
          <a:p>
            <a:endParaRPr lang="en-US" dirty="0"/>
          </a:p>
          <a:p>
            <a:r>
              <a:rPr lang="en-US" dirty="0"/>
              <a:t>192.168.41.65  </a:t>
            </a:r>
            <a:r>
              <a:rPr lang="en-US" dirty="0" err="1"/>
              <a:t>schlechte</a:t>
            </a:r>
            <a:r>
              <a:rPr lang="en-US" dirty="0"/>
              <a:t> </a:t>
            </a:r>
            <a:r>
              <a:rPr lang="en-US" dirty="0" err="1"/>
              <a:t>Werte</a:t>
            </a:r>
            <a:r>
              <a:rPr lang="en-US" dirty="0"/>
              <a:t> </a:t>
            </a:r>
          </a:p>
          <a:p>
            <a:r>
              <a:rPr lang="en-US" dirty="0"/>
              <a:t>192.168.41.127 </a:t>
            </a:r>
            <a:r>
              <a:rPr lang="en-US" dirty="0" err="1"/>
              <a:t>schlechte</a:t>
            </a:r>
            <a:r>
              <a:rPr lang="en-US" dirty="0"/>
              <a:t> </a:t>
            </a:r>
            <a:r>
              <a:rPr lang="en-US" dirty="0" err="1"/>
              <a:t>Werte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---------------------------------------------------</a:t>
            </a:r>
            <a:endParaRPr lang="en-US" dirty="0"/>
          </a:p>
          <a:p>
            <a:r>
              <a:rPr lang="en-US" dirty="0"/>
              <a:t>Spannungsueberw12VRipple</a:t>
            </a:r>
          </a:p>
          <a:p>
            <a:endParaRPr lang="en-US" dirty="0"/>
          </a:p>
          <a:p>
            <a:r>
              <a:rPr lang="en-US" dirty="0"/>
              <a:t>http://192.168.53.168/ttf.htm</a:t>
            </a:r>
          </a:p>
          <a:p>
            <a:r>
              <a:rPr lang="en-US" dirty="0"/>
              <a:t>40V</a:t>
            </a:r>
          </a:p>
          <a:p>
            <a:r>
              <a:rPr lang="en-US" dirty="0"/>
              <a:t>87Spannungsueberwachung12V:49405bit=+12.0765094V</a:t>
            </a:r>
          </a:p>
          <a:p>
            <a:r>
              <a:rPr lang="en-US" dirty="0"/>
              <a:t>88Spannungsueberw12VRipple:1514bit=+0.37008060V</a:t>
            </a:r>
          </a:p>
          <a:p>
            <a:endParaRPr lang="en-US" dirty="0"/>
          </a:p>
          <a:p>
            <a:r>
              <a:rPr lang="en-US" dirty="0" smtClean="0"/>
              <a:t>------------------------------------------------------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3V3</a:t>
            </a:r>
          </a:p>
          <a:p>
            <a:endParaRPr lang="en-US" dirty="0"/>
          </a:p>
          <a:p>
            <a:r>
              <a:rPr lang="en-US" dirty="0"/>
              <a:t>http://192.168.48.132/ttf.htm</a:t>
            </a:r>
          </a:p>
          <a:p>
            <a:r>
              <a:rPr lang="en-US" dirty="0"/>
              <a:t>200A</a:t>
            </a:r>
          </a:p>
          <a:p>
            <a:r>
              <a:rPr lang="en-US" dirty="0"/>
              <a:t>85Spannungsueberwachung3V3:40804bit=+3.11957186V</a:t>
            </a:r>
          </a:p>
          <a:p>
            <a:r>
              <a:rPr lang="en-US" dirty="0"/>
              <a:t>86Spannungsueberw3V3Ripple:206bit=+0.01574920V</a:t>
            </a:r>
          </a:p>
          <a:p>
            <a:r>
              <a:rPr lang="en-US" dirty="0"/>
              <a:t>119SpannungsueberwMax_3V3:40938bit=+3.12981651V</a:t>
            </a:r>
          </a:p>
          <a:p>
            <a:r>
              <a:rPr lang="en-US" dirty="0"/>
              <a:t>120SpannungsueberwMin_3V3:40535bit=+3.09900611V</a:t>
            </a:r>
          </a:p>
          <a:p>
            <a:endParaRPr lang="en-US" dirty="0"/>
          </a:p>
          <a:p>
            <a:r>
              <a:rPr lang="en-US" dirty="0"/>
              <a:t>http://192.168.45.53/ttf.htm</a:t>
            </a:r>
          </a:p>
          <a:p>
            <a:r>
              <a:rPr lang="en-US" dirty="0"/>
              <a:t>200A</a:t>
            </a:r>
          </a:p>
          <a:p>
            <a:r>
              <a:rPr lang="en-US" dirty="0"/>
              <a:t>85Spannungsueberwachung3V3:41448bit=+3.16880733V</a:t>
            </a:r>
          </a:p>
          <a:p>
            <a:r>
              <a:rPr lang="en-US" dirty="0"/>
              <a:t>119SpannungsueberwMax_3V3:41587bit=+3.17943425V</a:t>
            </a:r>
          </a:p>
          <a:p>
            <a:r>
              <a:rPr lang="en-US" dirty="0"/>
              <a:t>120SpannungsueberwMin_3V3:41150bit=+3.14602446V</a:t>
            </a:r>
          </a:p>
          <a:p>
            <a:r>
              <a:rPr lang="en-US" dirty="0"/>
              <a:t>---------------------------------------------------</a:t>
            </a:r>
          </a:p>
          <a:p>
            <a:r>
              <a:rPr lang="en-US" dirty="0">
                <a:solidFill>
                  <a:srgbClr val="FF0000"/>
                </a:solidFill>
              </a:rPr>
              <a:t>Spannungsueberw12VRipple</a:t>
            </a:r>
          </a:p>
          <a:p>
            <a:endParaRPr lang="en-US" dirty="0"/>
          </a:p>
          <a:p>
            <a:r>
              <a:rPr lang="en-US" dirty="0"/>
              <a:t>http://192.168.43.68/ttf.htm</a:t>
            </a:r>
          </a:p>
          <a:p>
            <a:r>
              <a:rPr lang="en-US" dirty="0"/>
              <a:t>55A </a:t>
            </a:r>
            <a:r>
              <a:rPr lang="en-US" dirty="0" err="1"/>
              <a:t>Kem</a:t>
            </a:r>
            <a:endParaRPr lang="en-US" dirty="0"/>
          </a:p>
          <a:p>
            <a:r>
              <a:rPr lang="en-US" dirty="0" smtClean="0"/>
              <a:t>88Spannungsueberw12VRipple:1160bit</a:t>
            </a:r>
            <a:r>
              <a:rPr lang="en-US" dirty="0"/>
              <a:t>=+0.28354920V</a:t>
            </a:r>
          </a:p>
          <a:p>
            <a:r>
              <a:rPr lang="en-US" dirty="0"/>
              <a:t>--------------------------------------------------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V auxiliary power supplies non conformity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" b="180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3"/>
          <p:cNvCxnSpPr/>
          <p:nvPr/>
        </p:nvCxnSpPr>
        <p:spPr bwMode="auto">
          <a:xfrm>
            <a:off x="1063690" y="2556588"/>
            <a:ext cx="5999583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4236098" y="2845837"/>
            <a:ext cx="1803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Threshold of 12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</a:t>
            </a:r>
            <a:r>
              <a:rPr lang="en-US" dirty="0" smtClean="0"/>
              <a:t>of 5 </a:t>
            </a:r>
            <a:r>
              <a:rPr lang="en-US" dirty="0"/>
              <a:t>V </a:t>
            </a:r>
            <a:r>
              <a:rPr lang="en-US" dirty="0" smtClean="0"/>
              <a:t>voltage inside the PS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10 PS </a:t>
            </a:r>
            <a:r>
              <a:rPr lang="en-US" dirty="0" err="1"/>
              <a:t>müssen</a:t>
            </a:r>
            <a:r>
              <a:rPr lang="en-US" dirty="0"/>
              <a:t> </a:t>
            </a:r>
            <a:r>
              <a:rPr lang="en-US" dirty="0" err="1"/>
              <a:t>angesehen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de-DE" b="0" dirty="0"/>
          </a:p>
          <a:p>
            <a:endParaRPr lang="de-DE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" b="300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llipse 13"/>
          <p:cNvSpPr/>
          <p:nvPr/>
        </p:nvSpPr>
        <p:spPr>
          <a:xfrm>
            <a:off x="4211960" y="2492896"/>
            <a:ext cx="864096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Gerade Verbindung mit Pfeil 14"/>
          <p:cNvCxnSpPr>
            <a:stCxn id="14" idx="3"/>
          </p:cNvCxnSpPr>
          <p:nvPr/>
        </p:nvCxnSpPr>
        <p:spPr>
          <a:xfrm flipH="1">
            <a:off x="3707904" y="3230448"/>
            <a:ext cx="630600" cy="9906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860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Collection / Statistics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0" y="6580188"/>
            <a:ext cx="7272338" cy="187325"/>
          </a:xfrm>
        </p:spPr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6003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Bieler </a:t>
            </a:r>
            <a:r>
              <a:rPr lang="de-DE" dirty="0" err="1" smtClean="0"/>
              <a:t>list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717616"/>
              </p:ext>
            </p:extLst>
          </p:nvPr>
        </p:nvGraphicFramePr>
        <p:xfrm>
          <a:off x="1763688" y="836712"/>
          <a:ext cx="5328591" cy="5400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6197"/>
                <a:gridCol w="1776197"/>
                <a:gridCol w="1776197"/>
              </a:tblGrid>
              <a:tr h="2358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SYSTEM</a:t>
                      </a:r>
                      <a:endParaRPr lang="de-DE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>
                          <a:effectLst/>
                        </a:rPr>
                        <a:t>SUM FAULTS</a:t>
                      </a:r>
                      <a:endParaRPr lang="de-DE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>
                          <a:effectLst/>
                        </a:rPr>
                        <a:t>SUM TIME</a:t>
                      </a:r>
                      <a:endParaRPr lang="de-DE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58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ALL</a:t>
                      </a:r>
                      <a:endParaRPr lang="de-DE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79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153:37:00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58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RF</a:t>
                      </a:r>
                      <a:endParaRPr lang="de-DE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13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6:08:00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58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PS</a:t>
                      </a:r>
                      <a:endParaRPr lang="de-DE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16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24:13:00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191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WK</a:t>
                      </a:r>
                      <a:endParaRPr lang="de-DE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0:00:00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58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IL</a:t>
                      </a:r>
                      <a:endParaRPr lang="de-DE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0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0:00:00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58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VAC</a:t>
                      </a:r>
                      <a:endParaRPr lang="de-DE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3:04:00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58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INST</a:t>
                      </a:r>
                      <a:endParaRPr lang="de-DE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34:29:00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58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SAFETY</a:t>
                      </a:r>
                      <a:endParaRPr lang="de-DE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0:25:00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58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OP</a:t>
                      </a:r>
                      <a:endParaRPr lang="de-DE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4:58:00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58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LINAC</a:t>
                      </a:r>
                      <a:endParaRPr lang="de-DE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6:46:00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58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UNKNOWN</a:t>
                      </a:r>
                      <a:endParaRPr lang="de-DE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5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2:33:00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58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SEKI</a:t>
                      </a:r>
                      <a:endParaRPr lang="de-DE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0:00:00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58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POWER_GLITCH</a:t>
                      </a:r>
                      <a:endParaRPr lang="de-DE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9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24:14:00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58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DESY</a:t>
                      </a:r>
                      <a:endParaRPr lang="de-DE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5:15:00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58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FEEDBACK</a:t>
                      </a:r>
                      <a:endParaRPr lang="de-DE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5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6:33:00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58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TIMING</a:t>
                      </a:r>
                      <a:endParaRPr lang="de-DE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5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20:45:00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58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PIA</a:t>
                      </a:r>
                      <a:endParaRPr lang="de-DE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2:01:00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58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LONG_INST</a:t>
                      </a:r>
                      <a:endParaRPr lang="de-DE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0:00:00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58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INTL</a:t>
                      </a:r>
                      <a:endParaRPr lang="de-DE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5:11:00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58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EXP</a:t>
                      </a:r>
                      <a:endParaRPr lang="de-DE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10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6:36:00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584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SCHEDULED</a:t>
                      </a:r>
                      <a:endParaRPr lang="de-DE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0:26:00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5849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79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153:11:00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| MKK High Availability| Jörg Eckoldt, 22.02.2019 Travemünde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19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err="1" smtClean="0"/>
              <a:t>Elektronic</a:t>
            </a:r>
            <a:r>
              <a:rPr lang="en-CA" altLang="en-US" dirty="0" smtClean="0"/>
              <a:t> Logbook</a:t>
            </a:r>
            <a:endParaRPr lang="en-CA" altLang="en-US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Developped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MKK</a:t>
            </a:r>
            <a:endParaRPr lang="de-DE" dirty="0"/>
          </a:p>
        </p:txBody>
      </p:sp>
      <p:pic>
        <p:nvPicPr>
          <p:cNvPr id="5" name="Picture 4" descr="LogbuchLesenNet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52" y="1140009"/>
            <a:ext cx="5498023" cy="52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2" y="1164045"/>
            <a:ext cx="6913405" cy="544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18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Failures during the year</a:t>
            </a:r>
            <a:endParaRPr lang="en-CA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2018</a:t>
            </a:r>
            <a:endParaRPr lang="en-CA" dirty="0"/>
          </a:p>
        </p:txBody>
      </p:sp>
      <p:graphicFrame>
        <p:nvGraphicFramePr>
          <p:cNvPr id="6" name="Bildplatzhalter 5"/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1435610531"/>
              </p:ext>
            </p:extLst>
          </p:nvPr>
        </p:nvGraphicFramePr>
        <p:xfrm>
          <a:off x="395288" y="1449388"/>
          <a:ext cx="8353424" cy="5281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5241"/>
                <a:gridCol w="491728"/>
                <a:gridCol w="476828"/>
                <a:gridCol w="1268779"/>
                <a:gridCol w="1234567"/>
                <a:gridCol w="1206971"/>
                <a:gridCol w="813587"/>
                <a:gridCol w="715241"/>
                <a:gridCol w="715241"/>
                <a:gridCol w="715241"/>
              </a:tblGrid>
              <a:tr h="152152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Anzahl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</a:tr>
              <a:tr h="15215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KW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PS Main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PS Corr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</a:tr>
              <a:tr h="152152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</a:tr>
              <a:tr h="179002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13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26.03.18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PKVSX WR 140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</a:tr>
              <a:tr h="152152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14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</a:tr>
              <a:tr h="295353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dirty="0">
                          <a:effectLst/>
                        </a:rPr>
                        <a:t>15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14.04.2018/ beide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QA1 OL71, Umschalten auf Reserve geht nicht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PKVSX WR140 Spike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</a:tr>
              <a:tr h="179002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16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smtClean="0">
                          <a:effectLst/>
                        </a:rPr>
                        <a:t>16.4.18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2 x PKVSX WR140 Spike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</a:tr>
              <a:tr h="179002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19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12.05.18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Netzgeraeteausfall, NOR_57,59, 62 bei massage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</a:tr>
              <a:tr h="179002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24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12.06.18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2 Speicherkarten in 2 PS defekt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950" marR="8950" marT="895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Abschaltung HST B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</a:tr>
              <a:tr h="179002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28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10.07.18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PKVSX SR 140 auf NAH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</a:tr>
              <a:tr h="179002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29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16.07.18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Umschalten auf das Reservegerät bei QA1_NOR_125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</a:tr>
              <a:tr h="295353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38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18.09./21.09.2018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Ausfall PKH OR 101, Quench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950" marR="8950" marT="89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Ausfall QA3 OL 80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Ausfall PKH OR 101, Quench, dabei QA3 OL 80 repariert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950" marR="8950" marT="895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9002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42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20.10.2018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QB3 NOR 105 ADC Fehler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</a:tr>
              <a:tr h="179002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47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21.11.2018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QA5_OL_85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</a:tr>
              <a:tr h="179002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49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8.12.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Ausfall QA2 OL79, ein Leistungsteil defekt, erst falscher Chopper getauscht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</a:tr>
              <a:tr h="179002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50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15.12. beide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Q3_OR 80 mit Überstrom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2 Ausfälle, Magnet-PS S1 mit Übertemperatur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0" marR="8950" marT="895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</a:tr>
              <a:tr h="152152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</a:tr>
              <a:tr h="152152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6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50" marR="8950" marT="89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60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Failures</a:t>
            </a:r>
            <a:r>
              <a:rPr lang="de-DE" dirty="0" smtClean="0"/>
              <a:t> in Petra </a:t>
            </a:r>
            <a:endParaRPr lang="en-CA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Normalized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failures</a:t>
            </a:r>
            <a:r>
              <a:rPr lang="de-DE" dirty="0" smtClean="0"/>
              <a:t> / 1000 </a:t>
            </a:r>
            <a:r>
              <a:rPr lang="de-DE" dirty="0" err="1" smtClean="0"/>
              <a:t>hrs</a:t>
            </a:r>
            <a:endParaRPr lang="en-CA" dirty="0"/>
          </a:p>
        </p:txBody>
      </p:sp>
      <p:graphicFrame>
        <p:nvGraphicFramePr>
          <p:cNvPr id="6" name="Bildplatzhalter 5" title="normierte Fehler"/>
          <p:cNvGraphicFramePr>
            <a:graphicFrameLocks noGrp="1"/>
          </p:cNvGraphicFramePr>
          <p:nvPr>
            <p:ph type="pic" sz="quarter" idx="14"/>
          </p:nvPr>
        </p:nvGraphicFramePr>
        <p:xfrm>
          <a:off x="395288" y="1449388"/>
          <a:ext cx="8353425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514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Failuretime</a:t>
            </a:r>
            <a:r>
              <a:rPr lang="de-DE" dirty="0" smtClean="0"/>
              <a:t> in Petra </a:t>
            </a:r>
            <a:endParaRPr lang="en-CA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Normalized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failuretime</a:t>
            </a:r>
            <a:r>
              <a:rPr lang="de-DE" dirty="0" smtClean="0"/>
              <a:t> / 1000 </a:t>
            </a:r>
            <a:r>
              <a:rPr lang="de-DE" dirty="0" err="1" smtClean="0"/>
              <a:t>hrs</a:t>
            </a:r>
            <a:endParaRPr lang="en-CA" dirty="0"/>
          </a:p>
        </p:txBody>
      </p:sp>
      <p:graphicFrame>
        <p:nvGraphicFramePr>
          <p:cNvPr id="7" name="Bildplatzhalter 6" title="normierte Fehler"/>
          <p:cNvGraphicFramePr>
            <a:graphicFrameLocks noGrp="1"/>
          </p:cNvGraphicFramePr>
          <p:nvPr>
            <p:ph type="pic" sz="quarter" idx="14"/>
          </p:nvPr>
        </p:nvGraphicFramePr>
        <p:xfrm>
          <a:off x="395288" y="1449388"/>
          <a:ext cx="8353425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149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in 1995+1996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MKK High Availability| Jörg Eckoldt, 22.02.2019 Travemünde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Betriebsseminar</a:t>
            </a:r>
            <a:r>
              <a:rPr lang="en-US" dirty="0" smtClean="0"/>
              <a:t> St. </a:t>
            </a:r>
            <a:r>
              <a:rPr lang="en-US" dirty="0" err="1" smtClean="0"/>
              <a:t>Englemar</a:t>
            </a:r>
            <a:r>
              <a:rPr lang="en-US" dirty="0" smtClean="0"/>
              <a:t> + ??</a:t>
            </a:r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90" y="1406525"/>
            <a:ext cx="351747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66308"/>
            <a:ext cx="4116387" cy="349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460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Statistics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Power </a:t>
            </a:r>
            <a:r>
              <a:rPr lang="de-DE" dirty="0" err="1" smtClean="0"/>
              <a:t>supplies</a:t>
            </a:r>
            <a:endParaRPr lang="en-CA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Normalized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failures</a:t>
            </a:r>
            <a:r>
              <a:rPr lang="de-DE" dirty="0"/>
              <a:t> / 1000 </a:t>
            </a:r>
            <a:r>
              <a:rPr lang="de-DE" dirty="0" err="1"/>
              <a:t>hrs</a:t>
            </a:r>
            <a:endParaRPr lang="en-CA" dirty="0"/>
          </a:p>
          <a:p>
            <a:endParaRPr lang="en-CA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817933"/>
              </p:ext>
            </p:extLst>
          </p:nvPr>
        </p:nvGraphicFramePr>
        <p:xfrm>
          <a:off x="395288" y="1406525"/>
          <a:ext cx="4105275" cy="50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Inhaltsplatzhalter 10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603320229"/>
              </p:ext>
            </p:extLst>
          </p:nvPr>
        </p:nvGraphicFramePr>
        <p:xfrm>
          <a:off x="4643438" y="1406525"/>
          <a:ext cx="4116387" cy="50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1912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Time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recover</a:t>
            </a:r>
            <a:endParaRPr lang="en-CA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average</a:t>
            </a:r>
            <a:r>
              <a:rPr lang="de-DE" dirty="0"/>
              <a:t> </a:t>
            </a:r>
            <a:r>
              <a:rPr lang="de-DE" dirty="0" smtClean="0"/>
              <a:t>1:24:07)</a:t>
            </a:r>
            <a:endParaRPr lang="en-CA" dirty="0"/>
          </a:p>
        </p:txBody>
      </p:sp>
      <p:graphicFrame>
        <p:nvGraphicFramePr>
          <p:cNvPr id="6" name="Bildplatzhalter 5"/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2109970771"/>
              </p:ext>
            </p:extLst>
          </p:nvPr>
        </p:nvGraphicFramePr>
        <p:xfrm>
          <a:off x="395288" y="1449388"/>
          <a:ext cx="8353425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6216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Trips in </a:t>
            </a:r>
            <a:r>
              <a:rPr lang="de-DE" dirty="0" err="1" smtClean="0"/>
              <a:t>calendar</a:t>
            </a:r>
            <a:r>
              <a:rPr lang="de-DE" dirty="0" smtClean="0"/>
              <a:t> </a:t>
            </a:r>
            <a:r>
              <a:rPr lang="de-DE" dirty="0" err="1" smtClean="0"/>
              <a:t>weeks</a:t>
            </a:r>
            <a:r>
              <a:rPr lang="de-DE" dirty="0" smtClean="0"/>
              <a:t> in 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262455"/>
              </p:ext>
            </p:extLst>
          </p:nvPr>
        </p:nvGraphicFramePr>
        <p:xfrm>
          <a:off x="323528" y="1268760"/>
          <a:ext cx="835317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126035"/>
              </p:ext>
            </p:extLst>
          </p:nvPr>
        </p:nvGraphicFramePr>
        <p:xfrm>
          <a:off x="6555" y="3429000"/>
          <a:ext cx="8604448" cy="246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3348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endParaRPr lang="en-CA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Normalized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failures</a:t>
            </a:r>
            <a:r>
              <a:rPr lang="de-DE" dirty="0"/>
              <a:t> / 1000 </a:t>
            </a:r>
            <a:r>
              <a:rPr lang="de-DE" dirty="0" err="1"/>
              <a:t>hrs</a:t>
            </a:r>
            <a:endParaRPr lang="en-CA" dirty="0"/>
          </a:p>
          <a:p>
            <a:endParaRPr lang="en-CA" dirty="0"/>
          </a:p>
        </p:txBody>
      </p:sp>
      <p:graphicFrame>
        <p:nvGraphicFramePr>
          <p:cNvPr id="13" name="Inhaltsplatzhalt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424450"/>
              </p:ext>
            </p:extLst>
          </p:nvPr>
        </p:nvGraphicFramePr>
        <p:xfrm>
          <a:off x="395288" y="1406525"/>
          <a:ext cx="4105275" cy="50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Inhaltsplatzhalter 14"/>
          <p:cNvGraphicFramePr>
            <a:graphicFrameLocks noGrp="1"/>
          </p:cNvGraphicFramePr>
          <p:nvPr>
            <p:ph idx="14"/>
          </p:nvPr>
        </p:nvGraphicFramePr>
        <p:xfrm>
          <a:off x="4643438" y="1406525"/>
          <a:ext cx="4116387" cy="50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8810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Power </a:t>
            </a:r>
            <a:r>
              <a:rPr lang="de-DE" dirty="0" err="1" smtClean="0"/>
              <a:t>glitch</a:t>
            </a:r>
            <a:endParaRPr lang="en-CA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Normalized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failures</a:t>
            </a:r>
            <a:r>
              <a:rPr lang="de-DE" dirty="0"/>
              <a:t> / 1000 </a:t>
            </a:r>
            <a:r>
              <a:rPr lang="de-DE" dirty="0" err="1"/>
              <a:t>hrs</a:t>
            </a:r>
            <a:endParaRPr lang="en-CA" dirty="0"/>
          </a:p>
          <a:p>
            <a:endParaRPr lang="en-CA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395288" y="1406525"/>
          <a:ext cx="4105275" cy="50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Inhaltsplatzhalter 9"/>
          <p:cNvGraphicFramePr>
            <a:graphicFrameLocks noGrp="1"/>
          </p:cNvGraphicFramePr>
          <p:nvPr>
            <p:ph idx="14"/>
          </p:nvPr>
        </p:nvGraphicFramePr>
        <p:xfrm>
          <a:off x="4643438" y="1406525"/>
          <a:ext cx="4116387" cy="50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6538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Air </a:t>
            </a:r>
            <a:r>
              <a:rPr lang="de-DE" dirty="0" err="1" smtClean="0"/>
              <a:t>conditioning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failure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11599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Quality Control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38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Teststand in hall II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Topology</a:t>
            </a:r>
            <a:r>
              <a:rPr lang="de-DE" dirty="0" smtClean="0"/>
              <a:t>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PETRA III </a:t>
            </a:r>
            <a:endParaRPr lang="de-DE" dirty="0"/>
          </a:p>
        </p:txBody>
      </p:sp>
      <p:pic>
        <p:nvPicPr>
          <p:cNvPr id="6" name="Inhaltsplatzhalter 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7" b="103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1697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Teststand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Real Magnets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load</a:t>
            </a:r>
            <a:r>
              <a:rPr lang="de-DE" dirty="0" smtClean="0"/>
              <a:t> + same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6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7" b="10357"/>
          <a:stretch>
            <a:fillRect/>
          </a:stretch>
        </p:blipFill>
        <p:spPr>
          <a:xfrm>
            <a:off x="547688" y="1601788"/>
            <a:ext cx="8353424" cy="4967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7" name="Inhaltsplatzhalt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73611"/>
            <a:ext cx="2915816" cy="21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420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Quality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Permit for Software roll out</a:t>
            </a:r>
            <a:endParaRPr lang="en-US" dirty="0"/>
          </a:p>
          <a:p>
            <a:pPr lvl="1"/>
            <a:r>
              <a:rPr lang="en-US" dirty="0" smtClean="0"/>
              <a:t>Each changes software has to go first onto the test stand to be checked</a:t>
            </a:r>
          </a:p>
          <a:p>
            <a:pPr lvl="1"/>
            <a:r>
              <a:rPr lang="en-US" dirty="0" smtClean="0"/>
              <a:t>After passing the tests, the first roll out is in one PETRA Hall, typically PE South east. After 4 weeks of </a:t>
            </a:r>
            <a:r>
              <a:rPr lang="en-US" dirty="0" smtClean="0"/>
              <a:t>failure free </a:t>
            </a:r>
            <a:r>
              <a:rPr lang="en-US" dirty="0" smtClean="0"/>
              <a:t>operation the permit is given to rollout into the machine.</a:t>
            </a:r>
          </a:p>
          <a:p>
            <a:pPr lvl="1"/>
            <a:endParaRPr lang="en-US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| MKK High Availability| Jörg Eckoldt, 22.02.2019 Travemünde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4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Reliability</a:t>
            </a:r>
            <a:endParaRPr lang="en-CA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Definition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90ths</a:t>
            </a:r>
            <a:endParaRPr lang="en-C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" b="216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667188" y="5930422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+ </a:t>
            </a:r>
            <a:r>
              <a:rPr lang="de-DE" b="1" dirty="0" err="1" smtClean="0"/>
              <a:t>magnet</a:t>
            </a:r>
            <a:r>
              <a:rPr lang="de-DE" b="1" dirty="0" smtClean="0"/>
              <a:t> </a:t>
            </a:r>
            <a:r>
              <a:rPr lang="de-DE" b="1" dirty="0" err="1" smtClean="0"/>
              <a:t>cycling</a:t>
            </a:r>
            <a:endParaRPr lang="en-CA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2142168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runs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0" y="6580188"/>
            <a:ext cx="7272338" cy="187325"/>
          </a:xfrm>
        </p:spPr>
        <p:txBody>
          <a:bodyPr/>
          <a:lstStyle/>
          <a:p>
            <a:r>
              <a:rPr lang="en-US" smtClean="0"/>
              <a:t>| MKK High Availability| Jörg Eckoldt, 22.02.2019 Travemünde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05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Time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recover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decrease</a:t>
            </a:r>
            <a:endParaRPr lang="en-CA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magnet cycling procedure is part of the recovery time. The procedure of cycling is investigated. A reduction of cycles is agreed.</a:t>
            </a:r>
          </a:p>
          <a:p>
            <a:r>
              <a:rPr lang="en-US" dirty="0" smtClean="0"/>
              <a:t>Sequencer behavior has to be understood better</a:t>
            </a:r>
          </a:p>
          <a:p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Cycling procedure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00055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Redundancy</a:t>
            </a:r>
            <a:r>
              <a:rPr lang="de-DE" dirty="0" smtClean="0"/>
              <a:t>-System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from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now</a:t>
            </a:r>
            <a:r>
              <a:rPr lang="de-DE" dirty="0" smtClean="0">
                <a:solidFill>
                  <a:schemeClr val="accent2"/>
                </a:solidFill>
              </a:rPr>
              <a:t> 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switches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3" b="10813"/>
          <a:stretch>
            <a:fillRect/>
          </a:stretch>
        </p:blipFill>
        <p:spPr>
          <a:xfrm>
            <a:off x="370795" y="1340768"/>
            <a:ext cx="4105274" cy="2411412"/>
          </a:xfrm>
        </p:spPr>
      </p:pic>
      <p:pic>
        <p:nvPicPr>
          <p:cNvPr id="8" name="Inhaltsplatzhalter 7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8" b="27958"/>
          <a:stretch>
            <a:fillRect/>
          </a:stretch>
        </p:blipFill>
        <p:spPr>
          <a:xfrm>
            <a:off x="4530590" y="1389355"/>
            <a:ext cx="4105274" cy="3829433"/>
          </a:xfrm>
        </p:spPr>
      </p:pic>
      <p:sp>
        <p:nvSpPr>
          <p:cNvPr id="9" name="Textfeld 8"/>
          <p:cNvSpPr txBox="1"/>
          <p:nvPr/>
        </p:nvSpPr>
        <p:spPr>
          <a:xfrm>
            <a:off x="251520" y="4005064"/>
            <a:ext cx="4281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For a group of power supplies a spare (redundancy) PS is introduced.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In case of a trip of a PS, the MKK crew gets informed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The broken supply shall be exchanged by the redundancy 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After 30 min the machine should be in operation again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43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Training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shift</a:t>
            </a:r>
            <a:r>
              <a:rPr lang="de-DE" dirty="0" smtClean="0"/>
              <a:t> </a:t>
            </a:r>
            <a:r>
              <a:rPr lang="de-DE" dirty="0" err="1" smtClean="0"/>
              <a:t>crew</a:t>
            </a:r>
            <a:endParaRPr lang="en-CA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0"/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failures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power </a:t>
            </a:r>
            <a:r>
              <a:rPr lang="de-DE" dirty="0" err="1"/>
              <a:t>supplies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 smtClean="0"/>
              <a:t>low</a:t>
            </a:r>
            <a:r>
              <a:rPr lang="de-DE" dirty="0"/>
              <a:t>, a </a:t>
            </a:r>
            <a:r>
              <a:rPr lang="de-DE" dirty="0" err="1"/>
              <a:t>shift</a:t>
            </a:r>
            <a:r>
              <a:rPr lang="de-DE" dirty="0"/>
              <a:t> </a:t>
            </a:r>
            <a:r>
              <a:rPr lang="de-DE" dirty="0" err="1"/>
              <a:t>operator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years</a:t>
            </a:r>
            <a:r>
              <a:rPr lang="de-DE" dirty="0"/>
              <a:t> on </a:t>
            </a:r>
            <a:r>
              <a:rPr lang="de-DE" dirty="0" err="1"/>
              <a:t>shift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switching</a:t>
            </a:r>
            <a:r>
              <a:rPr lang="de-DE" dirty="0"/>
              <a:t>. The </a:t>
            </a:r>
            <a:r>
              <a:rPr lang="de-DE" dirty="0" err="1"/>
              <a:t>routine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missing</a:t>
            </a:r>
            <a:r>
              <a:rPr lang="de-DE" dirty="0"/>
              <a:t>. </a:t>
            </a:r>
            <a:r>
              <a:rPr lang="de-DE" dirty="0" err="1"/>
              <a:t>Therefore</a:t>
            </a:r>
            <a:r>
              <a:rPr lang="de-DE" dirty="0"/>
              <a:t> a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programm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 smtClean="0"/>
              <a:t>established</a:t>
            </a:r>
            <a:r>
              <a:rPr lang="de-DE" dirty="0" smtClean="0"/>
              <a:t> (</a:t>
            </a:r>
            <a:r>
              <a:rPr lang="de-DE" dirty="0" err="1" smtClean="0"/>
              <a:t>started</a:t>
            </a:r>
            <a:r>
              <a:rPr lang="de-DE" dirty="0" smtClean="0"/>
              <a:t> in Feb 2019)</a:t>
            </a:r>
            <a:endParaRPr lang="en-CA" dirty="0"/>
          </a:p>
          <a:p>
            <a:r>
              <a:rPr lang="de-DE" dirty="0" err="1" smtClean="0"/>
              <a:t>Switching</a:t>
            </a:r>
            <a:r>
              <a:rPr lang="de-DE" dirty="0" smtClean="0"/>
              <a:t> </a:t>
            </a:r>
            <a:r>
              <a:rPr lang="de-DE" dirty="0" err="1" smtClean="0"/>
              <a:t>procedure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redundancy</a:t>
            </a:r>
            <a:r>
              <a:rPr lang="de-DE" dirty="0" smtClean="0"/>
              <a:t> </a:t>
            </a:r>
            <a:r>
              <a:rPr lang="de-DE" dirty="0" err="1" smtClean="0"/>
              <a:t>switches</a:t>
            </a:r>
            <a:endParaRPr lang="de-DE" dirty="0" smtClean="0"/>
          </a:p>
          <a:p>
            <a:r>
              <a:rPr lang="de-DE" dirty="0" smtClean="0"/>
              <a:t>Exchange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regulation</a:t>
            </a:r>
            <a:r>
              <a:rPr lang="de-DE" dirty="0" smtClean="0"/>
              <a:t> electronic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corrector</a:t>
            </a:r>
            <a:r>
              <a:rPr lang="de-DE" dirty="0" smtClean="0"/>
              <a:t> power </a:t>
            </a:r>
            <a:r>
              <a:rPr lang="de-DE" dirty="0" err="1" smtClean="0"/>
              <a:t>supplies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Switching</a:t>
            </a:r>
            <a:r>
              <a:rPr lang="de-DE" dirty="0" smtClean="0"/>
              <a:t> </a:t>
            </a:r>
            <a:r>
              <a:rPr lang="de-DE" dirty="0" err="1" smtClean="0"/>
              <a:t>procedure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redundancy</a:t>
            </a:r>
            <a:r>
              <a:rPr lang="de-DE" dirty="0" smtClean="0"/>
              <a:t> </a:t>
            </a:r>
            <a:r>
              <a:rPr lang="de-DE" dirty="0" err="1" smtClean="0"/>
              <a:t>switches</a:t>
            </a:r>
            <a:r>
              <a:rPr lang="de-DE" dirty="0" smtClean="0"/>
              <a:t> SCR-</a:t>
            </a:r>
            <a:r>
              <a:rPr lang="de-DE" dirty="0" err="1" smtClean="0"/>
              <a:t>supplies</a:t>
            </a:r>
            <a:r>
              <a:rPr lang="de-DE" dirty="0" smtClean="0"/>
              <a:t> (large </a:t>
            </a:r>
            <a:r>
              <a:rPr lang="de-DE" dirty="0" err="1" smtClean="0"/>
              <a:t>units</a:t>
            </a:r>
            <a:r>
              <a:rPr lang="de-DE" dirty="0" smtClean="0"/>
              <a:t>, not </a:t>
            </a:r>
            <a:r>
              <a:rPr lang="de-DE" dirty="0" err="1" smtClean="0"/>
              <a:t>automized</a:t>
            </a:r>
            <a:r>
              <a:rPr lang="de-DE" dirty="0" smtClean="0"/>
              <a:t>)</a:t>
            </a:r>
          </a:p>
          <a:p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Routines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81785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8D-Report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305992" y="1406428"/>
            <a:ext cx="3023870" cy="5010249"/>
          </a:xfrm>
        </p:spPr>
        <p:txBody>
          <a:bodyPr/>
          <a:lstStyle/>
          <a:p>
            <a:r>
              <a:rPr lang="de-DE" altLang="de-DE" sz="1800" dirty="0" smtClean="0"/>
              <a:t>Weltweit etablierte Methode</a:t>
            </a:r>
          </a:p>
          <a:p>
            <a:r>
              <a:rPr lang="de-DE" altLang="de-DE" sz="1800" dirty="0" smtClean="0"/>
              <a:t>Dient der systematischen Analyse und Dokumentation von Problemen</a:t>
            </a:r>
          </a:p>
          <a:p>
            <a:r>
              <a:rPr lang="de-DE" altLang="de-DE" sz="1800" dirty="0" smtClean="0"/>
              <a:t>Angewendet während der Beschaffungsphase des XFEL High Power RF Systems:               Lieferant führt 8D-Report durch</a:t>
            </a:r>
          </a:p>
          <a:p>
            <a:r>
              <a:rPr lang="de-DE" altLang="de-DE" sz="1800" dirty="0" smtClean="0"/>
              <a:t>Angewendet von MHF-p während der Betriebsphase des XFEL </a:t>
            </a:r>
            <a:endParaRPr lang="de-DE" altLang="de-DE" sz="1800" dirty="0"/>
          </a:p>
          <a:p>
            <a:endParaRPr lang="de-DE" altLang="de-DE" sz="1800" dirty="0"/>
          </a:p>
          <a:p>
            <a:endParaRPr lang="de-DE" sz="18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| 8D-Report | Frank </a:t>
            </a:r>
            <a:r>
              <a:rPr lang="de-DE" dirty="0" err="1" smtClean="0"/>
              <a:t>Eints</a:t>
            </a:r>
            <a:r>
              <a:rPr lang="de-DE" dirty="0" smtClean="0"/>
              <a:t>, 18.02.2019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dirty="0">
                <a:solidFill>
                  <a:srgbClr val="F28E00"/>
                </a:solidFill>
              </a:rPr>
              <a:t>Methode zur Analyse von aufgetretenen Problemen mit der Zielsetzung der Schadensbegrenzung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68458275"/>
              </p:ext>
            </p:extLst>
          </p:nvPr>
        </p:nvGraphicFramePr>
        <p:xfrm>
          <a:off x="3923928" y="1052737"/>
          <a:ext cx="4853862" cy="554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01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it worth the hassle?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comparison of values</a:t>
            </a:r>
            <a:endParaRPr lang="en-US" dirty="0"/>
          </a:p>
        </p:txBody>
      </p:sp>
      <p:sp>
        <p:nvSpPr>
          <p:cNvPr id="12" name="Textplatzhalter 3"/>
          <p:cNvSpPr txBox="1">
            <a:spLocks/>
          </p:cNvSpPr>
          <p:nvPr/>
        </p:nvSpPr>
        <p:spPr>
          <a:xfrm>
            <a:off x="395287" y="817500"/>
            <a:ext cx="8364699" cy="379252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Bildplatzhalter 3"/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1462004693"/>
              </p:ext>
            </p:extLst>
          </p:nvPr>
        </p:nvGraphicFramePr>
        <p:xfrm>
          <a:off x="1619672" y="1340760"/>
          <a:ext cx="5544615" cy="4968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4397"/>
                <a:gridCol w="1655109"/>
                <a:gridCol w="1655109"/>
              </a:tblGrid>
              <a:tr h="3024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Comparison of Availability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24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Failures during Lumrun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Userrun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2408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HERA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PETRA III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2408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1996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2018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240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NumberFailures 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735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Downtime in Hrs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96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240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operation hrs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5304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4231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2408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735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failures</a:t>
                      </a:r>
                      <a:r>
                        <a:rPr lang="de-DE" sz="1100" u="none" strike="noStrike" dirty="0">
                          <a:effectLst/>
                        </a:rPr>
                        <a:t>/1000 </a:t>
                      </a:r>
                      <a:r>
                        <a:rPr lang="de-DE" sz="1100" u="none" strike="noStrike" dirty="0" err="1">
                          <a:effectLst/>
                        </a:rPr>
                        <a:t>hrs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13,01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3,78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240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Ratio of PS 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1,94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735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Failures</a:t>
                      </a:r>
                      <a:r>
                        <a:rPr lang="de-DE" sz="1100" u="none" strike="noStrike" dirty="0">
                          <a:effectLst/>
                        </a:rPr>
                        <a:t>/1000 </a:t>
                      </a:r>
                      <a:r>
                        <a:rPr lang="de-DE" sz="1100" u="none" strike="noStrike" dirty="0" err="1" smtClean="0">
                          <a:effectLst/>
                        </a:rPr>
                        <a:t>hrs</a:t>
                      </a:r>
                      <a:r>
                        <a:rPr lang="de-DE" sz="1100" u="none" strike="noStrike" dirty="0" smtClean="0">
                          <a:effectLst/>
                        </a:rPr>
                        <a:t> </a:t>
                      </a:r>
                      <a:r>
                        <a:rPr lang="de-DE" sz="1100" u="none" strike="noStrike" dirty="0" err="1" smtClean="0">
                          <a:effectLst/>
                        </a:rPr>
                        <a:t>normalized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6,71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3,78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2408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240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Improvement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1,7739023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240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Availability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98,19%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99,43%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5493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Faults per day: a comparison </a:t>
            </a:r>
            <a:r>
              <a:rPr lang="en-US" altLang="en-US" dirty="0" err="1" smtClean="0"/>
              <a:t>Folie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Wanzenberg</a:t>
            </a:r>
            <a:r>
              <a:rPr lang="en-US" altLang="en-US" dirty="0" smtClean="0"/>
              <a:t> 2016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3038"/>
            <a:ext cx="4337050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3" descr="H:\My Documents\PETRAIIIX\Betriebsseminar2016\Availability\APS\APS_bar_chart20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412875"/>
            <a:ext cx="4535488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4787900" y="857250"/>
            <a:ext cx="604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chemeClr val="tx1"/>
                </a:solidFill>
              </a:rPr>
              <a:t>APS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180975" y="863600"/>
            <a:ext cx="1100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chemeClr val="tx1"/>
                </a:solidFill>
              </a:rPr>
              <a:t>PETRA III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22535" name="TextBox 2"/>
          <p:cNvSpPr txBox="1">
            <a:spLocks noChangeArrowheads="1"/>
          </p:cNvSpPr>
          <p:nvPr/>
        </p:nvSpPr>
        <p:spPr bwMode="auto">
          <a:xfrm>
            <a:off x="5011738" y="5445125"/>
            <a:ext cx="2736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 sz="1000" b="0" dirty="0">
                <a:solidFill>
                  <a:srgbClr val="1D22EB"/>
                </a:solidFill>
              </a:rPr>
              <a:t>http://www.aps.anl.gov/Accelerator_Systems_Division/Accelerator_Operations_Physics/statistics/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64063" y="1649413"/>
            <a:ext cx="447675" cy="254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0" dirty="0">
                <a:solidFill>
                  <a:schemeClr val="tx1"/>
                </a:solidFill>
              </a:rPr>
              <a:t>0.14</a:t>
            </a:r>
            <a:endParaRPr lang="de-DE" sz="1050" b="0" dirty="0">
              <a:solidFill>
                <a:schemeClr val="tx1"/>
              </a:solidFill>
            </a:endParaRPr>
          </a:p>
        </p:txBody>
      </p:sp>
      <p:cxnSp>
        <p:nvCxnSpPr>
          <p:cNvPr id="22537" name="Straight Arrow Connector 5"/>
          <p:cNvCxnSpPr>
            <a:cxnSpLocks noChangeShapeType="1"/>
          </p:cNvCxnSpPr>
          <p:nvPr/>
        </p:nvCxnSpPr>
        <p:spPr bwMode="auto">
          <a:xfrm flipV="1">
            <a:off x="827088" y="3068638"/>
            <a:ext cx="4824412" cy="720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8" name="TextBox 8"/>
          <p:cNvSpPr txBox="1">
            <a:spLocks noChangeArrowheads="1"/>
          </p:cNvSpPr>
          <p:nvPr/>
        </p:nvSpPr>
        <p:spPr bwMode="auto">
          <a:xfrm>
            <a:off x="539750" y="5589588"/>
            <a:ext cx="49216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smtClean="0">
                <a:solidFill>
                  <a:schemeClr val="tx1"/>
                </a:solidFill>
              </a:rPr>
              <a:t>APS 0,06 </a:t>
            </a:r>
            <a:r>
              <a:rPr lang="en-US" altLang="de-DE" dirty="0" err="1" smtClean="0">
                <a:solidFill>
                  <a:schemeClr val="tx1"/>
                </a:solidFill>
              </a:rPr>
              <a:t>Ausfälle</a:t>
            </a:r>
            <a:r>
              <a:rPr lang="en-US" altLang="de-DE" dirty="0" smtClean="0">
                <a:solidFill>
                  <a:schemeClr val="tx1"/>
                </a:solidFill>
              </a:rPr>
              <a:t>/tag (13 in 5015 </a:t>
            </a:r>
            <a:r>
              <a:rPr lang="en-US" altLang="de-DE" dirty="0" err="1" smtClean="0">
                <a:solidFill>
                  <a:schemeClr val="tx1"/>
                </a:solidFill>
              </a:rPr>
              <a:t>Std</a:t>
            </a:r>
            <a:r>
              <a:rPr lang="en-US" altLang="de-DE" dirty="0" smtClean="0">
                <a:solidFill>
                  <a:schemeClr val="tx1"/>
                </a:solidFill>
              </a:rPr>
              <a:t>, 19,28 </a:t>
            </a:r>
            <a:r>
              <a:rPr lang="en-US" altLang="de-DE" dirty="0" err="1" smtClean="0">
                <a:solidFill>
                  <a:schemeClr val="tx1"/>
                </a:solidFill>
              </a:rPr>
              <a:t>Std</a:t>
            </a:r>
            <a:r>
              <a:rPr lang="en-US" altLang="de-DE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de-DE" dirty="0" smtClean="0"/>
              <a:t>DESY 0,1 </a:t>
            </a:r>
            <a:r>
              <a:rPr lang="en-US" altLang="de-DE" dirty="0" err="1"/>
              <a:t>Ausfälle</a:t>
            </a:r>
            <a:r>
              <a:rPr lang="en-US" altLang="de-DE" dirty="0"/>
              <a:t>/tag (</a:t>
            </a:r>
            <a:r>
              <a:rPr lang="en-US" altLang="de-DE" dirty="0" smtClean="0"/>
              <a:t>17 </a:t>
            </a:r>
            <a:r>
              <a:rPr lang="en-US" altLang="de-DE" dirty="0"/>
              <a:t>in </a:t>
            </a:r>
            <a:r>
              <a:rPr lang="en-US" altLang="de-DE" dirty="0" smtClean="0"/>
              <a:t>4000 </a:t>
            </a:r>
            <a:r>
              <a:rPr lang="en-US" altLang="de-DE" dirty="0" err="1"/>
              <a:t>Std</a:t>
            </a:r>
            <a:r>
              <a:rPr lang="en-US" altLang="de-DE" dirty="0"/>
              <a:t>, </a:t>
            </a:r>
            <a:r>
              <a:rPr lang="en-US" altLang="de-DE" dirty="0" smtClean="0"/>
              <a:t>12,17 </a:t>
            </a:r>
            <a:r>
              <a:rPr lang="en-US" altLang="de-DE" dirty="0" err="1"/>
              <a:t>Std</a:t>
            </a:r>
            <a:r>
              <a:rPr lang="en-US" altLang="de-DE" dirty="0" smtClean="0"/>
              <a:t>)</a:t>
            </a:r>
          </a:p>
          <a:p>
            <a:r>
              <a:rPr lang="en-US" altLang="de-DE" dirty="0"/>
              <a:t>DESY </a:t>
            </a:r>
            <a:r>
              <a:rPr lang="en-US" altLang="de-DE" dirty="0" smtClean="0"/>
              <a:t>0,068 </a:t>
            </a:r>
            <a:r>
              <a:rPr lang="en-US" altLang="de-DE" dirty="0" err="1"/>
              <a:t>Ausfälle</a:t>
            </a:r>
            <a:r>
              <a:rPr lang="en-US" altLang="de-DE" dirty="0"/>
              <a:t>/tag (</a:t>
            </a:r>
            <a:r>
              <a:rPr lang="en-US" altLang="de-DE" dirty="0" smtClean="0"/>
              <a:t>11 </a:t>
            </a:r>
            <a:r>
              <a:rPr lang="en-US" altLang="de-DE" dirty="0"/>
              <a:t>in 4000 </a:t>
            </a:r>
            <a:r>
              <a:rPr lang="en-US" altLang="de-DE" dirty="0" err="1"/>
              <a:t>Std</a:t>
            </a:r>
            <a:r>
              <a:rPr lang="en-US" altLang="de-DE" dirty="0"/>
              <a:t>, </a:t>
            </a:r>
            <a:r>
              <a:rPr lang="en-US" altLang="de-DE" dirty="0" smtClean="0"/>
              <a:t>12,17 </a:t>
            </a:r>
            <a:r>
              <a:rPr lang="en-US" altLang="de-DE" dirty="0" err="1"/>
              <a:t>Std</a:t>
            </a:r>
            <a:r>
              <a:rPr lang="en-US" altLang="de-DE" dirty="0"/>
              <a:t>)</a:t>
            </a:r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22539" name="TextBox 6"/>
          <p:cNvSpPr txBox="1">
            <a:spLocks noChangeArrowheads="1"/>
          </p:cNvSpPr>
          <p:nvPr/>
        </p:nvSpPr>
        <p:spPr bwMode="auto">
          <a:xfrm>
            <a:off x="3011488" y="3408363"/>
            <a:ext cx="45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chemeClr val="tx1"/>
                </a:solidFill>
              </a:rPr>
              <a:t>PS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22540" name="TextBox 17"/>
          <p:cNvSpPr txBox="1">
            <a:spLocks noChangeArrowheads="1"/>
          </p:cNvSpPr>
          <p:nvPr/>
        </p:nvSpPr>
        <p:spPr bwMode="auto">
          <a:xfrm>
            <a:off x="2124075" y="25654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FF0000"/>
                </a:solidFill>
              </a:rPr>
              <a:t>RF</a:t>
            </a:r>
            <a:endParaRPr lang="de-DE" altLang="de-DE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4063" y="3322638"/>
            <a:ext cx="447675" cy="254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0" dirty="0">
                <a:solidFill>
                  <a:schemeClr val="tx1"/>
                </a:solidFill>
              </a:rPr>
              <a:t>0.06</a:t>
            </a:r>
            <a:endParaRPr lang="de-DE" sz="1050" b="0" dirty="0">
              <a:solidFill>
                <a:schemeClr val="tx1"/>
              </a:solidFill>
            </a:endParaRPr>
          </a:p>
        </p:txBody>
      </p:sp>
      <p:cxnSp>
        <p:nvCxnSpPr>
          <p:cNvPr id="22542" name="Straight Arrow Connector 14"/>
          <p:cNvCxnSpPr>
            <a:cxnSpLocks noChangeShapeType="1"/>
          </p:cNvCxnSpPr>
          <p:nvPr/>
        </p:nvCxnSpPr>
        <p:spPr bwMode="auto">
          <a:xfrm>
            <a:off x="539750" y="2565400"/>
            <a:ext cx="4679950" cy="115093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497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Even with the best statistic, not foreseeable failures occur and have to be handled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0" y="6580188"/>
            <a:ext cx="7272338" cy="187325"/>
          </a:xfrm>
        </p:spPr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32002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predict</a:t>
            </a:r>
            <a:r>
              <a:rPr lang="de-DE" dirty="0" smtClean="0"/>
              <a:t>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failure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0" b="103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33601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out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!!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on </a:t>
            </a:r>
            <a:r>
              <a:rPr lang="de-DE" dirty="0" err="1"/>
              <a:t>sustainability</a:t>
            </a:r>
            <a:endParaRPr lang="de-DE" dirty="0"/>
          </a:p>
        </p:txBody>
      </p:sp>
      <p:pic>
        <p:nvPicPr>
          <p:cNvPr id="6" name="Inhaltsplatzhalter 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0" b="10340"/>
          <a:stretch>
            <a:fillRect/>
          </a:stretch>
        </p:blipFill>
        <p:spPr/>
      </p:pic>
      <p:sp>
        <p:nvSpPr>
          <p:cNvPr id="7" name="Textfeld 6"/>
          <p:cNvSpPr txBox="1"/>
          <p:nvPr/>
        </p:nvSpPr>
        <p:spPr>
          <a:xfrm>
            <a:off x="1547664" y="3284984"/>
            <a:ext cx="6279283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Thanks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MKK </a:t>
            </a:r>
            <a:r>
              <a:rPr lang="de-DE" sz="2000" dirty="0" err="1" smtClean="0"/>
              <a:t>team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especially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shift</a:t>
            </a:r>
            <a:r>
              <a:rPr lang="de-DE" sz="2000" dirty="0" smtClean="0"/>
              <a:t> </a:t>
            </a:r>
            <a:r>
              <a:rPr lang="de-DE" sz="2000" dirty="0" err="1" smtClean="0"/>
              <a:t>crew</a:t>
            </a:r>
            <a:endParaRPr lang="de-DE" sz="2000" dirty="0" smtClean="0"/>
          </a:p>
          <a:p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helping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get</a:t>
            </a:r>
            <a:r>
              <a:rPr lang="de-DE" sz="2000" dirty="0" smtClean="0"/>
              <a:t> </a:t>
            </a:r>
            <a:r>
              <a:rPr lang="de-DE" sz="2000" dirty="0" err="1" smtClean="0"/>
              <a:t>this</a:t>
            </a:r>
            <a:r>
              <a:rPr lang="de-DE" sz="2000" dirty="0" smtClean="0"/>
              <a:t> high </a:t>
            </a:r>
            <a:r>
              <a:rPr lang="de-DE" sz="2000" dirty="0" err="1" smtClean="0"/>
              <a:t>availability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3147641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Reliability</a:t>
            </a:r>
            <a:endParaRPr lang="en-CA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Definition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90ths</a:t>
            </a:r>
            <a:endParaRPr lang="en-C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" b="216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396600" y="5639529"/>
            <a:ext cx="3460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rgbClr val="FF0000"/>
                </a:solidFill>
              </a:rPr>
              <a:t>Make</a:t>
            </a:r>
            <a:r>
              <a:rPr lang="de-DE" sz="2000" b="1" dirty="0" smtClean="0">
                <a:solidFill>
                  <a:srgbClr val="FF0000"/>
                </a:solidFill>
              </a:rPr>
              <a:t> all </a:t>
            </a:r>
            <a:r>
              <a:rPr lang="de-DE" sz="2000" b="1" dirty="0" err="1" smtClean="0">
                <a:solidFill>
                  <a:srgbClr val="FF0000"/>
                </a:solidFill>
              </a:rPr>
              <a:t>three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as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small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as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possible</a:t>
            </a:r>
            <a:r>
              <a:rPr lang="de-DE" sz="2000" b="1" dirty="0" smtClean="0">
                <a:solidFill>
                  <a:srgbClr val="FF0000"/>
                </a:solidFill>
              </a:rPr>
              <a:t>, but </a:t>
            </a:r>
            <a:r>
              <a:rPr lang="de-DE" sz="2000" b="1" dirty="0" err="1" smtClean="0">
                <a:solidFill>
                  <a:srgbClr val="FF0000"/>
                </a:solidFill>
              </a:rPr>
              <a:t>how</a:t>
            </a:r>
            <a:endParaRPr lang="en-CA" sz="2000" b="1" dirty="0" err="1" smtClean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347864" y="5972162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+ </a:t>
            </a:r>
            <a:r>
              <a:rPr lang="de-DE" b="1" dirty="0" err="1" smtClean="0"/>
              <a:t>magnet</a:t>
            </a:r>
            <a:r>
              <a:rPr lang="de-DE" b="1" dirty="0" smtClean="0"/>
              <a:t> </a:t>
            </a:r>
            <a:r>
              <a:rPr lang="de-DE" b="1" dirty="0" err="1" smtClean="0"/>
              <a:t>cycling</a:t>
            </a:r>
            <a:endParaRPr lang="en-CA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17347142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liked </a:t>
            </a:r>
            <a:r>
              <a:rPr lang="en-US" dirty="0" smtClean="0"/>
              <a:t>this </a:t>
            </a:r>
            <a:r>
              <a:rPr lang="en-US" dirty="0"/>
              <a:t>presentation and want to train </a:t>
            </a:r>
            <a:r>
              <a:rPr lang="en-US" dirty="0" smtClean="0"/>
              <a:t>yourself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r>
              <a:rPr lang="en-US" sz="2400" dirty="0" smtClean="0"/>
              <a:t>Meet the DESY Toastmaster</a:t>
            </a:r>
          </a:p>
          <a:p>
            <a:pPr lvl="1"/>
            <a:r>
              <a:rPr lang="en-US" dirty="0" smtClean="0"/>
              <a:t>Speech and leadership training</a:t>
            </a:r>
          </a:p>
          <a:p>
            <a:pPr lvl="1"/>
            <a:r>
              <a:rPr lang="en-US" dirty="0" smtClean="0"/>
              <a:t>effective feedback</a:t>
            </a:r>
          </a:p>
          <a:p>
            <a:pPr lvl="1"/>
            <a:r>
              <a:rPr lang="en-US" dirty="0" smtClean="0"/>
              <a:t>good </a:t>
            </a:r>
            <a:r>
              <a:rPr lang="en-US" dirty="0"/>
              <a:t>results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Every 1rst and 3</a:t>
            </a:r>
            <a:r>
              <a:rPr lang="en-US" baseline="30000" dirty="0" smtClean="0"/>
              <a:t>rd</a:t>
            </a:r>
            <a:r>
              <a:rPr lang="en-US" dirty="0" smtClean="0"/>
              <a:t> Wednesday of the month</a:t>
            </a:r>
          </a:p>
          <a:p>
            <a:pPr lvl="1"/>
            <a:r>
              <a:rPr lang="en-US" dirty="0" smtClean="0"/>
              <a:t>Time from 17-19:00 o’clock</a:t>
            </a:r>
          </a:p>
          <a:p>
            <a:pPr lvl="1"/>
            <a:r>
              <a:rPr lang="en-US" dirty="0" smtClean="0"/>
              <a:t>Building 30 b, Room 459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Grafik 3" descr="https://www.toastmasters.org/resources/logos-images-and-templates/~/media/534C0079745E4F7D8B0B31C9A8B23BC8.ashx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914400"/>
            <a:ext cx="2774950" cy="2424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48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 </a:t>
            </a:r>
            <a:r>
              <a:rPr lang="de-DE" dirty="0" err="1" smtClean="0"/>
              <a:t>Reliability</a:t>
            </a:r>
            <a:endParaRPr lang="en-CA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Data 1996</a:t>
            </a:r>
            <a:endParaRPr lang="en-C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51445"/>
            <a:ext cx="4105275" cy="312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106384"/>
            <a:ext cx="4116387" cy="161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27584" y="5805264"/>
            <a:ext cx="6684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Different </a:t>
            </a:r>
            <a:r>
              <a:rPr lang="de-DE" sz="1600" dirty="0" err="1" smtClean="0"/>
              <a:t>counting</a:t>
            </a:r>
            <a:r>
              <a:rPr lang="de-DE" sz="1600" dirty="0" smtClean="0"/>
              <a:t>: </a:t>
            </a:r>
            <a:r>
              <a:rPr lang="de-DE" sz="1600" dirty="0" err="1" smtClean="0"/>
              <a:t>every</a:t>
            </a:r>
            <a:r>
              <a:rPr lang="de-DE" sz="1600" dirty="0" smtClean="0"/>
              <a:t> </a:t>
            </a:r>
            <a:r>
              <a:rPr lang="de-DE" sz="1600" dirty="0" err="1" smtClean="0"/>
              <a:t>failure</a:t>
            </a:r>
            <a:r>
              <a:rPr lang="de-DE" sz="1600" dirty="0" smtClean="0"/>
              <a:t> was </a:t>
            </a:r>
            <a:r>
              <a:rPr lang="de-DE" sz="1600" dirty="0" err="1" smtClean="0"/>
              <a:t>counted</a:t>
            </a:r>
            <a:r>
              <a:rPr lang="de-DE" sz="1600" dirty="0" smtClean="0"/>
              <a:t> </a:t>
            </a:r>
            <a:r>
              <a:rPr lang="de-DE" sz="1600" dirty="0" err="1" smtClean="0"/>
              <a:t>when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shift</a:t>
            </a:r>
            <a:r>
              <a:rPr lang="de-DE" sz="1600" dirty="0" smtClean="0"/>
              <a:t> was </a:t>
            </a:r>
            <a:r>
              <a:rPr lang="de-DE" sz="1600" dirty="0" err="1" smtClean="0"/>
              <a:t>active</a:t>
            </a:r>
            <a:r>
              <a:rPr lang="de-DE" sz="1600" dirty="0" smtClean="0"/>
              <a:t>. </a:t>
            </a:r>
          </a:p>
          <a:p>
            <a:r>
              <a:rPr lang="de-DE" sz="1600" dirty="0" smtClean="0"/>
              <a:t>Also </a:t>
            </a:r>
            <a:r>
              <a:rPr lang="de-DE" sz="1600" dirty="0" err="1" smtClean="0"/>
              <a:t>commissioning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testing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151799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 </a:t>
            </a:r>
            <a:r>
              <a:rPr lang="de-DE" dirty="0" err="1" smtClean="0"/>
              <a:t>Reliability</a:t>
            </a:r>
            <a:endParaRPr lang="en-CA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certain number of components have a somewhat constant failure rate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49388"/>
            <a:ext cx="6408712" cy="354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857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Statistics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find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knob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turn</a:t>
            </a:r>
            <a:endParaRPr lang="en-CA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ELS failure lead to a replacement of all semiconductor switches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32228"/>
            <a:ext cx="4105275" cy="275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59977"/>
            <a:ext cx="4116387" cy="290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189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Failures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time </a:t>
            </a:r>
            <a:endParaRPr lang="en-CA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MKK High Availability| Jörg Eckoldt, 22.02.2019 Travemünde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Red</a:t>
            </a:r>
            <a:r>
              <a:rPr lang="de-DE" dirty="0" smtClean="0"/>
              <a:t> </a:t>
            </a:r>
            <a:r>
              <a:rPr lang="de-DE" dirty="0" err="1" smtClean="0"/>
              <a:t>mains</a:t>
            </a:r>
            <a:r>
              <a:rPr lang="de-DE" dirty="0" smtClean="0"/>
              <a:t> </a:t>
            </a:r>
            <a:r>
              <a:rPr lang="de-DE" dirty="0" err="1" smtClean="0"/>
              <a:t>undervoltage</a:t>
            </a:r>
            <a:endParaRPr lang="en-CA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7" b="599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695130"/>
      </p:ext>
    </p:extLst>
  </p:cSld>
  <p:clrMapOvr>
    <a:masterClrMapping/>
  </p:clrMapOvr>
</p:sld>
</file>

<file path=ppt/theme/theme1.xml><?xml version="1.0" encoding="utf-8"?>
<a:theme xmlns:a="http://schemas.openxmlformats.org/drawingml/2006/main" name="DESY_PowerPoint_4x3_en-1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4x3_en" id="{3CF89BDB-0659-E849-8D13-D70D8CFA5BCD}" vid="{CC185F4F-326D-3949-A293-BD8B2AFA8F49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DESY_PowerPoint_4x3_en-1</Template>
  <TotalTime>0</TotalTime>
  <Words>1903</Words>
  <Application>Microsoft Office PowerPoint</Application>
  <PresentationFormat>Bildschirmpräsentation (4:3)</PresentationFormat>
  <Paragraphs>493</Paragraphs>
  <Slides>50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1" baseType="lpstr">
      <vt:lpstr>DESY_PowerPoint_4x3_en-1</vt:lpstr>
      <vt:lpstr>MKK High Availability</vt:lpstr>
      <vt:lpstr>Topics</vt:lpstr>
      <vt:lpstr>Reliability in 1995+1996</vt:lpstr>
      <vt:lpstr>Reliability</vt:lpstr>
      <vt:lpstr>Reliability</vt:lpstr>
      <vt:lpstr>HERA Reliability</vt:lpstr>
      <vt:lpstr>HERA Reliability</vt:lpstr>
      <vt:lpstr>Statistics to find the best knob to turn</vt:lpstr>
      <vt:lpstr>Failures over time </vt:lpstr>
      <vt:lpstr>Failure development of PS in HERA</vt:lpstr>
      <vt:lpstr>HERA-Reliability in 1996</vt:lpstr>
      <vt:lpstr>HERA-Reliability in 1996</vt:lpstr>
      <vt:lpstr>Maintenance</vt:lpstr>
      <vt:lpstr>Maintenance</vt:lpstr>
      <vt:lpstr>What to do instead?</vt:lpstr>
      <vt:lpstr>Work during long shut-downs</vt:lpstr>
      <vt:lpstr>Assembly of power supply</vt:lpstr>
      <vt:lpstr>Homepage of a PS</vt:lpstr>
      <vt:lpstr>Scan Tool</vt:lpstr>
      <vt:lpstr>Scan Results </vt:lpstr>
      <vt:lpstr>Result of a scan</vt:lpstr>
      <vt:lpstr>12 V auxiliary power supplies non conformity</vt:lpstr>
      <vt:lpstr>Scan of 5 V voltage inside the PS </vt:lpstr>
      <vt:lpstr>Data Collection / Statistics</vt:lpstr>
      <vt:lpstr>Bieler list</vt:lpstr>
      <vt:lpstr>Elektronic Logbook</vt:lpstr>
      <vt:lpstr>Failures during the year</vt:lpstr>
      <vt:lpstr>Failures in Petra </vt:lpstr>
      <vt:lpstr>Failuretime in Petra </vt:lpstr>
      <vt:lpstr>Statistics of Power supplies</vt:lpstr>
      <vt:lpstr>Time to recover</vt:lpstr>
      <vt:lpstr>Trips in calendar weeks in 2018</vt:lpstr>
      <vt:lpstr>Water cooling</vt:lpstr>
      <vt:lpstr>Power glitch</vt:lpstr>
      <vt:lpstr>Air conditioning</vt:lpstr>
      <vt:lpstr>Quality Control</vt:lpstr>
      <vt:lpstr>Teststand in hall II</vt:lpstr>
      <vt:lpstr>Teststand</vt:lpstr>
      <vt:lpstr>Quality control of software</vt:lpstr>
      <vt:lpstr>Changes for the next runs</vt:lpstr>
      <vt:lpstr>Time to recover has to decrease</vt:lpstr>
      <vt:lpstr>Redundancy-System from now on</vt:lpstr>
      <vt:lpstr>Training of the shift crew</vt:lpstr>
      <vt:lpstr>8D-Report</vt:lpstr>
      <vt:lpstr>Was it worth the hassle?</vt:lpstr>
      <vt:lpstr>Faults per day: a comparison Folie Wanzenberg 2016</vt:lpstr>
      <vt:lpstr>Even with the best statistic, not foreseeable failures occur and have to be handled</vt:lpstr>
      <vt:lpstr>One cannot predict every failure!</vt:lpstr>
      <vt:lpstr>Make the best out of it!!</vt:lpstr>
      <vt:lpstr>If you liked this presentation and want to train yourself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Eckoldt, Hans-Joerg</dc:creator>
  <cp:lastModifiedBy>Eckoldt, Hans-Joerg</cp:lastModifiedBy>
  <cp:revision>38</cp:revision>
  <cp:lastPrinted>2019-02-20T15:02:45Z</cp:lastPrinted>
  <dcterms:created xsi:type="dcterms:W3CDTF">2019-02-19T14:35:57Z</dcterms:created>
  <dcterms:modified xsi:type="dcterms:W3CDTF">2019-02-21T23:26:32Z</dcterms:modified>
</cp:coreProperties>
</file>