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6"/>
  </p:notesMasterIdLst>
  <p:handoutMasterIdLst>
    <p:handoutMasterId r:id="rId17"/>
  </p:handoutMasterIdLst>
  <p:sldIdLst>
    <p:sldId id="267" r:id="rId2"/>
    <p:sldId id="272" r:id="rId3"/>
    <p:sldId id="274" r:id="rId4"/>
    <p:sldId id="275" r:id="rId5"/>
    <p:sldId id="276" r:id="rId6"/>
    <p:sldId id="277" r:id="rId7"/>
    <p:sldId id="278" r:id="rId8"/>
    <p:sldId id="279" r:id="rId9"/>
    <p:sldId id="281" r:id="rId10"/>
    <p:sldId id="284" r:id="rId11"/>
    <p:sldId id="287" r:id="rId12"/>
    <p:sldId id="273" r:id="rId13"/>
    <p:sldId id="283" r:id="rId14"/>
    <p:sldId id="286"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913" userDrawn="1">
          <p15:clr>
            <a:srgbClr val="A4A3A4"/>
          </p15:clr>
        </p15:guide>
        <p15:guide id="2" pos="249" userDrawn="1">
          <p15:clr>
            <a:srgbClr val="A4A3A4"/>
          </p15:clr>
        </p15:guide>
      </p15:sldGuideLst>
    </p:ext>
    <p:ext uri="{2D200454-40CA-4A62-9FC3-DE9A4176ACB9}">
      <p15:notesGuideLst xmlns=""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41" autoAdjust="0"/>
    <p:restoredTop sz="93964" autoAdjust="0"/>
  </p:normalViewPr>
  <p:slideViewPr>
    <p:cSldViewPr showGuides="1">
      <p:cViewPr varScale="1">
        <p:scale>
          <a:sx n="121" d="100"/>
          <a:sy n="121" d="100"/>
        </p:scale>
        <p:origin x="-1260" y="-108"/>
      </p:cViewPr>
      <p:guideLst>
        <p:guide orient="horz" pos="913"/>
        <p:guide pos="249"/>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p:scale>
          <a:sx n="100" d="100"/>
          <a:sy n="100" d="100"/>
        </p:scale>
        <p:origin x="480" y="72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75E6C4-5F43-4FF9-96D4-21B8157BE639}" type="datetimeFigureOut">
              <a:rPr lang="de-DE" smtClean="0"/>
              <a:t>04.09.2019</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E8B182-0F75-451D-B88B-ABD1C205B431}" type="slidenum">
              <a:rPr lang="de-DE" smtClean="0"/>
              <a:t>‹#›</a:t>
            </a:fld>
            <a:endParaRPr lang="de-DE"/>
          </a:p>
        </p:txBody>
      </p:sp>
    </p:spTree>
    <p:extLst>
      <p:ext uri="{BB962C8B-B14F-4D97-AF65-F5344CB8AC3E}">
        <p14:creationId xmlns:p14="http://schemas.microsoft.com/office/powerpoint/2010/main" val="391809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BD367-6A7A-405A-BFB1-15817186491F}" type="datetimeFigureOut">
              <a:rPr lang="de-DE" smtClean="0"/>
              <a:t>04.09.2019</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4131890"/>
          </a:xfrm>
          <a:prstGeom prst="rect">
            <a:avLst/>
          </a:prstGeom>
        </p:spPr>
        <p:txBody>
          <a:bodyPr vert="horz" lIns="91440" tIns="45720" rIns="91440" bIns="45720" rtlCol="0"/>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7B5255-5329-45F9-87F3-A2F9FB4734DF}" type="slidenum">
              <a:rPr lang="de-DE" smtClean="0"/>
              <a:t>‹#›</a:t>
            </a:fld>
            <a:endParaRPr lang="de-DE"/>
          </a:p>
        </p:txBody>
      </p:sp>
    </p:spTree>
    <p:extLst>
      <p:ext uri="{BB962C8B-B14F-4D97-AF65-F5344CB8AC3E}">
        <p14:creationId xmlns:p14="http://schemas.microsoft.com/office/powerpoint/2010/main" val="1927676706"/>
      </p:ext>
    </p:extLst>
  </p:cSld>
  <p:clrMap bg1="lt1" tx1="dk1" bg2="lt2" tx2="dk2" accent1="accent1" accent2="accent2" accent3="accent3" accent4="accent4" accent5="accent5" accent6="accent6" hlink="hlink" folHlink="folHlink"/>
  <p:notesStyle>
    <a:lvl1pPr marL="177800" indent="-177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355600" indent="-177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542925" indent="-187325" algn="l" defTabSz="914400" rtl="0" eaLnBrk="1" latinLnBrk="0" hangingPunct="1">
      <a:buFont typeface="Arial" panose="020B0604020202020204" pitchFamily="34" charset="0"/>
      <a:buChar char="•"/>
      <a:tabLst/>
      <a:defRPr sz="1200" kern="1200">
        <a:solidFill>
          <a:schemeClr val="tx1"/>
        </a:solidFill>
        <a:latin typeface="+mn-lt"/>
        <a:ea typeface="+mn-ea"/>
        <a:cs typeface="+mn-cs"/>
      </a:defRPr>
    </a:lvl3pPr>
    <a:lvl4pPr marL="720725" indent="-177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898525" indent="-177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 everyone! My name is Svetlana.</a:t>
            </a:r>
            <a:r>
              <a:rPr lang="en-US" baseline="0" dirty="0" smtClean="0"/>
              <a:t> And I am a summer student here.</a:t>
            </a:r>
          </a:p>
          <a:p>
            <a:r>
              <a:rPr lang="en-US" baseline="0" dirty="0" smtClean="0"/>
              <a:t>Now I would like to present you my report on the project entitled “Study of phase transition in </a:t>
            </a:r>
            <a:r>
              <a:rPr lang="en-US" baseline="0" dirty="0" err="1" smtClean="0"/>
              <a:t>PNIPAm</a:t>
            </a:r>
            <a:r>
              <a:rPr lang="en-US" baseline="0" dirty="0" smtClean="0"/>
              <a:t>-Au photonic </a:t>
            </a:r>
            <a:r>
              <a:rPr lang="en-US" baseline="0" dirty="0" err="1" smtClean="0"/>
              <a:t>crysrtals</a:t>
            </a:r>
            <a:r>
              <a:rPr lang="en-US" baseline="0" dirty="0" smtClean="0"/>
              <a:t>”.</a:t>
            </a:r>
            <a:endParaRPr lang="ru-RU" dirty="0"/>
          </a:p>
        </p:txBody>
      </p:sp>
      <p:sp>
        <p:nvSpPr>
          <p:cNvPr id="4" name="Slide Number Placeholder 3"/>
          <p:cNvSpPr>
            <a:spLocks noGrp="1"/>
          </p:cNvSpPr>
          <p:nvPr>
            <p:ph type="sldNum" sz="quarter" idx="10"/>
          </p:nvPr>
        </p:nvSpPr>
        <p:spPr/>
        <p:txBody>
          <a:bodyPr/>
          <a:lstStyle/>
          <a:p>
            <a:fld id="{BE7B5255-5329-45F9-87F3-A2F9FB4734DF}" type="slidenum">
              <a:rPr lang="de-DE" smtClean="0"/>
              <a:t>1</a:t>
            </a:fld>
            <a:endParaRPr lang="de-DE"/>
          </a:p>
        </p:txBody>
      </p:sp>
    </p:spTree>
    <p:extLst>
      <p:ext uri="{BB962C8B-B14F-4D97-AF65-F5344CB8AC3E}">
        <p14:creationId xmlns:p14="http://schemas.microsoft.com/office/powerpoint/2010/main" val="1725314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00" marR="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width of peaks in the radial direction as well as in the azimuthal direction increases with the increase of the temperature for the sample heating experiment. This indicates a crystals melting. </a:t>
            </a:r>
          </a:p>
          <a:p>
            <a:pPr marL="177800" marR="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Unexpected trends are observed in the evolution of the width of the Bragg peaks during the cooling experiment: with decreasing temperature, the peaks become wider for both directions. We consider that it could be connected with radiation damage.</a:t>
            </a:r>
            <a:endParaRPr lang="ru-RU" sz="1200" kern="1200" dirty="0" smtClean="0">
              <a:solidFill>
                <a:schemeClr val="tx1"/>
              </a:solidFill>
              <a:effectLst/>
              <a:latin typeface="+mn-lt"/>
              <a:ea typeface="+mn-ea"/>
              <a:cs typeface="+mn-cs"/>
            </a:endParaRPr>
          </a:p>
          <a:p>
            <a:endParaRPr lang="ru-RU" dirty="0"/>
          </a:p>
        </p:txBody>
      </p:sp>
      <p:sp>
        <p:nvSpPr>
          <p:cNvPr id="4" name="Slide Number Placeholder 3"/>
          <p:cNvSpPr>
            <a:spLocks noGrp="1"/>
          </p:cNvSpPr>
          <p:nvPr>
            <p:ph type="sldNum" sz="quarter" idx="10"/>
          </p:nvPr>
        </p:nvSpPr>
        <p:spPr/>
        <p:txBody>
          <a:bodyPr/>
          <a:lstStyle/>
          <a:p>
            <a:fld id="{BE7B5255-5329-45F9-87F3-A2F9FB4734DF}" type="slidenum">
              <a:rPr lang="de-DE" smtClean="0"/>
              <a:t>14</a:t>
            </a:fld>
            <a:endParaRPr lang="de-DE"/>
          </a:p>
        </p:txBody>
      </p:sp>
    </p:spTree>
    <p:extLst>
      <p:ext uri="{BB962C8B-B14F-4D97-AF65-F5344CB8AC3E}">
        <p14:creationId xmlns:p14="http://schemas.microsoft.com/office/powerpoint/2010/main" val="3873128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00" marR="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aim of my</a:t>
            </a:r>
            <a:r>
              <a:rPr lang="en-US" baseline="0" dirty="0" smtClean="0"/>
              <a:t> work was analyze </a:t>
            </a:r>
            <a:r>
              <a:rPr lang="en-GB" sz="1200" kern="1200" dirty="0" smtClean="0">
                <a:solidFill>
                  <a:schemeClr val="tx1"/>
                </a:solidFill>
                <a:effectLst/>
                <a:latin typeface="+mn-lt"/>
                <a:ea typeface="+mn-ea"/>
                <a:cs typeface="+mn-cs"/>
              </a:rPr>
              <a:t>the structural evolution of colloidal photonic crystals formed by gold spherical nanoparticles modified with poly-N-</a:t>
            </a:r>
            <a:r>
              <a:rPr lang="en-GB" sz="1200" kern="1200" dirty="0" err="1" smtClean="0">
                <a:solidFill>
                  <a:schemeClr val="tx1"/>
                </a:solidFill>
                <a:effectLst/>
                <a:latin typeface="+mn-lt"/>
                <a:ea typeface="+mn-ea"/>
                <a:cs typeface="+mn-cs"/>
              </a:rPr>
              <a:t>isopropylacrylamide</a:t>
            </a:r>
            <a:r>
              <a:rPr lang="en-GB"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abbreviated</a:t>
            </a:r>
            <a:r>
              <a:rPr lang="ru-RU"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PNIPAm</a:t>
            </a:r>
            <a:r>
              <a:rPr lang="en-GB" sz="1200" kern="1200" dirty="0" smtClean="0">
                <a:solidFill>
                  <a:schemeClr val="tx1"/>
                </a:solidFill>
                <a:effectLst/>
                <a:latin typeface="+mn-lt"/>
                <a:ea typeface="+mn-ea"/>
                <a:cs typeface="+mn-cs"/>
              </a:rPr>
              <a:t>) upon incremental cooling and heating.</a:t>
            </a:r>
            <a:endParaRPr lang="ru-RU" sz="1200" kern="1200" dirty="0" smtClean="0">
              <a:solidFill>
                <a:schemeClr val="tx1"/>
              </a:solidFill>
              <a:effectLst/>
              <a:latin typeface="+mn-lt"/>
              <a:ea typeface="+mn-ea"/>
              <a:cs typeface="+mn-cs"/>
            </a:endParaRPr>
          </a:p>
          <a:p>
            <a:pPr marL="177800" marR="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But in general why some changes in crystals structure are expected?</a:t>
            </a:r>
            <a:r>
              <a:rPr lang="en-US" sz="1200" kern="1200" baseline="0" dirty="0" smtClean="0">
                <a:solidFill>
                  <a:schemeClr val="tx1"/>
                </a:solidFill>
                <a:effectLst/>
                <a:latin typeface="+mn-lt"/>
                <a:ea typeface="+mn-ea"/>
                <a:cs typeface="+mn-cs"/>
              </a:rPr>
              <a:t> According to previous studies The hydrogel shell of our particles is functionalized in such a way that it responds to raising and lowering of the temperature: it shrinks with temperature decreasing and swells when the temperature of the sample are increased.</a:t>
            </a:r>
            <a:r>
              <a:rPr lang="ru-RU" sz="1200" kern="1200" baseline="0" dirty="0" smtClean="0">
                <a:solidFill>
                  <a:schemeClr val="tx1"/>
                </a:solidFill>
                <a:effectLst/>
                <a:latin typeface="+mn-lt"/>
                <a:ea typeface="+mn-ea"/>
                <a:cs typeface="+mn-cs"/>
              </a:rPr>
              <a:t> </a:t>
            </a:r>
          </a:p>
          <a:p>
            <a:pPr marL="177800" marR="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atin typeface="Times New Roman" panose="02020603050405020304" pitchFamily="18" charset="0"/>
                <a:cs typeface="Times New Roman" panose="02020603050405020304" pitchFamily="18" charset="0"/>
              </a:rPr>
              <a:t>Thus</a:t>
            </a:r>
            <a:r>
              <a:rPr lang="en-US" sz="1200" baseline="0" dirty="0" smtClean="0">
                <a:latin typeface="Times New Roman" panose="02020603050405020304" pitchFamily="18" charset="0"/>
                <a:cs typeface="Times New Roman" panose="02020603050405020304" pitchFamily="18" charset="0"/>
              </a:rPr>
              <a:t> the self-assembly of the PNIPAM colloids into crystal structure is controllable (by temperature changes), so it is used for study of phase transitions.</a:t>
            </a:r>
            <a:endParaRPr lang="ru-RU" sz="1200" dirty="0" smtClean="0">
              <a:latin typeface="Times New Roman" panose="02020603050405020304" pitchFamily="18" charset="0"/>
              <a:cs typeface="Times New Roman" panose="02020603050405020304" pitchFamily="18" charset="0"/>
            </a:endParaRPr>
          </a:p>
          <a:p>
            <a:endParaRPr lang="ru-RU" dirty="0"/>
          </a:p>
        </p:txBody>
      </p:sp>
      <p:sp>
        <p:nvSpPr>
          <p:cNvPr id="4" name="Slide Number Placeholder 3"/>
          <p:cNvSpPr>
            <a:spLocks noGrp="1"/>
          </p:cNvSpPr>
          <p:nvPr>
            <p:ph type="sldNum" sz="quarter" idx="10"/>
          </p:nvPr>
        </p:nvSpPr>
        <p:spPr/>
        <p:txBody>
          <a:bodyPr/>
          <a:lstStyle/>
          <a:p>
            <a:fld id="{BE7B5255-5329-45F9-87F3-A2F9FB4734DF}" type="slidenum">
              <a:rPr lang="de-DE" smtClean="0"/>
              <a:t>2</a:t>
            </a:fld>
            <a:endParaRPr lang="de-DE"/>
          </a:p>
        </p:txBody>
      </p:sp>
    </p:spTree>
    <p:extLst>
      <p:ext uri="{BB962C8B-B14F-4D97-AF65-F5344CB8AC3E}">
        <p14:creationId xmlns:p14="http://schemas.microsoft.com/office/powerpoint/2010/main" val="3046628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To investigate the evolution of soft photonic crystal structure in response to temperature changes an experiment at P10 Coherence Beamline at PETRA III using USAXS setup</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was performed</a:t>
            </a:r>
            <a:r>
              <a:rPr lang="en-GB" sz="1200"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a:t>
            </a:r>
            <a:r>
              <a:rPr lang="en-GB" sz="1200" kern="1200" dirty="0" smtClean="0">
                <a:solidFill>
                  <a:schemeClr val="tx1"/>
                </a:solidFill>
                <a:effectLst/>
                <a:latin typeface="+mn-lt"/>
                <a:ea typeface="+mn-ea"/>
                <a:cs typeface="+mn-cs"/>
              </a:rPr>
              <a:t>he incident beam energy was 8.539 </a:t>
            </a:r>
            <a:r>
              <a:rPr lang="en-GB" sz="1200" kern="1200" dirty="0" err="1" smtClean="0">
                <a:solidFill>
                  <a:schemeClr val="tx1"/>
                </a:solidFill>
                <a:effectLst/>
                <a:latin typeface="+mn-lt"/>
                <a:ea typeface="+mn-ea"/>
                <a:cs typeface="+mn-cs"/>
              </a:rPr>
              <a:t>keV</a:t>
            </a:r>
            <a:r>
              <a:rPr lang="en-GB" sz="1200" kern="1200" dirty="0" smtClean="0">
                <a:solidFill>
                  <a:schemeClr val="tx1"/>
                </a:solidFill>
                <a:effectLst/>
                <a:latin typeface="+mn-lt"/>
                <a:ea typeface="+mn-ea"/>
                <a:cs typeface="+mn-cs"/>
              </a:rPr>
              <a:t> ( with the wavelength 0.145 nm), the beam size was 50×50 µm</a:t>
            </a:r>
            <a:r>
              <a:rPr lang="en-GB" sz="1200" kern="1200" baseline="30000" dirty="0" smtClean="0">
                <a:solidFill>
                  <a:schemeClr val="tx1"/>
                </a:solidFill>
                <a:effectLst/>
                <a:latin typeface="+mn-lt"/>
                <a:ea typeface="+mn-ea"/>
                <a:cs typeface="+mn-cs"/>
              </a:rPr>
              <a:t>2</a:t>
            </a:r>
            <a:r>
              <a:rPr lang="en-GB" sz="1200" kern="1200" dirty="0" smtClean="0">
                <a:solidFill>
                  <a:schemeClr val="tx1"/>
                </a:solidFill>
                <a:effectLst/>
                <a:latin typeface="+mn-lt"/>
                <a:ea typeface="+mn-ea"/>
                <a:cs typeface="+mn-cs"/>
              </a:rPr>
              <a:t>. Diffraction in transmission geometry was registered with </a:t>
            </a:r>
            <a:r>
              <a:rPr lang="en-GB" sz="1200" kern="1200" dirty="0" err="1" smtClean="0">
                <a:solidFill>
                  <a:schemeClr val="tx1"/>
                </a:solidFill>
                <a:effectLst/>
                <a:latin typeface="+mn-lt"/>
                <a:ea typeface="+mn-ea"/>
                <a:cs typeface="+mn-cs"/>
              </a:rPr>
              <a:t>Eiger</a:t>
            </a:r>
            <a:r>
              <a:rPr lang="en-GB" sz="1200" kern="1200" dirty="0" smtClean="0">
                <a:solidFill>
                  <a:schemeClr val="tx1"/>
                </a:solidFill>
                <a:effectLst/>
                <a:latin typeface="+mn-lt"/>
                <a:ea typeface="+mn-ea"/>
                <a:cs typeface="+mn-cs"/>
              </a:rPr>
              <a:t> 4M detector which was located at a distance of 21,3 m from the sample. </a:t>
            </a:r>
            <a:endParaRPr lang="ru-RU"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sample aqueous solution (12.7 </a:t>
            </a:r>
            <a:r>
              <a:rPr lang="en-GB" sz="1200" kern="1200" dirty="0" err="1" smtClean="0">
                <a:solidFill>
                  <a:schemeClr val="tx1"/>
                </a:solidFill>
                <a:effectLst/>
                <a:latin typeface="+mn-lt"/>
                <a:ea typeface="+mn-ea"/>
                <a:cs typeface="+mn-cs"/>
              </a:rPr>
              <a:t>wt</a:t>
            </a:r>
            <a:r>
              <a:rPr lang="en-GB" sz="1200" kern="1200" dirty="0" smtClean="0">
                <a:solidFill>
                  <a:schemeClr val="tx1"/>
                </a:solidFill>
                <a:effectLst/>
                <a:latin typeface="+mn-lt"/>
                <a:ea typeface="+mn-ea"/>
                <a:cs typeface="+mn-cs"/>
              </a:rPr>
              <a:t>) was sealed in a glass capillary. The capillary was fixed in a massive copper frame with a window to exclude temperature deviations. </a:t>
            </a:r>
            <a:r>
              <a:rPr lang="en-US" sz="1200" kern="1200" dirty="0" smtClean="0">
                <a:solidFill>
                  <a:schemeClr val="tx1"/>
                </a:solidFill>
                <a:effectLst/>
                <a:latin typeface="+mn-lt"/>
                <a:ea typeface="+mn-ea"/>
                <a:cs typeface="+mn-cs"/>
              </a:rPr>
              <a:t>Heating and cooling of the sample were provided by coupled Peltier element and thermostat. </a:t>
            </a:r>
            <a:r>
              <a:rPr lang="en-GB" sz="1200" kern="1200" dirty="0" smtClean="0">
                <a:solidFill>
                  <a:schemeClr val="tx1"/>
                </a:solidFill>
                <a:effectLst/>
                <a:latin typeface="+mn-lt"/>
                <a:ea typeface="+mn-ea"/>
                <a:cs typeface="+mn-cs"/>
              </a:rPr>
              <a:t>The temperature of the sample was controlled by a </a:t>
            </a:r>
            <a:r>
              <a:rPr lang="en-US" sz="1200" kern="1200" dirty="0" smtClean="0">
                <a:solidFill>
                  <a:schemeClr val="tx1"/>
                </a:solidFill>
                <a:effectLst/>
                <a:latin typeface="+mn-lt"/>
                <a:ea typeface="+mn-ea"/>
                <a:cs typeface="+mn-cs"/>
              </a:rPr>
              <a:t>thermocouple.</a:t>
            </a:r>
            <a:endParaRPr lang="ru-RU" sz="1200" kern="1200" dirty="0" smtClean="0">
              <a:solidFill>
                <a:schemeClr val="tx1"/>
              </a:solidFill>
              <a:effectLst/>
              <a:latin typeface="+mn-lt"/>
              <a:ea typeface="+mn-ea"/>
              <a:cs typeface="+mn-cs"/>
            </a:endParaRPr>
          </a:p>
          <a:p>
            <a:endParaRPr lang="ru-RU" dirty="0"/>
          </a:p>
        </p:txBody>
      </p:sp>
      <p:sp>
        <p:nvSpPr>
          <p:cNvPr id="4" name="Slide Number Placeholder 3"/>
          <p:cNvSpPr>
            <a:spLocks noGrp="1"/>
          </p:cNvSpPr>
          <p:nvPr>
            <p:ph type="sldNum" sz="quarter" idx="10"/>
          </p:nvPr>
        </p:nvSpPr>
        <p:spPr/>
        <p:txBody>
          <a:bodyPr/>
          <a:lstStyle/>
          <a:p>
            <a:fld id="{BE7B5255-5329-45F9-87F3-A2F9FB4734DF}" type="slidenum">
              <a:rPr lang="de-DE" smtClean="0"/>
              <a:t>3</a:t>
            </a:fld>
            <a:endParaRPr lang="de-DE"/>
          </a:p>
        </p:txBody>
      </p:sp>
    </p:spTree>
    <p:extLst>
      <p:ext uri="{BB962C8B-B14F-4D97-AF65-F5344CB8AC3E}">
        <p14:creationId xmlns:p14="http://schemas.microsoft.com/office/powerpoint/2010/main" val="208603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00" indent="-177800"/>
            <a:r>
              <a:rPr lang="en-US" dirty="0" smtClean="0"/>
              <a:t>We studied the crystallization of the solution during cooling and the subsequent melting of the obtained crystal. Thus, two datasets were </a:t>
            </a:r>
            <a:r>
              <a:rPr lang="en-US" dirty="0" err="1" smtClean="0"/>
              <a:t>analysed</a:t>
            </a:r>
            <a:r>
              <a:rPr lang="en-US" dirty="0" smtClean="0"/>
              <a:t>. </a:t>
            </a:r>
          </a:p>
          <a:p>
            <a:pPr marL="177800" indent="-177800"/>
            <a:r>
              <a:rPr lang="en-US" dirty="0" smtClean="0"/>
              <a:t>First dataset was obtained during cooling of the sample from 313 K down to 308 K and the second one was collected during heating of the sample from 308 K up to 317 K. </a:t>
            </a:r>
          </a:p>
          <a:p>
            <a:r>
              <a:rPr lang="en-US" sz="1200" kern="1200" dirty="0" smtClean="0">
                <a:solidFill>
                  <a:schemeClr val="tx1"/>
                </a:solidFill>
                <a:effectLst/>
                <a:latin typeface="+mn-lt"/>
                <a:ea typeface="+mn-ea"/>
                <a:cs typeface="+mn-cs"/>
              </a:rPr>
              <a:t>Broad and isotropic rings on the pattern at the beginning of the cooling series are evidence of the liquid state of the solution. The following appearance of Bragg peaks upon cooling indicates the sample crystallization.</a:t>
            </a:r>
          </a:p>
          <a:p>
            <a:r>
              <a:rPr lang="en-US" sz="1200" kern="1200" dirty="0" smtClean="0">
                <a:solidFill>
                  <a:schemeClr val="tx1"/>
                </a:solidFill>
                <a:effectLst/>
                <a:latin typeface="+mn-lt"/>
                <a:ea typeface="+mn-ea"/>
                <a:cs typeface="+mn-cs"/>
              </a:rPr>
              <a:t>(It is worth noting that there is a temperature range where the liquid rings coexist with the Bragg peaks, that means the sample crystallizes gradually.) </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 the contrary, the Bragg peaks disappear during heating and turn into amorphous rings as it is expected for the crystal melting. </a:t>
            </a:r>
            <a:endParaRPr lang="ru-RU" sz="1200" kern="1200" dirty="0" smtClean="0">
              <a:solidFill>
                <a:schemeClr val="tx1"/>
              </a:solidFill>
              <a:effectLst/>
              <a:latin typeface="+mn-lt"/>
              <a:ea typeface="+mn-ea"/>
              <a:cs typeface="+mn-cs"/>
            </a:endParaRPr>
          </a:p>
          <a:p>
            <a:pPr marL="177800" indent="-177800"/>
            <a:r>
              <a:rPr lang="en-US" dirty="0" smtClean="0"/>
              <a:t>(The rate of temperature change was 0.1 K/min; diffraction patterns were collected every 30 sec)</a:t>
            </a:r>
          </a:p>
        </p:txBody>
      </p:sp>
      <p:sp>
        <p:nvSpPr>
          <p:cNvPr id="4" name="Slide Number Placeholder 3"/>
          <p:cNvSpPr>
            <a:spLocks noGrp="1"/>
          </p:cNvSpPr>
          <p:nvPr>
            <p:ph type="sldNum" sz="quarter" idx="10"/>
          </p:nvPr>
        </p:nvSpPr>
        <p:spPr/>
        <p:txBody>
          <a:bodyPr/>
          <a:lstStyle/>
          <a:p>
            <a:fld id="{BE7B5255-5329-45F9-87F3-A2F9FB4734DF}" type="slidenum">
              <a:rPr lang="de-DE" smtClean="0"/>
              <a:t>4</a:t>
            </a:fld>
            <a:endParaRPr lang="de-DE"/>
          </a:p>
        </p:txBody>
      </p:sp>
    </p:spTree>
    <p:extLst>
      <p:ext uri="{BB962C8B-B14F-4D97-AF65-F5344CB8AC3E}">
        <p14:creationId xmlns:p14="http://schemas.microsoft.com/office/powerpoint/2010/main" val="2648876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measured intensity is a product of two main factors: form factor of an Au particle and structure factor (in our case we have hypothesis</a:t>
            </a:r>
            <a:r>
              <a:rPr lang="en-US" baseline="0" dirty="0" smtClean="0"/>
              <a:t> that this two factors are independent, so we could perform the measured intensity as a composition of form factor and structure factor</a:t>
            </a:r>
            <a:r>
              <a:rPr lang="en-US" dirty="0" smtClean="0"/>
              <a:t>). </a:t>
            </a:r>
          </a:p>
          <a:p>
            <a:r>
              <a:rPr lang="en-US" dirty="0" smtClean="0"/>
              <a:t>The form factor is a footprint of the shape of the particles the sample consists of. </a:t>
            </a:r>
          </a:p>
          <a:p>
            <a:r>
              <a:rPr lang="en-US" dirty="0" smtClean="0"/>
              <a:t>The structure factor comprises information about the </a:t>
            </a:r>
            <a:r>
              <a:rPr lang="en-US" dirty="0" err="1" smtClean="0"/>
              <a:t>superlattice</a:t>
            </a:r>
            <a:r>
              <a:rPr lang="en-US" dirty="0" smtClean="0"/>
              <a:t> structure. </a:t>
            </a:r>
          </a:p>
          <a:p>
            <a:pPr marL="177800" marR="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Peaks at the small angles are conditioned by the structure factor. </a:t>
            </a:r>
          </a:p>
          <a:p>
            <a:pPr marL="177800" marR="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To extract the structure factor, the measured intensity was divided by the form factor. An example of the obtained structure factor (angular-averaged) is shown in this slide.</a:t>
            </a:r>
            <a:endParaRPr lang="ru-RU" sz="1200" kern="1200" dirty="0" smtClean="0">
              <a:solidFill>
                <a:schemeClr val="tx1"/>
              </a:solidFill>
              <a:effectLst/>
              <a:latin typeface="+mn-lt"/>
              <a:ea typeface="+mn-ea"/>
              <a:cs typeface="+mn-cs"/>
            </a:endParaRPr>
          </a:p>
          <a:p>
            <a:endParaRPr lang="ru-RU" dirty="0"/>
          </a:p>
        </p:txBody>
      </p:sp>
      <p:sp>
        <p:nvSpPr>
          <p:cNvPr id="4" name="Slide Number Placeholder 3"/>
          <p:cNvSpPr>
            <a:spLocks noGrp="1"/>
          </p:cNvSpPr>
          <p:nvPr>
            <p:ph type="sldNum" sz="quarter" idx="10"/>
          </p:nvPr>
        </p:nvSpPr>
        <p:spPr/>
        <p:txBody>
          <a:bodyPr/>
          <a:lstStyle/>
          <a:p>
            <a:fld id="{BE7B5255-5329-45F9-87F3-A2F9FB4734DF}" type="slidenum">
              <a:rPr lang="de-DE" smtClean="0"/>
              <a:t>5</a:t>
            </a:fld>
            <a:endParaRPr lang="de-DE"/>
          </a:p>
        </p:txBody>
      </p:sp>
    </p:spTree>
    <p:extLst>
      <p:ext uri="{BB962C8B-B14F-4D97-AF65-F5344CB8AC3E}">
        <p14:creationId xmlns:p14="http://schemas.microsoft.com/office/powerpoint/2010/main" val="4106141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here on we will analyze only the obtained structure factor for each temperature. All data were converted into polar coordinates. </a:t>
            </a:r>
          </a:p>
          <a:p>
            <a:r>
              <a:rPr lang="en-US" dirty="0" smtClean="0"/>
              <a:t>For each ring only a corresponding region of the diffraction pattern was analyzed. The peaks were analyzed in two dimensions (radial and angular)</a:t>
            </a:r>
          </a:p>
          <a:p>
            <a:pPr marL="177800" marR="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First of all we</a:t>
            </a:r>
            <a:r>
              <a:rPr lang="en-US" baseline="0" dirty="0" smtClean="0"/>
              <a:t> </a:t>
            </a:r>
            <a:r>
              <a:rPr lang="en-US" dirty="0" smtClean="0"/>
              <a:t>made</a:t>
            </a:r>
            <a:r>
              <a:rPr lang="en-US" baseline="0" dirty="0" smtClean="0"/>
              <a:t> data </a:t>
            </a:r>
            <a:r>
              <a:rPr lang="en-US" sz="1200" b="0" baseline="0" dirty="0" smtClean="0">
                <a:solidFill>
                  <a:schemeClr val="tx1"/>
                </a:solidFill>
                <a:latin typeface="Baskerville Old Face" panose="02020602080505020303" pitchFamily="18" charset="0"/>
              </a:rPr>
              <a:t>radial averaged and</a:t>
            </a:r>
            <a:r>
              <a:rPr lang="ru-RU" sz="1200" b="0" baseline="0" dirty="0" smtClean="0">
                <a:solidFill>
                  <a:schemeClr val="tx1"/>
                </a:solidFill>
                <a:latin typeface="Baskerville Old Face" panose="02020602080505020303" pitchFamily="18" charset="0"/>
              </a:rPr>
              <a:t> </a:t>
            </a:r>
            <a:r>
              <a:rPr lang="en-US" sz="1200" b="0" baseline="0" dirty="0" smtClean="0">
                <a:solidFill>
                  <a:schemeClr val="tx1"/>
                </a:solidFill>
                <a:latin typeface="Baskerville Old Face" panose="02020602080505020303" pitchFamily="18" charset="0"/>
              </a:rPr>
              <a:t>found the angular position of peak. During next step we made data (intensity) angular averaged</a:t>
            </a:r>
            <a:r>
              <a:rPr lang="ru-RU" sz="1200" b="0" baseline="0" dirty="0" smtClean="0">
                <a:solidFill>
                  <a:schemeClr val="tx1"/>
                </a:solidFill>
                <a:latin typeface="Baskerville Old Face" panose="02020602080505020303" pitchFamily="18" charset="0"/>
              </a:rPr>
              <a:t> </a:t>
            </a:r>
            <a:r>
              <a:rPr lang="en-US" sz="1200" b="0" baseline="0" dirty="0" smtClean="0">
                <a:solidFill>
                  <a:schemeClr val="tx1"/>
                </a:solidFill>
                <a:latin typeface="Baskerville Old Face" panose="02020602080505020303" pitchFamily="18" charset="0"/>
              </a:rPr>
              <a:t>and found the radial position of peak. Thus we know the position of peak in two directions.</a:t>
            </a:r>
          </a:p>
          <a:p>
            <a:endParaRPr lang="ru-RU" dirty="0"/>
          </a:p>
        </p:txBody>
      </p:sp>
      <p:sp>
        <p:nvSpPr>
          <p:cNvPr id="4" name="Slide Number Placeholder 3"/>
          <p:cNvSpPr>
            <a:spLocks noGrp="1"/>
          </p:cNvSpPr>
          <p:nvPr>
            <p:ph type="sldNum" sz="quarter" idx="10"/>
          </p:nvPr>
        </p:nvSpPr>
        <p:spPr/>
        <p:txBody>
          <a:bodyPr/>
          <a:lstStyle/>
          <a:p>
            <a:fld id="{BE7B5255-5329-45F9-87F3-A2F9FB4734DF}" type="slidenum">
              <a:rPr lang="de-DE" smtClean="0"/>
              <a:t>6</a:t>
            </a:fld>
            <a:endParaRPr lang="de-DE"/>
          </a:p>
        </p:txBody>
      </p:sp>
    </p:spTree>
    <p:extLst>
      <p:ext uri="{BB962C8B-B14F-4D97-AF65-F5344CB8AC3E}">
        <p14:creationId xmlns:p14="http://schemas.microsoft.com/office/powerpoint/2010/main" val="3960882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00" marR="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After the coordinates of the peaks were found, the intensity profiles taken in the corresponding positions were fitted by Gaussian and Lorentzian in two directions.</a:t>
            </a:r>
          </a:p>
          <a:p>
            <a:pPr marL="177800" marR="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smtClean="0">
                <a:solidFill>
                  <a:schemeClr val="tx1"/>
                </a:solidFill>
                <a:latin typeface="Baskerville Old Face" panose="02020602080505020303" pitchFamily="18" charset="0"/>
              </a:rPr>
              <a:t>Parameters of fitting are</a:t>
            </a:r>
            <a:r>
              <a:rPr lang="ru-RU" sz="1200" b="0" baseline="0" dirty="0" smtClean="0">
                <a:solidFill>
                  <a:schemeClr val="tx1"/>
                </a:solidFill>
                <a:latin typeface="Baskerville Old Face" panose="02020602080505020303" pitchFamily="18" charset="0"/>
              </a:rPr>
              <a:t> </a:t>
            </a:r>
            <a:r>
              <a:rPr lang="en-US" sz="1200" b="0" baseline="0" dirty="0" smtClean="0">
                <a:solidFill>
                  <a:schemeClr val="tx1"/>
                </a:solidFill>
                <a:latin typeface="Baskerville Old Face" panose="02020602080505020303" pitchFamily="18" charset="0"/>
              </a:rPr>
              <a:t>integral intensity, peak position and full width at half maximum.</a:t>
            </a:r>
            <a:endParaRPr lang="en-US" sz="1200" kern="1200" dirty="0" smtClean="0">
              <a:solidFill>
                <a:schemeClr val="tx1"/>
              </a:solidFill>
              <a:effectLst/>
              <a:latin typeface="+mn-lt"/>
              <a:ea typeface="+mn-ea"/>
              <a:cs typeface="+mn-cs"/>
            </a:endParaRPr>
          </a:p>
          <a:p>
            <a:pPr marL="177800" marR="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smtClean="0">
                <a:solidFill>
                  <a:schemeClr val="tx1"/>
                </a:solidFill>
                <a:effectLst/>
                <a:latin typeface="+mn-lt"/>
                <a:ea typeface="+mn-ea"/>
                <a:cs typeface="+mn-cs"/>
              </a:rPr>
              <a:t>We decided that Lorentzian function fitted intensity distribution with better accuracy, so here fitting with Lorentzian function are performed.</a:t>
            </a:r>
          </a:p>
          <a:p>
            <a:pPr marL="177800" marR="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baseline="0" dirty="0" smtClean="0">
              <a:solidFill>
                <a:schemeClr val="tx1"/>
              </a:solidFill>
              <a:latin typeface="Baskerville Old Face" panose="02020602080505020303" pitchFamily="18" charset="0"/>
            </a:endParaRPr>
          </a:p>
          <a:p>
            <a:endParaRPr lang="ru-RU" dirty="0"/>
          </a:p>
        </p:txBody>
      </p:sp>
      <p:sp>
        <p:nvSpPr>
          <p:cNvPr id="4" name="Slide Number Placeholder 3"/>
          <p:cNvSpPr>
            <a:spLocks noGrp="1"/>
          </p:cNvSpPr>
          <p:nvPr>
            <p:ph type="sldNum" sz="quarter" idx="10"/>
          </p:nvPr>
        </p:nvSpPr>
        <p:spPr/>
        <p:txBody>
          <a:bodyPr/>
          <a:lstStyle/>
          <a:p>
            <a:fld id="{BE7B5255-5329-45F9-87F3-A2F9FB4734DF}" type="slidenum">
              <a:rPr lang="de-DE" smtClean="0"/>
              <a:t>7</a:t>
            </a:fld>
            <a:endParaRPr lang="de-DE"/>
          </a:p>
        </p:txBody>
      </p:sp>
    </p:spTree>
    <p:extLst>
      <p:ext uri="{BB962C8B-B14F-4D97-AF65-F5344CB8AC3E}">
        <p14:creationId xmlns:p14="http://schemas.microsoft.com/office/powerpoint/2010/main" val="672435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values of each parameter were obtained by averaging this parameter over all peaks in the ring.)</a:t>
            </a:r>
          </a:p>
          <a:p>
            <a:r>
              <a:rPr lang="en-US" sz="1200" kern="1200" dirty="0" smtClean="0">
                <a:solidFill>
                  <a:schemeClr val="tx1"/>
                </a:solidFill>
                <a:effectLst/>
                <a:latin typeface="+mn-lt"/>
                <a:ea typeface="+mn-ea"/>
                <a:cs typeface="+mn-cs"/>
              </a:rPr>
              <a:t>The following four parameters of the Bragg peaks as a function of temperature were analyzed: integrated intensity, Bragg peak position and full widths at half-maximum (FWHMs) in radial and azimuthal directions in reciprocal space.</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Smooth transition from the liquid state to crystal form induces intensity changes. It can be seen from the figures</a:t>
            </a:r>
            <a:r>
              <a:rPr lang="en-US" sz="1200" kern="1200" baseline="0" dirty="0" smtClean="0">
                <a:solidFill>
                  <a:schemeClr val="tx1"/>
                </a:solidFill>
                <a:effectLst/>
                <a:latin typeface="+mn-lt"/>
                <a:ea typeface="+mn-ea"/>
                <a:cs typeface="+mn-cs"/>
              </a:rPr>
              <a:t> in top row</a:t>
            </a:r>
            <a:r>
              <a:rPr lang="en-US" sz="1200" kern="1200" dirty="0" smtClean="0">
                <a:solidFill>
                  <a:schemeClr val="tx1"/>
                </a:solidFill>
                <a:effectLst/>
                <a:latin typeface="+mn-lt"/>
                <a:ea typeface="+mn-ea"/>
                <a:cs typeface="+mn-cs"/>
              </a:rPr>
              <a:t> that with decreasing sample temperature the intensities of the Bragg peaks gradually grow. Fall of the intensity is observed during sample heating (Fig. 11b). This tendency points out to crystal melting.</a:t>
            </a:r>
          </a:p>
          <a:p>
            <a:r>
              <a:rPr lang="en-US" sz="1200" kern="1200" dirty="0" smtClean="0">
                <a:solidFill>
                  <a:schemeClr val="tx1"/>
                </a:solidFill>
                <a:effectLst/>
                <a:latin typeface="+mn-lt"/>
                <a:ea typeface="+mn-ea"/>
                <a:cs typeface="+mn-cs"/>
              </a:rPr>
              <a:t>According to our results, a slow growth of the peak positions while sample was cooled can be observed (Fig. 11c). The results of the sample heating experiment indicate a gradual increase, and then slight decrease of the value of this parameter</a:t>
            </a:r>
            <a:endParaRPr lang="ru-RU" dirty="0"/>
          </a:p>
        </p:txBody>
      </p:sp>
      <p:sp>
        <p:nvSpPr>
          <p:cNvPr id="4" name="Slide Number Placeholder 3"/>
          <p:cNvSpPr>
            <a:spLocks noGrp="1"/>
          </p:cNvSpPr>
          <p:nvPr>
            <p:ph type="sldNum" sz="quarter" idx="10"/>
          </p:nvPr>
        </p:nvSpPr>
        <p:spPr/>
        <p:txBody>
          <a:bodyPr/>
          <a:lstStyle/>
          <a:p>
            <a:fld id="{BE7B5255-5329-45F9-87F3-A2F9FB4734DF}" type="slidenum">
              <a:rPr lang="de-DE" smtClean="0"/>
              <a:t>8</a:t>
            </a:fld>
            <a:endParaRPr lang="de-DE"/>
          </a:p>
        </p:txBody>
      </p:sp>
    </p:spTree>
    <p:extLst>
      <p:ext uri="{BB962C8B-B14F-4D97-AF65-F5344CB8AC3E}">
        <p14:creationId xmlns:p14="http://schemas.microsoft.com/office/powerpoint/2010/main" val="2172300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Obtained peak positions were recalculated into the lattice parameter assuming the sample has an </a:t>
            </a:r>
            <a:r>
              <a:rPr lang="en-US" sz="1200" i="1" kern="1200" dirty="0" smtClean="0">
                <a:solidFill>
                  <a:schemeClr val="tx1"/>
                </a:solidFill>
                <a:effectLst/>
                <a:latin typeface="+mn-lt"/>
                <a:ea typeface="+mn-ea"/>
                <a:cs typeface="+mn-cs"/>
              </a:rPr>
              <a:t>hcp</a:t>
            </a:r>
            <a:r>
              <a:rPr lang="en-US" sz="1200" kern="1200" dirty="0" smtClean="0">
                <a:solidFill>
                  <a:schemeClr val="tx1"/>
                </a:solidFill>
                <a:effectLst/>
                <a:latin typeface="+mn-lt"/>
                <a:ea typeface="+mn-ea"/>
                <a:cs typeface="+mn-cs"/>
              </a:rPr>
              <a:t> structure. </a:t>
            </a:r>
          </a:p>
          <a:p>
            <a:r>
              <a:rPr lang="en-US" sz="1200" kern="1200" dirty="0" smtClean="0">
                <a:solidFill>
                  <a:schemeClr val="tx1"/>
                </a:solidFill>
                <a:effectLst/>
                <a:latin typeface="+mn-lt"/>
                <a:ea typeface="+mn-ea"/>
                <a:cs typeface="+mn-cs"/>
              </a:rPr>
              <a:t>The lattice parameter as a function of temperature is shown here.</a:t>
            </a:r>
          </a:p>
          <a:p>
            <a:pPr marL="177800" marR="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As it follows from our analysis, when the sample is cooled the lattice shrinks, which is associated with </a:t>
            </a:r>
            <a:r>
              <a:rPr lang="en-US" sz="1200" kern="1200" dirty="0" err="1" smtClean="0">
                <a:solidFill>
                  <a:schemeClr val="tx1"/>
                </a:solidFill>
                <a:effectLst/>
                <a:latin typeface="+mn-lt"/>
                <a:ea typeface="+mn-ea"/>
                <a:cs typeface="+mn-cs"/>
              </a:rPr>
              <a:t>termal</a:t>
            </a:r>
            <a:r>
              <a:rPr lang="en-US" sz="1200" kern="1200" dirty="0" smtClean="0">
                <a:solidFill>
                  <a:schemeClr val="tx1"/>
                </a:solidFill>
                <a:effectLst/>
                <a:latin typeface="+mn-lt"/>
                <a:ea typeface="+mn-ea"/>
                <a:cs typeface="+mn-cs"/>
              </a:rPr>
              <a:t> compression. </a:t>
            </a:r>
          </a:p>
          <a:p>
            <a:pPr marL="177800" marR="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In heating experiment the lattice shrinks gradually with increasing temperature from 308 to 310.5 K; but with subsequent heating it expands sharply.</a:t>
            </a:r>
            <a:endParaRPr lang="ru-RU" sz="1200" kern="1200" dirty="0" smtClean="0">
              <a:solidFill>
                <a:schemeClr val="tx1"/>
              </a:solidFill>
              <a:effectLst/>
              <a:latin typeface="+mn-lt"/>
              <a:ea typeface="+mn-ea"/>
              <a:cs typeface="+mn-cs"/>
            </a:endParaRPr>
          </a:p>
          <a:p>
            <a:endParaRPr lang="ru-RU" dirty="0"/>
          </a:p>
        </p:txBody>
      </p:sp>
      <p:sp>
        <p:nvSpPr>
          <p:cNvPr id="4" name="Slide Number Placeholder 3"/>
          <p:cNvSpPr>
            <a:spLocks noGrp="1"/>
          </p:cNvSpPr>
          <p:nvPr>
            <p:ph type="sldNum" sz="quarter" idx="10"/>
          </p:nvPr>
        </p:nvSpPr>
        <p:spPr/>
        <p:txBody>
          <a:bodyPr/>
          <a:lstStyle/>
          <a:p>
            <a:fld id="{BE7B5255-5329-45F9-87F3-A2F9FB4734DF}" type="slidenum">
              <a:rPr lang="de-DE" smtClean="0"/>
              <a:t>9</a:t>
            </a:fld>
            <a:endParaRPr lang="de-DE"/>
          </a:p>
        </p:txBody>
      </p:sp>
    </p:spTree>
    <p:extLst>
      <p:ext uri="{BB962C8B-B14F-4D97-AF65-F5344CB8AC3E}">
        <p14:creationId xmlns:p14="http://schemas.microsoft.com/office/powerpoint/2010/main" val="28106462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97800" y="5669842"/>
            <a:ext cx="793750" cy="794193"/>
          </a:xfrm>
          <a:prstGeom prst="rect">
            <a:avLst/>
          </a:prstGeom>
        </p:spPr>
      </p:pic>
      <p:sp>
        <p:nvSpPr>
          <p:cNvPr id="2" name="Title 1"/>
          <p:cNvSpPr>
            <a:spLocks noGrp="1"/>
          </p:cNvSpPr>
          <p:nvPr>
            <p:ph type="ctrTitle"/>
          </p:nvPr>
        </p:nvSpPr>
        <p:spPr>
          <a:xfrm>
            <a:off x="395288" y="349611"/>
            <a:ext cx="8353425" cy="1855254"/>
          </a:xfrm>
        </p:spPr>
        <p:txBody>
          <a:bodyPr anchor="t"/>
          <a:lstStyle>
            <a:lvl1pPr algn="l">
              <a:lnSpc>
                <a:spcPct val="100000"/>
              </a:lnSpc>
              <a:defRPr sz="6000"/>
            </a:lvl1pPr>
          </a:lstStyle>
          <a:p>
            <a:r>
              <a:rPr lang="en-US" noProof="0" smtClean="0"/>
              <a:t>Click to edit Master title style</a:t>
            </a:r>
            <a:endParaRPr lang="en-US" noProof="0" dirty="0"/>
          </a:p>
        </p:txBody>
      </p:sp>
      <p:sp>
        <p:nvSpPr>
          <p:cNvPr id="3" name="Subtitle 2"/>
          <p:cNvSpPr>
            <a:spLocks noGrp="1"/>
          </p:cNvSpPr>
          <p:nvPr>
            <p:ph type="subTitle" idx="1"/>
          </p:nvPr>
        </p:nvSpPr>
        <p:spPr>
          <a:xfrm>
            <a:off x="395287" y="2335013"/>
            <a:ext cx="8353425" cy="1525787"/>
          </a:xfrm>
        </p:spPr>
        <p:txBody>
          <a:bodyPr/>
          <a:lstStyle>
            <a:lvl1pPr marL="0" indent="0" algn="l">
              <a:buNone/>
              <a:defRPr sz="18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12" name="Textplatzhalter 11"/>
          <p:cNvSpPr>
            <a:spLocks noGrp="1"/>
          </p:cNvSpPr>
          <p:nvPr>
            <p:ph type="body" sz="quarter" idx="10"/>
          </p:nvPr>
        </p:nvSpPr>
        <p:spPr>
          <a:xfrm>
            <a:off x="400043" y="4096779"/>
            <a:ext cx="8348669" cy="700373"/>
          </a:xfrm>
        </p:spPr>
        <p:txBody>
          <a:bodyPr/>
          <a:lstStyle>
            <a:lvl1pPr marL="0" indent="0">
              <a:spcAft>
                <a:spcPts val="0"/>
              </a:spcAft>
              <a:buNone/>
              <a:defRPr sz="1800"/>
            </a:lvl1pPr>
          </a:lstStyle>
          <a:p>
            <a:pPr lvl="0"/>
            <a:r>
              <a:rPr lang="en-US" noProof="0" smtClean="0"/>
              <a:t>Click to edit Master text styles</a:t>
            </a:r>
          </a:p>
        </p:txBody>
      </p:sp>
      <p:pic>
        <p:nvPicPr>
          <p:cNvPr id="7" name="Grafik 6">
            <a:extLst>
              <a:ext uri="{FF2B5EF4-FFF2-40B4-BE49-F238E27FC236}">
                <a16:creationId xmlns="" xmlns:a16="http://schemas.microsoft.com/office/drawing/2014/main" id="{FA66228A-40CC-4875-B5B2-E0DA77FB35C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7" y="6261914"/>
            <a:ext cx="2168482" cy="160615"/>
          </a:xfrm>
          <a:prstGeom prst="rect">
            <a:avLst/>
          </a:prstGeom>
        </p:spPr>
      </p:pic>
    </p:spTree>
    <p:extLst>
      <p:ext uri="{BB962C8B-B14F-4D97-AF65-F5344CB8AC3E}">
        <p14:creationId xmlns:p14="http://schemas.microsoft.com/office/powerpoint/2010/main" val="839419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6" name="Textplatzhalter 7"/>
          <p:cNvSpPr>
            <a:spLocks noGrp="1"/>
          </p:cNvSpPr>
          <p:nvPr>
            <p:ph type="body" sz="quarter" idx="13"/>
          </p:nvPr>
        </p:nvSpPr>
        <p:spPr>
          <a:xfrm>
            <a:off x="395287" y="817500"/>
            <a:ext cx="8364699"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smtClean="0"/>
              <a:t>Click to edit Master text styles</a:t>
            </a:r>
          </a:p>
        </p:txBody>
      </p:sp>
    </p:spTree>
    <p:extLst>
      <p:ext uri="{BB962C8B-B14F-4D97-AF65-F5344CB8AC3E}">
        <p14:creationId xmlns:p14="http://schemas.microsoft.com/office/powerpoint/2010/main" val="3472297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noProof="0" dirty="0"/>
          </a:p>
        </p:txBody>
      </p:sp>
    </p:spTree>
    <p:extLst>
      <p:ext uri="{BB962C8B-B14F-4D97-AF65-F5344CB8AC3E}">
        <p14:creationId xmlns:p14="http://schemas.microsoft.com/office/powerpoint/2010/main" val="3759894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pic>
        <p:nvPicPr>
          <p:cNvPr id="4" name="Grafik 3">
            <a:extLst>
              <a:ext uri="{FF2B5EF4-FFF2-40B4-BE49-F238E27FC236}">
                <a16:creationId xmlns="" xmlns:a16="http://schemas.microsoft.com/office/drawing/2014/main" id="{E704B3C6-C432-42C5-94A1-8321298516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8779" y="4587296"/>
            <a:ext cx="598825" cy="185118"/>
          </a:xfrm>
          <a:prstGeom prst="rect">
            <a:avLst/>
          </a:prstGeom>
        </p:spPr>
      </p:pic>
      <p:sp>
        <p:nvSpPr>
          <p:cNvPr id="5" name="Rechteck 4">
            <a:extLst>
              <a:ext uri="{FF2B5EF4-FFF2-40B4-BE49-F238E27FC236}">
                <a16:creationId xmlns="" xmlns:a16="http://schemas.microsoft.com/office/drawing/2014/main" id="{2E82049A-6019-4056-8638-0E7938261DF0}"/>
              </a:ext>
            </a:extLst>
          </p:cNvPr>
          <p:cNvSpPr/>
          <p:nvPr userDrawn="1"/>
        </p:nvSpPr>
        <p:spPr>
          <a:xfrm>
            <a:off x="395288" y="3980131"/>
            <a:ext cx="4572000" cy="373107"/>
          </a:xfrm>
          <a:prstGeom prst="rect">
            <a:avLst/>
          </a:prstGeom>
        </p:spPr>
        <p:txBody>
          <a:bodyPr lIns="0" tIns="0" rIns="0" bIns="0">
            <a:noAutofit/>
          </a:bodyPr>
          <a:lstStyle/>
          <a:p>
            <a:pPr>
              <a:lnSpc>
                <a:spcPct val="110000"/>
              </a:lnSpc>
            </a:pPr>
            <a:r>
              <a:rPr lang="de-DE" b="1" dirty="0"/>
              <a:t>Contact</a:t>
            </a:r>
          </a:p>
        </p:txBody>
      </p:sp>
      <p:sp>
        <p:nvSpPr>
          <p:cNvPr id="6" name="Rechteck 5">
            <a:extLst>
              <a:ext uri="{FF2B5EF4-FFF2-40B4-BE49-F238E27FC236}">
                <a16:creationId xmlns="" xmlns:a16="http://schemas.microsoft.com/office/drawing/2014/main" id="{8E7668B4-E772-45DD-8F6B-23E9883B6073}"/>
              </a:ext>
            </a:extLst>
          </p:cNvPr>
          <p:cNvSpPr/>
          <p:nvPr userDrawn="1"/>
        </p:nvSpPr>
        <p:spPr>
          <a:xfrm>
            <a:off x="395288" y="4516739"/>
            <a:ext cx="2700548" cy="1899935"/>
          </a:xfrm>
          <a:prstGeom prst="rect">
            <a:avLst/>
          </a:prstGeom>
        </p:spPr>
        <p:txBody>
          <a:bodyPr lIns="0" tIns="0" rIns="0" bIns="0">
            <a:noAutofit/>
          </a:bodyPr>
          <a:lstStyle/>
          <a:p>
            <a:pPr>
              <a:lnSpc>
                <a:spcPct val="120000"/>
              </a:lnSpc>
              <a:tabLst>
                <a:tab pos="715963" algn="l"/>
              </a:tabLst>
            </a:pPr>
            <a:r>
              <a:rPr lang="de-DE" dirty="0"/>
              <a:t>	Deutsches </a:t>
            </a:r>
          </a:p>
          <a:p>
            <a:pPr>
              <a:lnSpc>
                <a:spcPct val="120000"/>
              </a:lnSpc>
            </a:pPr>
            <a:r>
              <a:rPr lang="de-DE" dirty="0"/>
              <a:t>Elektronen-Synchrotron</a:t>
            </a:r>
          </a:p>
          <a:p>
            <a:pPr>
              <a:lnSpc>
                <a:spcPct val="120000"/>
              </a:lnSpc>
            </a:pPr>
            <a:endParaRPr lang="de-DE" dirty="0"/>
          </a:p>
          <a:p>
            <a:pPr>
              <a:lnSpc>
                <a:spcPct val="120000"/>
              </a:lnSpc>
            </a:pPr>
            <a:r>
              <a:rPr lang="de-DE" dirty="0"/>
              <a:t>www.desy.de</a:t>
            </a:r>
          </a:p>
        </p:txBody>
      </p:sp>
      <p:sp>
        <p:nvSpPr>
          <p:cNvPr id="7" name="Textplatzhalter 7">
            <a:extLst>
              <a:ext uri="{FF2B5EF4-FFF2-40B4-BE49-F238E27FC236}">
                <a16:creationId xmlns="" xmlns:a16="http://schemas.microsoft.com/office/drawing/2014/main" id="{1383398B-695A-4C6B-980D-9B67FB512D7F}"/>
              </a:ext>
            </a:extLst>
          </p:cNvPr>
          <p:cNvSpPr>
            <a:spLocks noGrp="1"/>
          </p:cNvSpPr>
          <p:nvPr>
            <p:ph type="body" sz="quarter" idx="10"/>
          </p:nvPr>
        </p:nvSpPr>
        <p:spPr>
          <a:xfrm>
            <a:off x="3599891" y="4516739"/>
            <a:ext cx="5148821" cy="1899936"/>
          </a:xfrm>
        </p:spPr>
        <p:txBody>
          <a:bodyPr/>
          <a:lstStyle>
            <a:lvl1pPr marL="0" indent="0">
              <a:lnSpc>
                <a:spcPct val="120000"/>
              </a:lnSpc>
              <a:spcAft>
                <a:spcPts val="0"/>
              </a:spcAft>
              <a:buNone/>
              <a:defRPr/>
            </a:lvl1pPr>
            <a:lvl2pPr marL="361950" indent="0">
              <a:buNone/>
              <a:defRPr/>
            </a:lvl2pPr>
          </a:lstStyle>
          <a:p>
            <a:pPr lvl="0"/>
            <a:r>
              <a:rPr lang="en-US" smtClean="0"/>
              <a:t>Click to edit Master text styles</a:t>
            </a:r>
          </a:p>
        </p:txBody>
      </p:sp>
    </p:spTree>
    <p:extLst>
      <p:ext uri="{BB962C8B-B14F-4D97-AF65-F5344CB8AC3E}">
        <p14:creationId xmlns:p14="http://schemas.microsoft.com/office/powerpoint/2010/main" val="3110500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p:spTree>
      <p:nvGrpSpPr>
        <p:cNvPr id="1" name=""/>
        <p:cNvGrpSpPr/>
        <p:nvPr/>
      </p:nvGrpSpPr>
      <p:grpSpPr>
        <a:xfrm>
          <a:off x="0" y="0"/>
          <a:ext cx="0" cy="0"/>
          <a:chOff x="0" y="0"/>
          <a:chExt cx="0" cy="0"/>
        </a:xfrm>
      </p:grpSpPr>
      <p:sp>
        <p:nvSpPr>
          <p:cNvPr id="9" name="Bildplatzhalter 6"/>
          <p:cNvSpPr>
            <a:spLocks noGrp="1"/>
          </p:cNvSpPr>
          <p:nvPr>
            <p:ph type="pic" sz="quarter" idx="14"/>
          </p:nvPr>
        </p:nvSpPr>
        <p:spPr>
          <a:xfrm>
            <a:off x="1" y="0"/>
            <a:ext cx="9143998" cy="3429001"/>
          </a:xfrm>
          <a:solidFill>
            <a:schemeClr val="tx2"/>
          </a:solidFill>
        </p:spPr>
        <p:txBody>
          <a:bodyPr anchor="ctr"/>
          <a:lstStyle>
            <a:lvl1pPr marL="0" indent="0" algn="ctr">
              <a:buNone/>
              <a:defRPr/>
            </a:lvl1pPr>
          </a:lstStyle>
          <a:p>
            <a:r>
              <a:rPr lang="en-US" noProof="0" smtClean="0"/>
              <a:t>Click icon to add picture</a:t>
            </a:r>
            <a:endParaRPr lang="en-US" noProof="0"/>
          </a:p>
        </p:txBody>
      </p:sp>
      <p:sp>
        <p:nvSpPr>
          <p:cNvPr id="2" name="Title 1"/>
          <p:cNvSpPr>
            <a:spLocks noGrp="1"/>
          </p:cNvSpPr>
          <p:nvPr>
            <p:ph type="ctrTitle"/>
          </p:nvPr>
        </p:nvSpPr>
        <p:spPr>
          <a:xfrm>
            <a:off x="395288" y="349611"/>
            <a:ext cx="8353425" cy="1099777"/>
          </a:xfrm>
        </p:spPr>
        <p:txBody>
          <a:bodyPr anchor="t"/>
          <a:lstStyle>
            <a:lvl1pPr algn="l">
              <a:lnSpc>
                <a:spcPct val="100000"/>
              </a:lnSpc>
              <a:defRPr sz="6000">
                <a:solidFill>
                  <a:schemeClr val="bg1"/>
                </a:solidFill>
              </a:defRPr>
            </a:lvl1pPr>
          </a:lstStyle>
          <a:p>
            <a:r>
              <a:rPr lang="en-US" noProof="0" smtClean="0"/>
              <a:t>Click to edit Master title style</a:t>
            </a:r>
            <a:endParaRPr lang="en-US" noProof="0" dirty="0"/>
          </a:p>
        </p:txBody>
      </p:sp>
      <p:sp>
        <p:nvSpPr>
          <p:cNvPr id="3" name="Subtitle 2"/>
          <p:cNvSpPr>
            <a:spLocks noGrp="1"/>
          </p:cNvSpPr>
          <p:nvPr>
            <p:ph type="subTitle" idx="1"/>
          </p:nvPr>
        </p:nvSpPr>
        <p:spPr>
          <a:xfrm>
            <a:off x="395287" y="2335013"/>
            <a:ext cx="8353425" cy="889339"/>
          </a:xfrm>
        </p:spPr>
        <p:txBody>
          <a:bodyPr/>
          <a:lstStyle>
            <a:lvl1pPr marL="0" indent="0" algn="l">
              <a:buNone/>
              <a:defRPr sz="18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12" name="Textplatzhalter 11"/>
          <p:cNvSpPr>
            <a:spLocks noGrp="1"/>
          </p:cNvSpPr>
          <p:nvPr>
            <p:ph type="body" sz="quarter" idx="10"/>
          </p:nvPr>
        </p:nvSpPr>
        <p:spPr>
          <a:xfrm>
            <a:off x="400043" y="4096779"/>
            <a:ext cx="8348669" cy="700373"/>
          </a:xfrm>
        </p:spPr>
        <p:txBody>
          <a:bodyPr/>
          <a:lstStyle>
            <a:lvl1pPr marL="0" indent="0">
              <a:spcAft>
                <a:spcPts val="0"/>
              </a:spcAft>
              <a:buNone/>
              <a:defRPr sz="1800"/>
            </a:lvl1pPr>
          </a:lstStyle>
          <a:p>
            <a:pPr lvl="0"/>
            <a:r>
              <a:rPr lang="en-US" noProof="0" smtClean="0"/>
              <a:t>Click to edit Master text styles</a:t>
            </a:r>
          </a:p>
        </p:txBody>
      </p:sp>
      <p:pic>
        <p:nvPicPr>
          <p:cNvPr id="10" name="Grafik 9">
            <a:extLst>
              <a:ext uri="{FF2B5EF4-FFF2-40B4-BE49-F238E27FC236}">
                <a16:creationId xmlns="" xmlns:a16="http://schemas.microsoft.com/office/drawing/2014/main" id="{DC059C8A-4E30-4CF7-8596-8085B43DF3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537" y="6261914"/>
            <a:ext cx="2168482" cy="160615"/>
          </a:xfrm>
          <a:prstGeom prst="rect">
            <a:avLst/>
          </a:prstGeom>
        </p:spPr>
      </p:pic>
      <p:pic>
        <p:nvPicPr>
          <p:cNvPr id="11" name="Grafik 10">
            <a:extLst>
              <a:ext uri="{FF2B5EF4-FFF2-40B4-BE49-F238E27FC236}">
                <a16:creationId xmlns="" xmlns:a16="http://schemas.microsoft.com/office/drawing/2014/main" id="{AD71804E-76B6-4901-BC63-91145FE900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97800" y="5669842"/>
            <a:ext cx="793750" cy="794193"/>
          </a:xfrm>
          <a:prstGeom prst="rect">
            <a:avLst/>
          </a:prstGeom>
        </p:spPr>
      </p:pic>
    </p:spTree>
    <p:extLst>
      <p:ext uri="{BB962C8B-B14F-4D97-AF65-F5344CB8AC3E}">
        <p14:creationId xmlns:p14="http://schemas.microsoft.com/office/powerpoint/2010/main" val="860856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cya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288" y="349610"/>
            <a:ext cx="8353425" cy="3511190"/>
          </a:xfrm>
        </p:spPr>
        <p:txBody>
          <a:bodyPr anchor="t"/>
          <a:lstStyle>
            <a:lvl1pPr algn="l">
              <a:lnSpc>
                <a:spcPct val="100000"/>
              </a:lnSpc>
              <a:defRPr sz="6000">
                <a:solidFill>
                  <a:schemeClr val="bg1"/>
                </a:solidFill>
              </a:defRPr>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1457579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white">
    <p:spTree>
      <p:nvGrpSpPr>
        <p:cNvPr id="1" name=""/>
        <p:cNvGrpSpPr/>
        <p:nvPr/>
      </p:nvGrpSpPr>
      <p:grpSpPr>
        <a:xfrm>
          <a:off x="0" y="0"/>
          <a:ext cx="0" cy="0"/>
          <a:chOff x="0" y="0"/>
          <a:chExt cx="0" cy="0"/>
        </a:xfrm>
      </p:grpSpPr>
      <p:sp>
        <p:nvSpPr>
          <p:cNvPr id="2" name="Title 1"/>
          <p:cNvSpPr>
            <a:spLocks noGrp="1"/>
          </p:cNvSpPr>
          <p:nvPr>
            <p:ph type="ctrTitle"/>
          </p:nvPr>
        </p:nvSpPr>
        <p:spPr>
          <a:xfrm>
            <a:off x="395288" y="349610"/>
            <a:ext cx="8353425" cy="3511190"/>
          </a:xfrm>
        </p:spPr>
        <p:txBody>
          <a:bodyPr anchor="t"/>
          <a:lstStyle>
            <a:lvl1pPr algn="l">
              <a:lnSpc>
                <a:spcPct val="100000"/>
              </a:lnSpc>
              <a:defRPr sz="6000">
                <a:solidFill>
                  <a:schemeClr val="accent1"/>
                </a:solidFill>
              </a:defRPr>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3227151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3" name="Content Placeholder 2"/>
          <p:cNvSpPr>
            <a:spLocks noGrp="1"/>
          </p:cNvSpPr>
          <p:nvPr>
            <p:ph idx="1"/>
          </p:nvPr>
        </p:nvSpPr>
        <p:spPr/>
        <p:txBody>
          <a:bodyPr/>
          <a:lstStyle/>
          <a:p>
            <a:pPr lvl="0"/>
            <a:r>
              <a:rPr lang="en-US" noProof="0" smtClean="0"/>
              <a:t>Click to edit Master text styles</a:t>
            </a:r>
          </a:p>
        </p:txBody>
      </p:sp>
      <p:sp>
        <p:nvSpPr>
          <p:cNvPr id="5" name="Footer Placeholder 4"/>
          <p:cNvSpPr>
            <a:spLocks noGrp="1"/>
          </p:cNvSpPr>
          <p:nvPr>
            <p:ph type="ftr" sz="quarter" idx="11"/>
          </p:nvPr>
        </p:nvSpPr>
        <p:spPr/>
        <p:txBody>
          <a:bodyPr/>
          <a:lstStyle/>
          <a:p>
            <a:endParaRPr lang="en-US" noProof="0" dirty="0"/>
          </a:p>
        </p:txBody>
      </p:sp>
      <p:sp>
        <p:nvSpPr>
          <p:cNvPr id="8" name="Textplatzhalter 7"/>
          <p:cNvSpPr>
            <a:spLocks noGrp="1"/>
          </p:cNvSpPr>
          <p:nvPr>
            <p:ph type="body" sz="quarter" idx="13"/>
          </p:nvPr>
        </p:nvSpPr>
        <p:spPr>
          <a:xfrm>
            <a:off x="395287" y="817500"/>
            <a:ext cx="8364699"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smtClean="0"/>
              <a:t>Click to edit Master text styles</a:t>
            </a:r>
          </a:p>
        </p:txBody>
      </p:sp>
    </p:spTree>
    <p:extLst>
      <p:ext uri="{BB962C8B-B14F-4D97-AF65-F5344CB8AC3E}">
        <p14:creationId xmlns:p14="http://schemas.microsoft.com/office/powerpoint/2010/main" val="1733408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2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3" name="Content Placeholder 2"/>
          <p:cNvSpPr>
            <a:spLocks noGrp="1"/>
          </p:cNvSpPr>
          <p:nvPr>
            <p:ph idx="1"/>
          </p:nvPr>
        </p:nvSpPr>
        <p:spPr>
          <a:xfrm>
            <a:off x="395288" y="1406426"/>
            <a:ext cx="4105276" cy="5010249"/>
          </a:xfrm>
        </p:spPr>
        <p:txBody>
          <a:bodyPr/>
          <a:lstStyle/>
          <a:p>
            <a:pPr lvl="0"/>
            <a:r>
              <a:rPr lang="en-US" noProof="0" smtClean="0"/>
              <a:t>Click to edit Master text styles</a:t>
            </a:r>
          </a:p>
        </p:txBody>
      </p:sp>
      <p:sp>
        <p:nvSpPr>
          <p:cNvPr id="5" name="Footer Placeholder 4"/>
          <p:cNvSpPr>
            <a:spLocks noGrp="1"/>
          </p:cNvSpPr>
          <p:nvPr>
            <p:ph type="ftr" sz="quarter" idx="11"/>
          </p:nvPr>
        </p:nvSpPr>
        <p:spPr/>
        <p:txBody>
          <a:bodyPr/>
          <a:lstStyle/>
          <a:p>
            <a:endParaRPr lang="en-US" noProof="0" dirty="0"/>
          </a:p>
        </p:txBody>
      </p:sp>
      <p:sp>
        <p:nvSpPr>
          <p:cNvPr id="8" name="Textplatzhalter 7"/>
          <p:cNvSpPr>
            <a:spLocks noGrp="1"/>
          </p:cNvSpPr>
          <p:nvPr>
            <p:ph type="body" sz="quarter" idx="13"/>
          </p:nvPr>
        </p:nvSpPr>
        <p:spPr>
          <a:xfrm>
            <a:off x="395287" y="817500"/>
            <a:ext cx="8364699"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smtClean="0"/>
              <a:t>Click to edit Master text styles</a:t>
            </a:r>
          </a:p>
        </p:txBody>
      </p:sp>
      <p:sp>
        <p:nvSpPr>
          <p:cNvPr id="6" name="Content Placeholder 2"/>
          <p:cNvSpPr>
            <a:spLocks noGrp="1"/>
          </p:cNvSpPr>
          <p:nvPr>
            <p:ph idx="14"/>
          </p:nvPr>
        </p:nvSpPr>
        <p:spPr>
          <a:xfrm>
            <a:off x="4643438" y="1406426"/>
            <a:ext cx="4116548" cy="5010249"/>
          </a:xfrm>
        </p:spPr>
        <p:txBody>
          <a:bodyPr/>
          <a:lstStyle/>
          <a:p>
            <a:pPr lvl="0"/>
            <a:r>
              <a:rPr lang="en-US" noProof="0" smtClean="0"/>
              <a:t>Click to edit Master text styles</a:t>
            </a:r>
          </a:p>
        </p:txBody>
      </p:sp>
    </p:spTree>
    <p:extLst>
      <p:ext uri="{BB962C8B-B14F-4D97-AF65-F5344CB8AC3E}">
        <p14:creationId xmlns:p14="http://schemas.microsoft.com/office/powerpoint/2010/main" val="3548715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ext and 2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8" name="Textplatzhalter 7"/>
          <p:cNvSpPr>
            <a:spLocks noGrp="1"/>
          </p:cNvSpPr>
          <p:nvPr>
            <p:ph type="body" sz="quarter" idx="13"/>
          </p:nvPr>
        </p:nvSpPr>
        <p:spPr>
          <a:xfrm>
            <a:off x="395287" y="817500"/>
            <a:ext cx="8364699"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smtClean="0"/>
              <a:t>Click to edit Master text styles</a:t>
            </a:r>
          </a:p>
        </p:txBody>
      </p:sp>
      <p:sp>
        <p:nvSpPr>
          <p:cNvPr id="7" name="Textplatzhalter 6"/>
          <p:cNvSpPr>
            <a:spLocks noGrp="1"/>
          </p:cNvSpPr>
          <p:nvPr>
            <p:ph type="body" sz="quarter" idx="15"/>
          </p:nvPr>
        </p:nvSpPr>
        <p:spPr>
          <a:xfrm>
            <a:off x="395289" y="1406427"/>
            <a:ext cx="4105276" cy="2454374"/>
          </a:xfrm>
        </p:spPr>
        <p:txBody>
          <a:bodyPr/>
          <a:lstStyle/>
          <a:p>
            <a:pPr lvl="0"/>
            <a:r>
              <a:rPr lang="en-US" noProof="0" smtClean="0"/>
              <a:t>Click to edit Master text styles</a:t>
            </a:r>
          </a:p>
        </p:txBody>
      </p:sp>
      <p:sp>
        <p:nvSpPr>
          <p:cNvPr id="9" name="Textplatzhalter 6"/>
          <p:cNvSpPr>
            <a:spLocks noGrp="1"/>
          </p:cNvSpPr>
          <p:nvPr>
            <p:ph type="body" sz="quarter" idx="16"/>
          </p:nvPr>
        </p:nvSpPr>
        <p:spPr>
          <a:xfrm>
            <a:off x="395289" y="3963533"/>
            <a:ext cx="4105276" cy="2454374"/>
          </a:xfrm>
        </p:spPr>
        <p:txBody>
          <a:bodyPr/>
          <a:lstStyle/>
          <a:p>
            <a:pPr lvl="0"/>
            <a:r>
              <a:rPr lang="en-US" noProof="0" smtClean="0"/>
              <a:t>Click to edit Master text styles</a:t>
            </a:r>
          </a:p>
        </p:txBody>
      </p:sp>
      <p:sp>
        <p:nvSpPr>
          <p:cNvPr id="10" name="Bildplatzhalter 6"/>
          <p:cNvSpPr>
            <a:spLocks noGrp="1"/>
          </p:cNvSpPr>
          <p:nvPr>
            <p:ph type="pic" sz="quarter" idx="14"/>
          </p:nvPr>
        </p:nvSpPr>
        <p:spPr>
          <a:xfrm>
            <a:off x="4643438" y="1449389"/>
            <a:ext cx="4105274" cy="2411412"/>
          </a:xfrm>
          <a:solidFill>
            <a:schemeClr val="bg1">
              <a:lumMod val="95000"/>
            </a:schemeClr>
          </a:solidFill>
        </p:spPr>
        <p:txBody>
          <a:bodyPr anchor="ctr"/>
          <a:lstStyle>
            <a:lvl1pPr marL="0" indent="0" algn="ctr">
              <a:buNone/>
              <a:defRPr/>
            </a:lvl1pPr>
          </a:lstStyle>
          <a:p>
            <a:r>
              <a:rPr lang="en-US" noProof="0" smtClean="0"/>
              <a:t>Click icon to add picture</a:t>
            </a:r>
            <a:endParaRPr lang="en-US" noProof="0"/>
          </a:p>
        </p:txBody>
      </p:sp>
      <p:sp>
        <p:nvSpPr>
          <p:cNvPr id="11" name="Bildplatzhalter 6"/>
          <p:cNvSpPr>
            <a:spLocks noGrp="1"/>
          </p:cNvSpPr>
          <p:nvPr>
            <p:ph type="pic" sz="quarter" idx="17"/>
          </p:nvPr>
        </p:nvSpPr>
        <p:spPr>
          <a:xfrm>
            <a:off x="4643439" y="4005263"/>
            <a:ext cx="4105274" cy="2412644"/>
          </a:xfrm>
          <a:solidFill>
            <a:schemeClr val="bg1">
              <a:lumMod val="95000"/>
            </a:schemeClr>
          </a:solidFill>
        </p:spPr>
        <p:txBody>
          <a:bodyPr anchor="ctr"/>
          <a:lstStyle>
            <a:lvl1pPr marL="0" indent="0" algn="ctr">
              <a:buNone/>
              <a:defRPr/>
            </a:lvl1pPr>
          </a:lstStyle>
          <a:p>
            <a:r>
              <a:rPr lang="en-US" noProof="0" smtClean="0"/>
              <a:t>Click icon to add picture</a:t>
            </a:r>
            <a:endParaRPr lang="en-US" noProof="0"/>
          </a:p>
        </p:txBody>
      </p:sp>
    </p:spTree>
    <p:extLst>
      <p:ext uri="{BB962C8B-B14F-4D97-AF65-F5344CB8AC3E}">
        <p14:creationId xmlns:p14="http://schemas.microsoft.com/office/powerpoint/2010/main" val="471160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ext and 2 Objec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8" name="Textplatzhalter 7"/>
          <p:cNvSpPr>
            <a:spLocks noGrp="1"/>
          </p:cNvSpPr>
          <p:nvPr>
            <p:ph type="body" sz="quarter" idx="13"/>
          </p:nvPr>
        </p:nvSpPr>
        <p:spPr>
          <a:xfrm>
            <a:off x="395287" y="817500"/>
            <a:ext cx="8364699"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smtClean="0"/>
              <a:t>Click to edit Master text styles</a:t>
            </a:r>
          </a:p>
        </p:txBody>
      </p:sp>
      <p:sp>
        <p:nvSpPr>
          <p:cNvPr id="7" name="Textplatzhalter 6"/>
          <p:cNvSpPr>
            <a:spLocks noGrp="1"/>
          </p:cNvSpPr>
          <p:nvPr>
            <p:ph type="body" sz="quarter" idx="15"/>
          </p:nvPr>
        </p:nvSpPr>
        <p:spPr>
          <a:xfrm>
            <a:off x="395289" y="1406427"/>
            <a:ext cx="4105276" cy="2454374"/>
          </a:xfrm>
        </p:spPr>
        <p:txBody>
          <a:bodyPr/>
          <a:lstStyle/>
          <a:p>
            <a:pPr lvl="0"/>
            <a:r>
              <a:rPr lang="en-US" noProof="0" smtClean="0"/>
              <a:t>Click to edit Master text styles</a:t>
            </a:r>
          </a:p>
        </p:txBody>
      </p:sp>
      <p:sp>
        <p:nvSpPr>
          <p:cNvPr id="9" name="Textplatzhalter 6"/>
          <p:cNvSpPr>
            <a:spLocks noGrp="1"/>
          </p:cNvSpPr>
          <p:nvPr>
            <p:ph type="body" sz="quarter" idx="16"/>
          </p:nvPr>
        </p:nvSpPr>
        <p:spPr>
          <a:xfrm>
            <a:off x="395289" y="3963533"/>
            <a:ext cx="4105276" cy="2454374"/>
          </a:xfrm>
        </p:spPr>
        <p:txBody>
          <a:bodyPr/>
          <a:lstStyle/>
          <a:p>
            <a:pPr lvl="0"/>
            <a:r>
              <a:rPr lang="en-US" noProof="0" smtClean="0"/>
              <a:t>Click to edit Master text styles</a:t>
            </a:r>
          </a:p>
        </p:txBody>
      </p:sp>
      <p:sp>
        <p:nvSpPr>
          <p:cNvPr id="12" name="Inhaltsplatzhalter 10">
            <a:extLst>
              <a:ext uri="{FF2B5EF4-FFF2-40B4-BE49-F238E27FC236}">
                <a16:creationId xmlns="" xmlns:a16="http://schemas.microsoft.com/office/drawing/2014/main" id="{3940162A-D75D-4335-9E40-1D7B2D50CB14}"/>
              </a:ext>
            </a:extLst>
          </p:cNvPr>
          <p:cNvSpPr>
            <a:spLocks noGrp="1"/>
          </p:cNvSpPr>
          <p:nvPr>
            <p:ph sz="quarter" idx="18" hasCustomPrompt="1"/>
          </p:nvPr>
        </p:nvSpPr>
        <p:spPr>
          <a:xfrm>
            <a:off x="4643438" y="1449389"/>
            <a:ext cx="4105274" cy="2411411"/>
          </a:xfrm>
          <a:solidFill>
            <a:schemeClr val="bg1">
              <a:lumMod val="95000"/>
            </a:schemeClr>
          </a:solidFill>
        </p:spPr>
        <p:txBody>
          <a:bodyPr lIns="72000" tIns="36000" rIns="72000" bIns="36000"/>
          <a:lstStyle>
            <a:lvl1pPr marL="0" indent="0">
              <a:buNone/>
              <a:defRPr/>
            </a:lvl1pPr>
          </a:lstStyle>
          <a:p>
            <a:r>
              <a:rPr lang="de-DE" dirty="0" err="1"/>
              <a:t>Object</a:t>
            </a:r>
            <a:endParaRPr lang="de-DE" dirty="0"/>
          </a:p>
        </p:txBody>
      </p:sp>
      <p:sp>
        <p:nvSpPr>
          <p:cNvPr id="13" name="Inhaltsplatzhalter 11">
            <a:extLst>
              <a:ext uri="{FF2B5EF4-FFF2-40B4-BE49-F238E27FC236}">
                <a16:creationId xmlns="" xmlns:a16="http://schemas.microsoft.com/office/drawing/2014/main" id="{383D9EF4-C943-4128-A189-76FB47C215CE}"/>
              </a:ext>
            </a:extLst>
          </p:cNvPr>
          <p:cNvSpPr>
            <a:spLocks noGrp="1"/>
          </p:cNvSpPr>
          <p:nvPr>
            <p:ph sz="quarter" idx="19" hasCustomPrompt="1"/>
          </p:nvPr>
        </p:nvSpPr>
        <p:spPr>
          <a:xfrm>
            <a:off x="4643438" y="4005263"/>
            <a:ext cx="4105274" cy="2412644"/>
          </a:xfrm>
          <a:solidFill>
            <a:schemeClr val="bg1">
              <a:lumMod val="95000"/>
            </a:schemeClr>
          </a:solidFill>
        </p:spPr>
        <p:txBody>
          <a:bodyPr lIns="72000" tIns="36000" rIns="72000" bIns="36000"/>
          <a:lstStyle>
            <a:lvl1pPr marL="0" indent="0">
              <a:buNone/>
              <a:defRPr/>
            </a:lvl1pPr>
          </a:lstStyle>
          <a:p>
            <a:r>
              <a:rPr lang="de-DE" dirty="0" err="1"/>
              <a:t>Object</a:t>
            </a:r>
            <a:r>
              <a:rPr lang="de-DE" dirty="0"/>
              <a:t> </a:t>
            </a:r>
          </a:p>
        </p:txBody>
      </p:sp>
    </p:spTree>
    <p:extLst>
      <p:ext uri="{BB962C8B-B14F-4D97-AF65-F5344CB8AC3E}">
        <p14:creationId xmlns:p14="http://schemas.microsoft.com/office/powerpoint/2010/main" val="860804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8" name="Textplatzhalter 7"/>
          <p:cNvSpPr>
            <a:spLocks noGrp="1"/>
          </p:cNvSpPr>
          <p:nvPr>
            <p:ph type="body" sz="quarter" idx="13"/>
          </p:nvPr>
        </p:nvSpPr>
        <p:spPr>
          <a:xfrm>
            <a:off x="395287" y="817500"/>
            <a:ext cx="8364699"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smtClean="0"/>
              <a:t>Click to edit Master text styles</a:t>
            </a:r>
          </a:p>
        </p:txBody>
      </p:sp>
      <p:sp>
        <p:nvSpPr>
          <p:cNvPr id="7" name="Bildplatzhalter 6"/>
          <p:cNvSpPr>
            <a:spLocks noGrp="1"/>
          </p:cNvSpPr>
          <p:nvPr>
            <p:ph type="pic" sz="quarter" idx="14"/>
          </p:nvPr>
        </p:nvSpPr>
        <p:spPr>
          <a:xfrm>
            <a:off x="395288" y="1449388"/>
            <a:ext cx="8353424" cy="4967287"/>
          </a:xfrm>
          <a:solidFill>
            <a:schemeClr val="bg1">
              <a:lumMod val="95000"/>
            </a:schemeClr>
          </a:solidFill>
        </p:spPr>
        <p:txBody>
          <a:bodyPr anchor="ctr"/>
          <a:lstStyle>
            <a:lvl1pPr marL="0" indent="0" algn="ctr">
              <a:buNone/>
              <a:defRPr/>
            </a:lvl1pPr>
          </a:lstStyle>
          <a:p>
            <a:r>
              <a:rPr lang="en-US" noProof="0" smtClean="0"/>
              <a:t>Click icon to add picture</a:t>
            </a:r>
            <a:endParaRPr lang="en-US" noProof="0"/>
          </a:p>
        </p:txBody>
      </p:sp>
    </p:spTree>
    <p:extLst>
      <p:ext uri="{BB962C8B-B14F-4D97-AF65-F5344CB8AC3E}">
        <p14:creationId xmlns:p14="http://schemas.microsoft.com/office/powerpoint/2010/main" val="3896943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287" y="349611"/>
            <a:ext cx="8353425" cy="451098"/>
          </a:xfrm>
          <a:prstGeom prst="rect">
            <a:avLst/>
          </a:prstGeom>
        </p:spPr>
        <p:txBody>
          <a:bodyPr vert="horz" lIns="0" tIns="0" rIns="0" bIns="0" rtlCol="0" anchor="t" anchorCtr="0">
            <a:noAutofit/>
          </a:bodyPr>
          <a:lstStyle/>
          <a:p>
            <a:endParaRPr lang="en-US" noProof="0" dirty="0"/>
          </a:p>
        </p:txBody>
      </p:sp>
      <p:sp>
        <p:nvSpPr>
          <p:cNvPr id="3" name="Text Placeholder 2"/>
          <p:cNvSpPr>
            <a:spLocks noGrp="1"/>
          </p:cNvSpPr>
          <p:nvPr>
            <p:ph type="body" idx="1"/>
          </p:nvPr>
        </p:nvSpPr>
        <p:spPr>
          <a:xfrm>
            <a:off x="395287" y="1406426"/>
            <a:ext cx="8353425" cy="5010249"/>
          </a:xfrm>
          <a:prstGeom prst="rect">
            <a:avLst/>
          </a:prstGeom>
        </p:spPr>
        <p:txBody>
          <a:bodyPr vert="horz" lIns="0" tIns="0" rIns="0" bIns="0" rtlCol="0" anchor="t" anchorCtr="0">
            <a:noAutofit/>
          </a:bodyPr>
          <a:lstStyle/>
          <a:p>
            <a:pPr lvl="0"/>
            <a:endParaRPr lang="en-US" noProof="0" dirty="0"/>
          </a:p>
        </p:txBody>
      </p:sp>
      <p:sp>
        <p:nvSpPr>
          <p:cNvPr id="5" name="Footer Placeholder 4"/>
          <p:cNvSpPr>
            <a:spLocks noGrp="1"/>
          </p:cNvSpPr>
          <p:nvPr>
            <p:ph type="ftr" sz="quarter" idx="3"/>
          </p:nvPr>
        </p:nvSpPr>
        <p:spPr>
          <a:xfrm>
            <a:off x="791579" y="6580800"/>
            <a:ext cx="7272810" cy="186841"/>
          </a:xfrm>
          <a:prstGeom prst="rect">
            <a:avLst/>
          </a:prstGeom>
        </p:spPr>
        <p:txBody>
          <a:bodyPr vert="horz" lIns="0" tIns="0" rIns="0" bIns="0" rtlCol="0" anchor="t" anchorCtr="0">
            <a:noAutofit/>
          </a:bodyPr>
          <a:lstStyle>
            <a:lvl1pPr algn="l">
              <a:defRPr sz="1000">
                <a:solidFill>
                  <a:schemeClr val="tx1"/>
                </a:solidFill>
              </a:defRPr>
            </a:lvl1pPr>
          </a:lstStyle>
          <a:p>
            <a:endParaRPr lang="en-US" dirty="0"/>
          </a:p>
        </p:txBody>
      </p:sp>
      <p:sp>
        <p:nvSpPr>
          <p:cNvPr id="14" name="Textfeld 13"/>
          <p:cNvSpPr txBox="1"/>
          <p:nvPr/>
        </p:nvSpPr>
        <p:spPr>
          <a:xfrm>
            <a:off x="8136396" y="6580800"/>
            <a:ext cx="612316" cy="186841"/>
          </a:xfrm>
          <a:prstGeom prst="rect">
            <a:avLst/>
          </a:prstGeom>
          <a:noFill/>
        </p:spPr>
        <p:txBody>
          <a:bodyPr wrap="square" lIns="0" tIns="0" rIns="0" bIns="0" rtlCol="0">
            <a:noAutofit/>
          </a:bodyPr>
          <a:lstStyle/>
          <a:p>
            <a:pPr algn="r"/>
            <a:r>
              <a:rPr lang="en-US" sz="1000" b="1" noProof="0" dirty="0"/>
              <a:t>Page </a:t>
            </a:r>
            <a:fld id="{0427E4B2-AC28-443E-BE04-5CD55098A90B}" type="slidenum">
              <a:rPr lang="en-US" sz="1000" b="1" noProof="0" smtClean="0"/>
              <a:pPr algn="r"/>
              <a:t>‹#›</a:t>
            </a:fld>
            <a:endParaRPr lang="en-US" sz="1000" b="1" noProof="0" dirty="0"/>
          </a:p>
        </p:txBody>
      </p:sp>
      <p:pic>
        <p:nvPicPr>
          <p:cNvPr id="10" name="Grafik 9">
            <a:extLst>
              <a:ext uri="{FF2B5EF4-FFF2-40B4-BE49-F238E27FC236}">
                <a16:creationId xmlns="" xmlns:a16="http://schemas.microsoft.com/office/drawing/2014/main" id="{91A9E512-39DB-45FA-95C7-CE8C891DDC6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3112" y="6614019"/>
            <a:ext cx="325552" cy="100639"/>
          </a:xfrm>
          <a:prstGeom prst="rect">
            <a:avLst/>
          </a:prstGeom>
        </p:spPr>
      </p:pic>
    </p:spTree>
    <p:extLst>
      <p:ext uri="{BB962C8B-B14F-4D97-AF65-F5344CB8AC3E}">
        <p14:creationId xmlns:p14="http://schemas.microsoft.com/office/powerpoint/2010/main" val="2845299319"/>
      </p:ext>
    </p:extLst>
  </p:cSld>
  <p:clrMap bg1="lt1" tx1="dk1" bg2="lt2" tx2="dk2" accent1="accent1" accent2="accent2" accent3="accent3" accent4="accent4" accent5="accent5" accent6="accent6" hlink="hlink" folHlink="folHlink"/>
  <p:sldLayoutIdLst>
    <p:sldLayoutId id="2147483661" r:id="rId1"/>
    <p:sldLayoutId id="2147483671" r:id="rId2"/>
    <p:sldLayoutId id="2147483672" r:id="rId3"/>
    <p:sldLayoutId id="2147483674" r:id="rId4"/>
    <p:sldLayoutId id="2147483662" r:id="rId5"/>
    <p:sldLayoutId id="2147483668" r:id="rId6"/>
    <p:sldLayoutId id="2147483670" r:id="rId7"/>
    <p:sldLayoutId id="2147483673" r:id="rId8"/>
    <p:sldLayoutId id="2147483669" r:id="rId9"/>
    <p:sldLayoutId id="2147483666" r:id="rId10"/>
    <p:sldLayoutId id="2147483667" r:id="rId11"/>
    <p:sldLayoutId id="2147483675" r:id="rId12"/>
  </p:sldLayoutIdLst>
  <p:hf hdr="0" ftr="0" dt="0"/>
  <p:txStyles>
    <p:titleStyle>
      <a:lvl1pPr algn="l" defTabSz="914400" rtl="0" eaLnBrk="1" latinLnBrk="0" hangingPunct="1">
        <a:lnSpc>
          <a:spcPct val="90000"/>
        </a:lnSpc>
        <a:spcBef>
          <a:spcPct val="0"/>
        </a:spcBef>
        <a:buNone/>
        <a:defRPr sz="3000" b="1" kern="1200">
          <a:solidFill>
            <a:schemeClr val="accent1"/>
          </a:solidFill>
          <a:latin typeface="+mj-lt"/>
          <a:ea typeface="+mj-ea"/>
          <a:cs typeface="+mj-cs"/>
        </a:defRPr>
      </a:lvl1pPr>
    </p:titleStyle>
    <p:bodyStyle>
      <a:lvl1pPr marL="361950" indent="-361950" algn="l" defTabSz="914400" rtl="0" eaLnBrk="1" latinLnBrk="0" hangingPunct="1">
        <a:lnSpc>
          <a:spcPct val="110000"/>
        </a:lnSpc>
        <a:spcBef>
          <a:spcPts val="0"/>
        </a:spcBef>
        <a:spcAft>
          <a:spcPts val="1200"/>
        </a:spcAft>
        <a:buFont typeface="Arial" panose="020B0604020202020204" pitchFamily="34" charset="0"/>
        <a:buChar char="•"/>
        <a:tabLst>
          <a:tab pos="361950" algn="l"/>
        </a:tabLst>
        <a:defRPr sz="1800" kern="1200">
          <a:solidFill>
            <a:schemeClr val="tx1"/>
          </a:solidFill>
          <a:latin typeface="+mn-lt"/>
          <a:ea typeface="+mn-ea"/>
          <a:cs typeface="+mn-cs"/>
        </a:defRPr>
      </a:lvl1pPr>
      <a:lvl2pPr marL="628650"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2pPr>
      <a:lvl3pPr marL="895350"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3pPr>
      <a:lvl4pPr marL="1162050"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4pPr>
      <a:lvl5pPr marL="1438275" indent="-276225"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913" userDrawn="1">
          <p15:clr>
            <a:srgbClr val="F26B43"/>
          </p15:clr>
        </p15:guide>
        <p15:guide id="2" pos="2925" userDrawn="1">
          <p15:clr>
            <a:srgbClr val="F26B43"/>
          </p15:clr>
        </p15:guide>
        <p15:guide id="3" pos="2835" userDrawn="1">
          <p15:clr>
            <a:srgbClr val="F26B43"/>
          </p15:clr>
        </p15:guide>
        <p15:guide id="4" pos="5511" userDrawn="1">
          <p15:clr>
            <a:srgbClr val="F26B43"/>
          </p15:clr>
        </p15:guide>
        <p15:guide id="5" pos="249" userDrawn="1">
          <p15:clr>
            <a:srgbClr val="F26B43"/>
          </p15:clr>
        </p15:guide>
        <p15:guide id="6" orient="horz" pos="4042" userDrawn="1">
          <p15:clr>
            <a:srgbClr val="F26B43"/>
          </p15:clr>
        </p15:guide>
        <p15:guide id="7" orient="horz" pos="2432" userDrawn="1">
          <p15:clr>
            <a:srgbClr val="F26B43"/>
          </p15:clr>
        </p15:guide>
        <p15:guide id="8" orient="horz" pos="252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1.emf"/><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44.emf"/><Relationship Id="rId11" Type="http://schemas.openxmlformats.org/officeDocument/2006/relationships/image" Target="../media/image38.png"/><Relationship Id="rId5" Type="http://schemas.openxmlformats.org/officeDocument/2006/relationships/image" Target="../media/image43.emf"/><Relationship Id="rId10" Type="http://schemas.openxmlformats.org/officeDocument/2006/relationships/image" Target="../media/image37.png"/><Relationship Id="rId4" Type="http://schemas.openxmlformats.org/officeDocument/2006/relationships/image" Target="../media/image42.emf"/><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emf"/></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png"/><Relationship Id="rId3" Type="http://schemas.openxmlformats.org/officeDocument/2006/relationships/image" Target="../media/image19.jpeg"/><Relationship Id="rId7" Type="http://schemas.openxmlformats.org/officeDocument/2006/relationships/image" Target="../media/image180.png"/><Relationship Id="rId12"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image" Target="../media/image200.png"/><Relationship Id="rId5" Type="http://schemas.openxmlformats.org/officeDocument/2006/relationships/image" Target="../media/image16.png"/><Relationship Id="rId10" Type="http://schemas.openxmlformats.org/officeDocument/2006/relationships/image" Target="../media/image23.png"/><Relationship Id="rId4" Type="http://schemas.openxmlformats.org/officeDocument/2006/relationships/image" Target="../media/image15.png"/><Relationship Id="rId9" Type="http://schemas.openxmlformats.org/officeDocument/2006/relationships/image" Target="../media/image22.png"/><Relationship Id="rId14" Type="http://schemas.openxmlformats.org/officeDocument/2006/relationships/image" Target="../media/image240.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emf"/><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8.emf"/><Relationship Id="rId4" Type="http://schemas.openxmlformats.org/officeDocument/2006/relationships/image" Target="../media/image27.png"/><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5.emf"/><Relationship Id="rId3" Type="http://schemas.openxmlformats.org/officeDocument/2006/relationships/image" Target="../media/image32.emf"/><Relationship Id="rId7" Type="http://schemas.openxmlformats.org/officeDocument/2006/relationships/image" Target="../media/image35.png"/><Relationship Id="rId12" Type="http://schemas.openxmlformats.org/officeDocument/2006/relationships/image" Target="../media/image34.emf"/><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34.png"/><Relationship Id="rId11" Type="http://schemas.openxmlformats.org/officeDocument/2006/relationships/image" Target="../media/image39.png"/><Relationship Id="rId10" Type="http://schemas.openxmlformats.org/officeDocument/2006/relationships/image" Target="../media/image38.png"/><Relationship Id="rId4" Type="http://schemas.openxmlformats.org/officeDocument/2006/relationships/image" Target="../media/image33.emf"/><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sz="5400" dirty="0" smtClean="0"/>
              <a:t>Study of </a:t>
            </a:r>
            <a:r>
              <a:rPr lang="en-US" sz="5400" dirty="0"/>
              <a:t>phase transitions in </a:t>
            </a:r>
            <a:r>
              <a:rPr lang="en-US" sz="5400" dirty="0" err="1"/>
              <a:t>PNIPAm</a:t>
            </a:r>
            <a:r>
              <a:rPr lang="en-US" sz="5400" dirty="0"/>
              <a:t>-Au photonic crystals</a:t>
            </a:r>
          </a:p>
        </p:txBody>
      </p:sp>
      <p:sp>
        <p:nvSpPr>
          <p:cNvPr id="4" name="Textplatzhalter 3"/>
          <p:cNvSpPr>
            <a:spLocks noGrp="1"/>
          </p:cNvSpPr>
          <p:nvPr>
            <p:ph type="body" sz="quarter" idx="10"/>
          </p:nvPr>
        </p:nvSpPr>
        <p:spPr>
          <a:xfrm>
            <a:off x="400043" y="4096779"/>
            <a:ext cx="8348669" cy="2212541"/>
          </a:xfrm>
        </p:spPr>
        <p:txBody>
          <a:bodyPr/>
          <a:lstStyle/>
          <a:p>
            <a:r>
              <a:rPr lang="en-US" dirty="0"/>
              <a:t>Svetlana </a:t>
            </a:r>
            <a:r>
              <a:rPr lang="en-US" dirty="0" smtClean="0"/>
              <a:t>Dubinina</a:t>
            </a:r>
            <a:r>
              <a:rPr lang="en-US" baseline="30000" dirty="0"/>
              <a:t>1</a:t>
            </a:r>
            <a:r>
              <a:rPr lang="en-US" dirty="0" smtClean="0"/>
              <a:t>, </a:t>
            </a:r>
          </a:p>
          <a:p>
            <a:r>
              <a:rPr lang="en-GB" dirty="0" smtClean="0"/>
              <a:t>supervised </a:t>
            </a:r>
            <a:r>
              <a:rPr lang="en-GB" dirty="0"/>
              <a:t>by Dmitry Lapkin</a:t>
            </a:r>
            <a:r>
              <a:rPr lang="en-GB" baseline="30000" dirty="0"/>
              <a:t>2</a:t>
            </a:r>
            <a:r>
              <a:rPr lang="en-US" dirty="0"/>
              <a:t>, Ivan Vartaniants</a:t>
            </a:r>
            <a:r>
              <a:rPr lang="en-US" baseline="30000" dirty="0"/>
              <a:t>2, 3</a:t>
            </a:r>
            <a:endParaRPr lang="ru-RU" dirty="0"/>
          </a:p>
          <a:p>
            <a:r>
              <a:rPr lang="en-US" baseline="30000" dirty="0"/>
              <a:t>1</a:t>
            </a:r>
            <a:r>
              <a:rPr lang="en-US" i="1" dirty="0"/>
              <a:t>Moscow Institute of Physics and Technology, Moscow, Russia</a:t>
            </a:r>
            <a:endParaRPr lang="ru-RU" dirty="0"/>
          </a:p>
          <a:p>
            <a:r>
              <a:rPr lang="de-DE" baseline="30000" dirty="0"/>
              <a:t>2</a:t>
            </a:r>
            <a:r>
              <a:rPr lang="de-DE" i="1" dirty="0"/>
              <a:t> Deutsches Elektronen-Synchrotron DESY, Hamburg, Germany</a:t>
            </a:r>
            <a:endParaRPr lang="ru-RU" dirty="0"/>
          </a:p>
          <a:p>
            <a:r>
              <a:rPr lang="en-US" baseline="30000" dirty="0"/>
              <a:t>3 </a:t>
            </a:r>
            <a:r>
              <a:rPr lang="en-US" i="1" dirty="0"/>
              <a:t>National Research Nuclear University </a:t>
            </a:r>
            <a:r>
              <a:rPr lang="en-US" i="1" dirty="0" err="1"/>
              <a:t>MEPhI</a:t>
            </a:r>
            <a:r>
              <a:rPr lang="en-US" i="1" dirty="0"/>
              <a:t>, Moscow, Russia</a:t>
            </a:r>
            <a:endParaRPr lang="en-US" dirty="0"/>
          </a:p>
          <a:p>
            <a:endParaRPr lang="en-US" dirty="0" smtClean="0"/>
          </a:p>
        </p:txBody>
      </p:sp>
    </p:spTree>
    <p:extLst>
      <p:ext uri="{BB962C8B-B14F-4D97-AF65-F5344CB8AC3E}">
        <p14:creationId xmlns:p14="http://schemas.microsoft.com/office/powerpoint/2010/main" val="3861234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ru-RU" dirty="0"/>
          </a:p>
        </p:txBody>
      </p:sp>
      <p:sp>
        <p:nvSpPr>
          <p:cNvPr id="5" name="TextBox 4"/>
          <p:cNvSpPr txBox="1"/>
          <p:nvPr/>
        </p:nvSpPr>
        <p:spPr>
          <a:xfrm>
            <a:off x="539552" y="1052736"/>
            <a:ext cx="8352928"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Diffraction patterns were obtained for heating and cooling experiments with </a:t>
            </a:r>
            <a:r>
              <a:rPr lang="en-US" dirty="0" err="1"/>
              <a:t>PNIPAm</a:t>
            </a:r>
            <a:r>
              <a:rPr lang="en-US" dirty="0"/>
              <a:t>-Au </a:t>
            </a:r>
            <a:r>
              <a:rPr lang="en-US" dirty="0" smtClean="0"/>
              <a:t>particles</a:t>
            </a:r>
          </a:p>
          <a:p>
            <a:pPr marL="285750" indent="-285750">
              <a:lnSpc>
                <a:spcPct val="200000"/>
              </a:lnSpc>
              <a:buFont typeface="Arial" panose="020B0604020202020204" pitchFamily="34" charset="0"/>
              <a:buChar char="•"/>
            </a:pPr>
            <a:r>
              <a:rPr lang="en-US" dirty="0" smtClean="0"/>
              <a:t>Bragg peaks were fitted with Gaussian and Lorentzian function</a:t>
            </a:r>
          </a:p>
          <a:p>
            <a:pPr marL="285750" indent="-285750">
              <a:lnSpc>
                <a:spcPct val="200000"/>
              </a:lnSpc>
              <a:buFont typeface="Arial" panose="020B0604020202020204" pitchFamily="34" charset="0"/>
              <a:buChar char="•"/>
            </a:pPr>
            <a:r>
              <a:rPr lang="en-US" dirty="0" smtClean="0"/>
              <a:t>Temperature evolution of Bragg peaks parameters was studied:</a:t>
            </a:r>
          </a:p>
          <a:p>
            <a:endParaRPr lang="ru-RU" dirty="0"/>
          </a:p>
        </p:txBody>
      </p:sp>
      <p:sp>
        <p:nvSpPr>
          <p:cNvPr id="6" name="TextBox 5"/>
          <p:cNvSpPr txBox="1"/>
          <p:nvPr/>
        </p:nvSpPr>
        <p:spPr>
          <a:xfrm>
            <a:off x="2257330" y="3107677"/>
            <a:ext cx="6534481" cy="1615827"/>
          </a:xfrm>
          <a:prstGeom prst="rect">
            <a:avLst/>
          </a:prstGeom>
          <a:noFill/>
        </p:spPr>
        <p:txBody>
          <a:bodyPr wrap="none" rtlCol="0">
            <a:spAutoFit/>
          </a:bodyPr>
          <a:lstStyle/>
          <a:p>
            <a:pPr marL="285750" indent="-285750">
              <a:lnSpc>
                <a:spcPct val="150000"/>
              </a:lnSpc>
              <a:buFont typeface="Wingdings" panose="05000000000000000000" pitchFamily="2" charset="2"/>
              <a:buChar char="ü"/>
            </a:pPr>
            <a:r>
              <a:rPr lang="de-DE" dirty="0" err="1"/>
              <a:t>intensity</a:t>
            </a:r>
            <a:r>
              <a:rPr lang="de-DE" dirty="0"/>
              <a:t> </a:t>
            </a:r>
            <a:r>
              <a:rPr lang="de-DE" dirty="0" err="1" smtClean="0"/>
              <a:t>decreases</a:t>
            </a:r>
            <a:r>
              <a:rPr lang="ru-RU" dirty="0" smtClean="0"/>
              <a:t> </a:t>
            </a:r>
            <a:r>
              <a:rPr lang="en-US" dirty="0"/>
              <a:t>during </a:t>
            </a:r>
            <a:r>
              <a:rPr lang="en-US" dirty="0" smtClean="0"/>
              <a:t>increasing temperature</a:t>
            </a:r>
          </a:p>
          <a:p>
            <a:pPr marL="285750" indent="-285750">
              <a:lnSpc>
                <a:spcPct val="150000"/>
              </a:lnSpc>
              <a:buFont typeface="Wingdings" panose="05000000000000000000" pitchFamily="2" charset="2"/>
              <a:buChar char="ü"/>
            </a:pPr>
            <a:r>
              <a:rPr lang="de-DE" dirty="0" err="1" smtClean="0"/>
              <a:t>peak</a:t>
            </a:r>
            <a:r>
              <a:rPr lang="de-DE" dirty="0" smtClean="0"/>
              <a:t> </a:t>
            </a:r>
            <a:r>
              <a:rPr lang="de-DE" dirty="0" err="1" smtClean="0"/>
              <a:t>broadens</a:t>
            </a:r>
            <a:r>
              <a:rPr lang="en-US" dirty="0" smtClean="0"/>
              <a:t> in heating experiments</a:t>
            </a:r>
          </a:p>
          <a:p>
            <a:pPr marL="285750" indent="-285750">
              <a:lnSpc>
                <a:spcPct val="150000"/>
              </a:lnSpc>
              <a:buFont typeface="Wingdings" panose="05000000000000000000" pitchFamily="2" charset="2"/>
              <a:buChar char="ü"/>
            </a:pPr>
            <a:r>
              <a:rPr lang="en-US" dirty="0"/>
              <a:t>u</a:t>
            </a:r>
            <a:r>
              <a:rPr lang="en-US" dirty="0" smtClean="0"/>
              <a:t>nexpected</a:t>
            </a:r>
            <a:r>
              <a:rPr lang="ru-RU" dirty="0" smtClean="0"/>
              <a:t> </a:t>
            </a:r>
            <a:r>
              <a:rPr lang="en-US" dirty="0" smtClean="0"/>
              <a:t>behavior of FWHM in cooling experiments:</a:t>
            </a:r>
          </a:p>
          <a:p>
            <a:pPr marL="268288"/>
            <a:r>
              <a:rPr lang="en-US" dirty="0" smtClean="0"/>
              <a:t>Bragg peaks get broader even with decreasing temperature</a:t>
            </a:r>
            <a:endParaRPr lang="ru-RU" dirty="0"/>
          </a:p>
        </p:txBody>
      </p:sp>
      <p:sp>
        <p:nvSpPr>
          <p:cNvPr id="7" name="TextBox 6"/>
          <p:cNvSpPr txBox="1"/>
          <p:nvPr/>
        </p:nvSpPr>
        <p:spPr>
          <a:xfrm>
            <a:off x="539552" y="4881934"/>
            <a:ext cx="8352928"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Lattice parameter analysis indicates the lattice compression during cooling experiment; in </a:t>
            </a:r>
            <a:r>
              <a:rPr lang="en-US" dirty="0"/>
              <a:t>heating experiment the lattice shrinks </a:t>
            </a:r>
            <a:r>
              <a:rPr lang="en-US" dirty="0" smtClean="0"/>
              <a:t>gradually, </a:t>
            </a:r>
            <a:r>
              <a:rPr lang="en-US" dirty="0"/>
              <a:t>but with subsequent heating it expands sharply</a:t>
            </a:r>
            <a:endParaRPr lang="en-US" dirty="0" smtClean="0"/>
          </a:p>
        </p:txBody>
      </p:sp>
    </p:spTree>
    <p:extLst>
      <p:ext uri="{BB962C8B-B14F-4D97-AF65-F5344CB8AC3E}">
        <p14:creationId xmlns:p14="http://schemas.microsoft.com/office/powerpoint/2010/main" val="3417451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23031" y="260648"/>
            <a:ext cx="8353425" cy="3511190"/>
          </a:xfrm>
        </p:spPr>
        <p:txBody>
          <a:bodyPr/>
          <a:lstStyle/>
          <a:p>
            <a:r>
              <a:rPr lang="en-US" sz="3000" dirty="0" smtClean="0"/>
              <a:t>Acknowledgments</a:t>
            </a:r>
            <a:endParaRPr lang="en-US" sz="3000" dirty="0"/>
          </a:p>
        </p:txBody>
      </p:sp>
      <p:sp>
        <p:nvSpPr>
          <p:cNvPr id="3" name="Title 1"/>
          <p:cNvSpPr txBox="1">
            <a:spLocks/>
          </p:cNvSpPr>
          <p:nvPr/>
        </p:nvSpPr>
        <p:spPr>
          <a:xfrm>
            <a:off x="2015716" y="764704"/>
            <a:ext cx="4977546" cy="910877"/>
          </a:xfrm>
          <a:prstGeom prst="rect">
            <a:avLst/>
          </a:prstGeom>
        </p:spPr>
        <p:txBody>
          <a:bodyPr vert="horz" lIns="0" tIns="0" rIns="0" bIns="0" rtlCol="0" anchor="t" anchorCtr="0">
            <a:normAutofit fontScale="97500"/>
          </a:bodyPr>
          <a:lstStyle>
            <a:lvl1pPr algn="l" defTabSz="914400" rtl="0" eaLnBrk="1" latinLnBrk="0" hangingPunct="1">
              <a:lnSpc>
                <a:spcPct val="90000"/>
              </a:lnSpc>
              <a:spcBef>
                <a:spcPct val="0"/>
              </a:spcBef>
              <a:buNone/>
              <a:defRPr sz="3000" b="1" kern="1200">
                <a:solidFill>
                  <a:schemeClr val="accent1"/>
                </a:solidFill>
                <a:latin typeface="+mj-lt"/>
                <a:ea typeface="+mj-ea"/>
                <a:cs typeface="+mj-cs"/>
              </a:defRPr>
            </a:lvl1pPr>
          </a:lstStyle>
          <a:p>
            <a:pPr algn="ctr"/>
            <a:r>
              <a:rPr lang="en-US" altLang="de-DE" sz="2000" dirty="0" smtClean="0">
                <a:solidFill>
                  <a:schemeClr val="accent2"/>
                </a:solidFill>
              </a:rPr>
              <a:t>Coherent X-ray Scattering and Imaging Group at DESY</a:t>
            </a:r>
          </a:p>
        </p:txBody>
      </p:sp>
      <p:grpSp>
        <p:nvGrpSpPr>
          <p:cNvPr id="7" name="Group 6"/>
          <p:cNvGrpSpPr/>
          <p:nvPr/>
        </p:nvGrpSpPr>
        <p:grpSpPr>
          <a:xfrm>
            <a:off x="1908166" y="1268760"/>
            <a:ext cx="5192647" cy="1504903"/>
            <a:chOff x="35496" y="1833506"/>
            <a:chExt cx="5192647" cy="1504903"/>
          </a:xfrm>
        </p:grpSpPr>
        <p:sp>
          <p:nvSpPr>
            <p:cNvPr id="5" name="Text Box 3"/>
            <p:cNvSpPr txBox="1">
              <a:spLocks noChangeArrowheads="1"/>
            </p:cNvSpPr>
            <p:nvPr/>
          </p:nvSpPr>
          <p:spPr bwMode="auto">
            <a:xfrm>
              <a:off x="35496" y="1833506"/>
              <a:ext cx="4504055" cy="147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264" tIns="44134" rIns="88264" bIns="44134">
              <a:spAutoFit/>
            </a:bodyPr>
            <a:lstStyle>
              <a:lvl1pPr defTabSz="882650" eaLnBrk="0" hangingPunct="0">
                <a:spcAft>
                  <a:spcPct val="50000"/>
                </a:spcAft>
                <a:buClr>
                  <a:srgbClr val="F28E00"/>
                </a:buClr>
                <a:buFont typeface="Arial Black" pitchFamily="34" charset="0"/>
                <a:buChar char="&gt;"/>
                <a:defRPr sz="2000">
                  <a:solidFill>
                    <a:schemeClr val="tx1"/>
                  </a:solidFill>
                  <a:latin typeface="Arial" pitchFamily="34" charset="0"/>
                </a:defRPr>
              </a:lvl1pPr>
              <a:lvl2pPr marL="742950" indent="-285750" defTabSz="882650" eaLnBrk="0" hangingPunct="0">
                <a:spcAft>
                  <a:spcPct val="50000"/>
                </a:spcAft>
                <a:buClr>
                  <a:schemeClr val="bg2"/>
                </a:buClr>
                <a:buFont typeface="Wingdings" pitchFamily="2" charset="2"/>
                <a:buChar char="§"/>
                <a:defRPr sz="1600">
                  <a:solidFill>
                    <a:schemeClr val="tx1"/>
                  </a:solidFill>
                  <a:latin typeface="Arial" pitchFamily="34" charset="0"/>
                  <a:ea typeface="ＭＳ Ｐゴシック" pitchFamily="34" charset="-128"/>
                </a:defRPr>
              </a:lvl2pPr>
              <a:lvl3pPr marL="1143000" indent="-228600" defTabSz="882650" eaLnBrk="0" hangingPunct="0">
                <a:buClr>
                  <a:srgbClr val="FF9900"/>
                </a:buClr>
                <a:buFont typeface="Arial Black" pitchFamily="34" charset="0"/>
                <a:defRPr sz="1200">
                  <a:solidFill>
                    <a:schemeClr val="tx1"/>
                  </a:solidFill>
                  <a:latin typeface="Arial" pitchFamily="34" charset="0"/>
                  <a:ea typeface="ＭＳ Ｐゴシック" pitchFamily="34" charset="-128"/>
                </a:defRPr>
              </a:lvl3pPr>
              <a:lvl4pPr marL="1600200" indent="-228600" defTabSz="882650" eaLnBrk="0" hangingPunct="0">
                <a:buFont typeface="Wingdings" pitchFamily="2" charset="2"/>
                <a:buChar char="§"/>
                <a:defRPr sz="1400">
                  <a:solidFill>
                    <a:schemeClr val="tx1"/>
                  </a:solidFill>
                  <a:latin typeface="Arial" pitchFamily="34" charset="0"/>
                  <a:ea typeface="ＭＳ Ｐゴシック" pitchFamily="34" charset="-128"/>
                </a:defRPr>
              </a:lvl4pPr>
              <a:lvl5pPr marL="2057400" indent="-228600" defTabSz="882650" eaLnBrk="0" hangingPunct="0">
                <a:spcBef>
                  <a:spcPct val="20000"/>
                </a:spcBef>
                <a:defRPr sz="2000">
                  <a:solidFill>
                    <a:schemeClr val="tx1"/>
                  </a:solidFill>
                  <a:latin typeface="Arial" pitchFamily="34" charset="0"/>
                  <a:ea typeface="ＭＳ Ｐゴシック" pitchFamily="34" charset="-128"/>
                </a:defRPr>
              </a:lvl5pPr>
              <a:lvl6pPr marL="2514600" indent="-228600" defTabSz="882650" eaLnBrk="0" fontAlgn="base" hangingPunct="0">
                <a:spcBef>
                  <a:spcPct val="20000"/>
                </a:spcBef>
                <a:spcAft>
                  <a:spcPct val="0"/>
                </a:spcAft>
                <a:defRPr sz="2000">
                  <a:solidFill>
                    <a:schemeClr val="tx1"/>
                  </a:solidFill>
                  <a:latin typeface="Arial" pitchFamily="34" charset="0"/>
                  <a:ea typeface="ＭＳ Ｐゴシック" pitchFamily="34" charset="-128"/>
                </a:defRPr>
              </a:lvl6pPr>
              <a:lvl7pPr marL="2971800" indent="-228600" defTabSz="882650" eaLnBrk="0" fontAlgn="base" hangingPunct="0">
                <a:spcBef>
                  <a:spcPct val="20000"/>
                </a:spcBef>
                <a:spcAft>
                  <a:spcPct val="0"/>
                </a:spcAft>
                <a:defRPr sz="2000">
                  <a:solidFill>
                    <a:schemeClr val="tx1"/>
                  </a:solidFill>
                  <a:latin typeface="Arial" pitchFamily="34" charset="0"/>
                  <a:ea typeface="ＭＳ Ｐゴシック" pitchFamily="34" charset="-128"/>
                </a:defRPr>
              </a:lvl7pPr>
              <a:lvl8pPr marL="3429000" indent="-228600" defTabSz="882650" eaLnBrk="0" fontAlgn="base" hangingPunct="0">
                <a:spcBef>
                  <a:spcPct val="20000"/>
                </a:spcBef>
                <a:spcAft>
                  <a:spcPct val="0"/>
                </a:spcAft>
                <a:defRPr sz="2000">
                  <a:solidFill>
                    <a:schemeClr val="tx1"/>
                  </a:solidFill>
                  <a:latin typeface="Arial" pitchFamily="34" charset="0"/>
                  <a:ea typeface="ＭＳ Ｐゴシック" pitchFamily="34" charset="-128"/>
                </a:defRPr>
              </a:lvl8pPr>
              <a:lvl9pPr marL="3886200" indent="-228600" defTabSz="882650" eaLnBrk="0" fontAlgn="base" hangingPunct="0">
                <a:spcBef>
                  <a:spcPct val="20000"/>
                </a:spcBef>
                <a:spcAft>
                  <a:spcPct val="0"/>
                </a:spcAft>
                <a:defRPr sz="2000">
                  <a:solidFill>
                    <a:schemeClr val="tx1"/>
                  </a:solidFill>
                  <a:latin typeface="Arial" pitchFamily="34" charset="0"/>
                  <a:ea typeface="ＭＳ Ｐゴシック" pitchFamily="34" charset="-128"/>
                </a:defRPr>
              </a:lvl9pPr>
            </a:lstStyle>
            <a:p>
              <a:pPr eaLnBrk="1" hangingPunct="1">
                <a:spcAft>
                  <a:spcPct val="0"/>
                </a:spcAft>
                <a:buClrTx/>
                <a:buFontTx/>
                <a:buNone/>
              </a:pPr>
              <a:r>
                <a:rPr lang="sv-SE" sz="1800" dirty="0" smtClean="0">
                  <a:latin typeface="+mn-lt"/>
                </a:rPr>
                <a:t>               Prof</a:t>
              </a:r>
              <a:r>
                <a:rPr lang="sv-SE" sz="1800" dirty="0">
                  <a:latin typeface="+mn-lt"/>
                </a:rPr>
                <a:t>. Dr. </a:t>
              </a:r>
              <a:r>
                <a:rPr lang="sv-SE" sz="1800" dirty="0" smtClean="0">
                  <a:latin typeface="+mn-lt"/>
                </a:rPr>
                <a:t>I. </a:t>
              </a:r>
              <a:r>
                <a:rPr lang="sv-SE" sz="1800" dirty="0">
                  <a:latin typeface="+mn-lt"/>
                </a:rPr>
                <a:t>A. </a:t>
              </a:r>
              <a:r>
                <a:rPr lang="sv-SE" sz="1800" dirty="0" smtClean="0">
                  <a:latin typeface="+mn-lt"/>
                </a:rPr>
                <a:t>Vartanyants</a:t>
              </a:r>
            </a:p>
            <a:p>
              <a:pPr eaLnBrk="1" hangingPunct="1">
                <a:spcAft>
                  <a:spcPct val="0"/>
                </a:spcAft>
                <a:buClrTx/>
                <a:buFontTx/>
                <a:buNone/>
              </a:pPr>
              <a:r>
                <a:rPr lang="en-US" altLang="de-DE" sz="1800" dirty="0">
                  <a:latin typeface="+mn-lt"/>
                  <a:ea typeface="ＭＳ Ｐゴシック" pitchFamily="34" charset="-128"/>
                </a:rPr>
                <a:t>Mr. D. Lapkin</a:t>
              </a:r>
            </a:p>
            <a:p>
              <a:pPr eaLnBrk="1" hangingPunct="1">
                <a:spcAft>
                  <a:spcPct val="0"/>
                </a:spcAft>
                <a:buClrTx/>
                <a:buFontTx/>
                <a:buNone/>
              </a:pPr>
              <a:r>
                <a:rPr lang="en-US" altLang="de-DE" sz="1800" dirty="0">
                  <a:latin typeface="+mn-lt"/>
                  <a:ea typeface="ＭＳ Ｐゴシック" pitchFamily="34" charset="-128"/>
                </a:rPr>
                <a:t>Ms. N. </a:t>
              </a:r>
              <a:r>
                <a:rPr lang="en-US" altLang="de-DE" sz="1800" dirty="0" err="1">
                  <a:latin typeface="+mn-lt"/>
                  <a:ea typeface="ＭＳ Ｐゴシック" pitchFamily="34" charset="-128"/>
                </a:rPr>
                <a:t>Mukharamova</a:t>
              </a:r>
              <a:endParaRPr lang="en-US" altLang="de-DE" sz="1800" dirty="0">
                <a:latin typeface="+mn-lt"/>
                <a:ea typeface="ＭＳ Ｐゴシック" pitchFamily="34" charset="-128"/>
              </a:endParaRPr>
            </a:p>
            <a:p>
              <a:pPr eaLnBrk="1" hangingPunct="1">
                <a:spcAft>
                  <a:spcPct val="0"/>
                </a:spcAft>
                <a:buClrTx/>
                <a:buFontTx/>
                <a:buNone/>
              </a:pPr>
              <a:r>
                <a:rPr lang="en-US" altLang="de-DE" sz="1800" dirty="0">
                  <a:latin typeface="+mn-lt"/>
                  <a:ea typeface="ＭＳ Ｐゴシック" pitchFamily="34" charset="-128"/>
                </a:rPr>
                <a:t>Mr. R. </a:t>
              </a:r>
              <a:r>
                <a:rPr lang="en-US" altLang="de-DE" sz="1800" dirty="0" err="1">
                  <a:latin typeface="+mn-lt"/>
                  <a:ea typeface="ＭＳ Ｐゴシック" pitchFamily="34" charset="-128"/>
                </a:rPr>
                <a:t>Khubbutdinov</a:t>
              </a:r>
              <a:endParaRPr lang="en-US" altLang="de-DE" sz="1800" dirty="0">
                <a:latin typeface="+mn-lt"/>
                <a:ea typeface="ＭＳ Ｐゴシック" pitchFamily="34" charset="-128"/>
              </a:endParaRPr>
            </a:p>
            <a:p>
              <a:pPr eaLnBrk="1" hangingPunct="1">
                <a:spcAft>
                  <a:spcPct val="0"/>
                </a:spcAft>
                <a:buClrTx/>
                <a:buFontTx/>
                <a:buNone/>
              </a:pPr>
              <a:r>
                <a:rPr lang="en-US" altLang="de-DE" sz="1800" dirty="0">
                  <a:latin typeface="+mn-lt"/>
                  <a:ea typeface="ＭＳ Ｐゴシック" pitchFamily="34" charset="-128"/>
                </a:rPr>
                <a:t>Ms. D. </a:t>
              </a:r>
              <a:r>
                <a:rPr lang="en-US" altLang="de-DE" sz="1800" dirty="0" err="1" smtClean="0">
                  <a:latin typeface="+mn-lt"/>
                  <a:ea typeface="ＭＳ Ｐゴシック" pitchFamily="34" charset="-128"/>
                </a:rPr>
                <a:t>Assalauova</a:t>
              </a:r>
              <a:endParaRPr lang="en-US" altLang="de-DE" sz="1800" dirty="0">
                <a:latin typeface="+mn-lt"/>
                <a:ea typeface="ＭＳ Ｐゴシック" pitchFamily="34" charset="-128"/>
              </a:endParaRPr>
            </a:p>
          </p:txBody>
        </p:sp>
        <p:sp>
          <p:nvSpPr>
            <p:cNvPr id="6" name="Text Box 3"/>
            <p:cNvSpPr txBox="1">
              <a:spLocks noChangeArrowheads="1"/>
            </p:cNvSpPr>
            <p:nvPr/>
          </p:nvSpPr>
          <p:spPr bwMode="auto">
            <a:xfrm>
              <a:off x="724088" y="2141283"/>
              <a:ext cx="4504055" cy="11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264" tIns="44134" rIns="88264" bIns="44134">
              <a:spAutoFit/>
            </a:bodyPr>
            <a:lstStyle>
              <a:lvl1pPr defTabSz="882650" eaLnBrk="0" hangingPunct="0">
                <a:spcAft>
                  <a:spcPct val="50000"/>
                </a:spcAft>
                <a:buClr>
                  <a:srgbClr val="F28E00"/>
                </a:buClr>
                <a:buFont typeface="Arial Black" pitchFamily="34" charset="0"/>
                <a:buChar char="&gt;"/>
                <a:defRPr sz="2000">
                  <a:solidFill>
                    <a:schemeClr val="tx1"/>
                  </a:solidFill>
                  <a:latin typeface="Arial" pitchFamily="34" charset="0"/>
                </a:defRPr>
              </a:lvl1pPr>
              <a:lvl2pPr marL="742950" indent="-285750" defTabSz="882650" eaLnBrk="0" hangingPunct="0">
                <a:spcAft>
                  <a:spcPct val="50000"/>
                </a:spcAft>
                <a:buClr>
                  <a:schemeClr val="bg2"/>
                </a:buClr>
                <a:buFont typeface="Wingdings" pitchFamily="2" charset="2"/>
                <a:buChar char="§"/>
                <a:defRPr sz="1600">
                  <a:solidFill>
                    <a:schemeClr val="tx1"/>
                  </a:solidFill>
                  <a:latin typeface="Arial" pitchFamily="34" charset="0"/>
                  <a:ea typeface="ＭＳ Ｐゴシック" pitchFamily="34" charset="-128"/>
                </a:defRPr>
              </a:lvl2pPr>
              <a:lvl3pPr marL="1143000" indent="-228600" defTabSz="882650" eaLnBrk="0" hangingPunct="0">
                <a:buClr>
                  <a:srgbClr val="FF9900"/>
                </a:buClr>
                <a:buFont typeface="Arial Black" pitchFamily="34" charset="0"/>
                <a:defRPr sz="1200">
                  <a:solidFill>
                    <a:schemeClr val="tx1"/>
                  </a:solidFill>
                  <a:latin typeface="Arial" pitchFamily="34" charset="0"/>
                  <a:ea typeface="ＭＳ Ｐゴシック" pitchFamily="34" charset="-128"/>
                </a:defRPr>
              </a:lvl3pPr>
              <a:lvl4pPr marL="1600200" indent="-228600" defTabSz="882650" eaLnBrk="0" hangingPunct="0">
                <a:buFont typeface="Wingdings" pitchFamily="2" charset="2"/>
                <a:buChar char="§"/>
                <a:defRPr sz="1400">
                  <a:solidFill>
                    <a:schemeClr val="tx1"/>
                  </a:solidFill>
                  <a:latin typeface="Arial" pitchFamily="34" charset="0"/>
                  <a:ea typeface="ＭＳ Ｐゴシック" pitchFamily="34" charset="-128"/>
                </a:defRPr>
              </a:lvl4pPr>
              <a:lvl5pPr marL="2057400" indent="-228600" defTabSz="882650" eaLnBrk="0" hangingPunct="0">
                <a:spcBef>
                  <a:spcPct val="20000"/>
                </a:spcBef>
                <a:defRPr sz="2000">
                  <a:solidFill>
                    <a:schemeClr val="tx1"/>
                  </a:solidFill>
                  <a:latin typeface="Arial" pitchFamily="34" charset="0"/>
                  <a:ea typeface="ＭＳ Ｐゴシック" pitchFamily="34" charset="-128"/>
                </a:defRPr>
              </a:lvl5pPr>
              <a:lvl6pPr marL="2514600" indent="-228600" defTabSz="882650" eaLnBrk="0" fontAlgn="base" hangingPunct="0">
                <a:spcBef>
                  <a:spcPct val="20000"/>
                </a:spcBef>
                <a:spcAft>
                  <a:spcPct val="0"/>
                </a:spcAft>
                <a:defRPr sz="2000">
                  <a:solidFill>
                    <a:schemeClr val="tx1"/>
                  </a:solidFill>
                  <a:latin typeface="Arial" pitchFamily="34" charset="0"/>
                  <a:ea typeface="ＭＳ Ｐゴシック" pitchFamily="34" charset="-128"/>
                </a:defRPr>
              </a:lvl6pPr>
              <a:lvl7pPr marL="2971800" indent="-228600" defTabSz="882650" eaLnBrk="0" fontAlgn="base" hangingPunct="0">
                <a:spcBef>
                  <a:spcPct val="20000"/>
                </a:spcBef>
                <a:spcAft>
                  <a:spcPct val="0"/>
                </a:spcAft>
                <a:defRPr sz="2000">
                  <a:solidFill>
                    <a:schemeClr val="tx1"/>
                  </a:solidFill>
                  <a:latin typeface="Arial" pitchFamily="34" charset="0"/>
                  <a:ea typeface="ＭＳ Ｐゴシック" pitchFamily="34" charset="-128"/>
                </a:defRPr>
              </a:lvl7pPr>
              <a:lvl8pPr marL="3429000" indent="-228600" defTabSz="882650" eaLnBrk="0" fontAlgn="base" hangingPunct="0">
                <a:spcBef>
                  <a:spcPct val="20000"/>
                </a:spcBef>
                <a:spcAft>
                  <a:spcPct val="0"/>
                </a:spcAft>
                <a:defRPr sz="2000">
                  <a:solidFill>
                    <a:schemeClr val="tx1"/>
                  </a:solidFill>
                  <a:latin typeface="Arial" pitchFamily="34" charset="0"/>
                  <a:ea typeface="ＭＳ Ｐゴシック" pitchFamily="34" charset="-128"/>
                </a:defRPr>
              </a:lvl8pPr>
              <a:lvl9pPr marL="3886200" indent="-228600" defTabSz="882650" eaLnBrk="0" fontAlgn="base" hangingPunct="0">
                <a:spcBef>
                  <a:spcPct val="20000"/>
                </a:spcBef>
                <a:spcAft>
                  <a:spcPct val="0"/>
                </a:spcAft>
                <a:defRPr sz="2000">
                  <a:solidFill>
                    <a:schemeClr val="tx1"/>
                  </a:solidFill>
                  <a:latin typeface="Arial" pitchFamily="34" charset="0"/>
                  <a:ea typeface="ＭＳ Ｐゴシック" pitchFamily="34" charset="-128"/>
                </a:defRPr>
              </a:lvl9pPr>
            </a:lstStyle>
            <a:p>
              <a:pPr algn="r" eaLnBrk="1" hangingPunct="1">
                <a:spcAft>
                  <a:spcPct val="0"/>
                </a:spcAft>
                <a:buClrTx/>
                <a:buNone/>
              </a:pPr>
              <a:r>
                <a:rPr lang="sv-SE" sz="1800" dirty="0" smtClean="0">
                  <a:latin typeface="+mn-lt"/>
                </a:rPr>
                <a:t>Dr</a:t>
              </a:r>
              <a:r>
                <a:rPr lang="sv-SE" sz="1800" dirty="0">
                  <a:latin typeface="+mn-lt"/>
                </a:rPr>
                <a:t>. L. Gelisio</a:t>
              </a:r>
            </a:p>
            <a:p>
              <a:pPr algn="r" eaLnBrk="1" hangingPunct="1">
                <a:spcAft>
                  <a:spcPct val="0"/>
                </a:spcAft>
                <a:buClrTx/>
                <a:buNone/>
              </a:pPr>
              <a:r>
                <a:rPr lang="sv-SE" sz="1800" dirty="0">
                  <a:latin typeface="+mn-lt"/>
                </a:rPr>
                <a:t>Dr. Y-Y. Kim</a:t>
              </a:r>
            </a:p>
            <a:p>
              <a:pPr algn="r" eaLnBrk="1" hangingPunct="1">
                <a:spcAft>
                  <a:spcPct val="0"/>
                </a:spcAft>
                <a:buClrTx/>
                <a:buNone/>
              </a:pPr>
              <a:r>
                <a:rPr lang="sv-SE" sz="1800" dirty="0" smtClean="0">
                  <a:latin typeface="+mn-lt"/>
                </a:rPr>
                <a:t>Dr</a:t>
              </a:r>
              <a:r>
                <a:rPr lang="sv-SE" sz="1800" dirty="0">
                  <a:latin typeface="+mn-lt"/>
                </a:rPr>
                <a:t>. </a:t>
              </a:r>
              <a:r>
                <a:rPr lang="sv-SE" sz="1800" dirty="0" smtClean="0">
                  <a:latin typeface="+mn-lt"/>
                </a:rPr>
                <a:t>J. </a:t>
              </a:r>
              <a:r>
                <a:rPr lang="sv-SE" sz="1800" dirty="0">
                  <a:latin typeface="+mn-lt"/>
                </a:rPr>
                <a:t>Stellhorn</a:t>
              </a:r>
            </a:p>
            <a:p>
              <a:pPr algn="r" eaLnBrk="1" hangingPunct="1">
                <a:spcAft>
                  <a:spcPct val="0"/>
                </a:spcAft>
                <a:buClrTx/>
                <a:buNone/>
              </a:pPr>
              <a:r>
                <a:rPr lang="en-US" altLang="de-DE" sz="1800" dirty="0" smtClean="0">
                  <a:latin typeface="+mn-lt"/>
                  <a:ea typeface="ＭＳ Ｐゴシック" pitchFamily="34" charset="-128"/>
                </a:rPr>
                <a:t>Dr. J. </a:t>
              </a:r>
              <a:r>
                <a:rPr lang="en-US" altLang="de-DE" sz="1800" dirty="0" err="1" smtClean="0">
                  <a:latin typeface="+mn-lt"/>
                  <a:ea typeface="ＭＳ Ｐゴシック" pitchFamily="34" charset="-128"/>
                </a:rPr>
                <a:t>Carnis</a:t>
              </a:r>
              <a:endParaRPr lang="en-US" altLang="de-DE" sz="1800" dirty="0">
                <a:latin typeface="+mn-lt"/>
                <a:ea typeface="ＭＳ Ｐゴシック" pitchFamily="34" charset="-128"/>
              </a:endParaRPr>
            </a:p>
          </p:txBody>
        </p:sp>
      </p:gr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7540" y="2708920"/>
            <a:ext cx="3502652" cy="2659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403107" y="5549170"/>
            <a:ext cx="6481261" cy="400110"/>
          </a:xfrm>
          <a:prstGeom prst="rect">
            <a:avLst/>
          </a:prstGeom>
          <a:noFill/>
        </p:spPr>
        <p:txBody>
          <a:bodyPr wrap="none" rtlCol="0">
            <a:spAutoFit/>
          </a:bodyPr>
          <a:lstStyle/>
          <a:p>
            <a:r>
              <a:rPr lang="en-US" sz="2000" dirty="0" smtClean="0">
                <a:solidFill>
                  <a:schemeClr val="accent2"/>
                </a:solidFill>
                <a:latin typeface="+mj-lt"/>
              </a:rPr>
              <a:t>And the whole organization team of the Summer </a:t>
            </a:r>
            <a:r>
              <a:rPr lang="en-US" sz="2000" dirty="0">
                <a:solidFill>
                  <a:schemeClr val="accent2"/>
                </a:solidFill>
                <a:latin typeface="+mj-lt"/>
              </a:rPr>
              <a:t>S</a:t>
            </a:r>
            <a:r>
              <a:rPr lang="en-US" sz="2000" dirty="0" smtClean="0">
                <a:solidFill>
                  <a:schemeClr val="accent2"/>
                </a:solidFill>
                <a:latin typeface="+mj-lt"/>
              </a:rPr>
              <a:t>chool</a:t>
            </a:r>
            <a:endParaRPr lang="ru-RU" sz="2000" dirty="0" err="1" smtClean="0">
              <a:solidFill>
                <a:schemeClr val="accent2"/>
              </a:solidFill>
              <a:latin typeface="+mj-lt"/>
            </a:endParaRPr>
          </a:p>
        </p:txBody>
      </p:sp>
      <p:sp>
        <p:nvSpPr>
          <p:cNvPr id="9" name="Heart 8"/>
          <p:cNvSpPr/>
          <p:nvPr/>
        </p:nvSpPr>
        <p:spPr>
          <a:xfrm>
            <a:off x="4348835" y="6058572"/>
            <a:ext cx="400061" cy="338554"/>
          </a:xfrm>
          <a:prstGeom prst="heart">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err="1" smtClean="0">
              <a:solidFill>
                <a:schemeClr val="tx1"/>
              </a:solidFill>
            </a:endParaRPr>
          </a:p>
        </p:txBody>
      </p:sp>
    </p:spTree>
    <p:extLst>
      <p:ext uri="{BB962C8B-B14F-4D97-AF65-F5344CB8AC3E}">
        <p14:creationId xmlns:p14="http://schemas.microsoft.com/office/powerpoint/2010/main" val="33601651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 xmlns:a16="http://schemas.microsoft.com/office/drawing/2014/main" id="{50AD6CCA-2661-4C25-9614-623803F9256C}"/>
              </a:ext>
            </a:extLst>
          </p:cNvPr>
          <p:cNvSpPr>
            <a:spLocks noGrp="1"/>
          </p:cNvSpPr>
          <p:nvPr>
            <p:ph type="body" sz="quarter" idx="10"/>
          </p:nvPr>
        </p:nvSpPr>
        <p:spPr/>
        <p:txBody>
          <a:bodyPr/>
          <a:lstStyle/>
          <a:p>
            <a:r>
              <a:rPr lang="de-DE" dirty="0" smtClean="0"/>
              <a:t>Svetlana </a:t>
            </a:r>
            <a:r>
              <a:rPr lang="de-DE" dirty="0" err="1" smtClean="0"/>
              <a:t>Dubinina</a:t>
            </a:r>
            <a:endParaRPr lang="de-DE" dirty="0"/>
          </a:p>
          <a:p>
            <a:r>
              <a:rPr lang="de-DE" dirty="0" smtClean="0"/>
              <a:t>FS-PS</a:t>
            </a:r>
            <a:endParaRPr lang="de-DE" dirty="0"/>
          </a:p>
          <a:p>
            <a:r>
              <a:rPr lang="de-DE" dirty="0"/>
              <a:t>d</a:t>
            </a:r>
            <a:r>
              <a:rPr lang="de-DE" dirty="0" smtClean="0"/>
              <a:t>ubinina.sa@phystech.edu </a:t>
            </a:r>
            <a:endParaRPr lang="de-DE" dirty="0"/>
          </a:p>
          <a:p>
            <a:endParaRPr lang="de-DE" dirty="0"/>
          </a:p>
        </p:txBody>
      </p:sp>
    </p:spTree>
    <p:extLst>
      <p:ext uri="{BB962C8B-B14F-4D97-AF65-F5344CB8AC3E}">
        <p14:creationId xmlns:p14="http://schemas.microsoft.com/office/powerpoint/2010/main" val="1550633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6075"/>
          <a:stretch/>
        </p:blipFill>
        <p:spPr bwMode="auto">
          <a:xfrm>
            <a:off x="1187624" y="908720"/>
            <a:ext cx="6912768" cy="5765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TextBox 4"/>
              <p:cNvSpPr txBox="1"/>
              <p:nvPr/>
            </p:nvSpPr>
            <p:spPr>
              <a:xfrm>
                <a:off x="4536855" y="3356993"/>
                <a:ext cx="793807" cy="308226"/>
              </a:xfrm>
              <a:prstGeom prst="rect">
                <a:avLst/>
              </a:prstGeom>
              <a:noFill/>
            </p:spPr>
            <p:txBody>
              <a:bodyPr wrap="none" rtlCol="0">
                <a:spAutoFit/>
              </a:bodyPr>
              <a:lstStyle/>
              <a:p>
                <a:r>
                  <a:rPr lang="en-US" sz="1400" b="1" dirty="0" smtClean="0">
                    <a:solidFill>
                      <a:schemeClr val="bg1"/>
                    </a:solidFill>
                  </a:rPr>
                  <a:t>&lt;</a:t>
                </a:r>
                <a14:m>
                  <m:oMath xmlns:m="http://schemas.openxmlformats.org/officeDocument/2006/math">
                    <m:r>
                      <a:rPr lang="en-US" sz="1400" b="1" i="1" smtClean="0">
                        <a:solidFill>
                          <a:schemeClr val="bg1"/>
                        </a:solidFill>
                        <a:latin typeface="Cambria Math"/>
                      </a:rPr>
                      <m:t>𝟏𝟎</m:t>
                    </m:r>
                    <m:acc>
                      <m:accPr>
                        <m:chr m:val="̅"/>
                        <m:ctrlPr>
                          <a:rPr lang="en-US" sz="1400" b="1" i="1" smtClean="0">
                            <a:solidFill>
                              <a:schemeClr val="bg1"/>
                            </a:solidFill>
                            <a:latin typeface="Cambria Math"/>
                          </a:rPr>
                        </m:ctrlPr>
                      </m:accPr>
                      <m:e>
                        <m:r>
                          <a:rPr lang="en-US" sz="1400" b="1" i="1" smtClean="0">
                            <a:solidFill>
                              <a:schemeClr val="bg1"/>
                            </a:solidFill>
                            <a:latin typeface="Cambria Math"/>
                          </a:rPr>
                          <m:t>𝟏</m:t>
                        </m:r>
                      </m:e>
                    </m:acc>
                    <m:r>
                      <a:rPr lang="en-US" sz="1400" b="1" i="1" smtClean="0">
                        <a:solidFill>
                          <a:schemeClr val="bg1"/>
                        </a:solidFill>
                        <a:latin typeface="Cambria Math"/>
                      </a:rPr>
                      <m:t>𝟎</m:t>
                    </m:r>
                  </m:oMath>
                </a14:m>
                <a:r>
                  <a:rPr lang="en-US" sz="1400" b="1" dirty="0" smtClean="0">
                    <a:solidFill>
                      <a:schemeClr val="bg1"/>
                    </a:solidFill>
                  </a:rPr>
                  <a:t>&gt;</a:t>
                </a:r>
                <a:endParaRPr lang="ru-RU" sz="1400" b="1" dirty="0">
                  <a:solidFill>
                    <a:schemeClr val="bg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536855" y="3356993"/>
                <a:ext cx="793807" cy="308226"/>
              </a:xfrm>
              <a:prstGeom prst="rect">
                <a:avLst/>
              </a:prstGeom>
              <a:blipFill rotWithShape="1">
                <a:blip r:embed="rId3"/>
                <a:stretch>
                  <a:fillRect l="-1538" t="-2000" r="-6154" b="-20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000270" y="2420889"/>
                <a:ext cx="793807" cy="308226"/>
              </a:xfrm>
              <a:prstGeom prst="rect">
                <a:avLst/>
              </a:prstGeom>
              <a:noFill/>
            </p:spPr>
            <p:txBody>
              <a:bodyPr wrap="none" rtlCol="0">
                <a:spAutoFit/>
              </a:bodyPr>
              <a:lstStyle/>
              <a:p>
                <a:r>
                  <a:rPr lang="en-US" sz="1400" b="1" dirty="0" smtClean="0">
                    <a:solidFill>
                      <a:schemeClr val="bg1"/>
                    </a:solidFill>
                  </a:rPr>
                  <a:t>&lt;</a:t>
                </a:r>
                <a14:m>
                  <m:oMath xmlns:m="http://schemas.openxmlformats.org/officeDocument/2006/math">
                    <m:acc>
                      <m:accPr>
                        <m:chr m:val="̅"/>
                        <m:ctrlPr>
                          <a:rPr lang="en-US" sz="1400" b="1" i="1">
                            <a:solidFill>
                              <a:schemeClr val="bg1"/>
                            </a:solidFill>
                            <a:latin typeface="Cambria Math"/>
                          </a:rPr>
                        </m:ctrlPr>
                      </m:accPr>
                      <m:e>
                        <m:r>
                          <a:rPr lang="en-US" sz="1400" b="1" i="1">
                            <a:solidFill>
                              <a:schemeClr val="bg1"/>
                            </a:solidFill>
                            <a:latin typeface="Cambria Math"/>
                          </a:rPr>
                          <m:t>𝟏</m:t>
                        </m:r>
                      </m:e>
                    </m:acc>
                    <m:r>
                      <a:rPr lang="en-US" sz="1400" b="1" i="1" smtClean="0">
                        <a:solidFill>
                          <a:schemeClr val="bg1"/>
                        </a:solidFill>
                        <a:latin typeface="Cambria Math"/>
                      </a:rPr>
                      <m:t>𝟐</m:t>
                    </m:r>
                    <m:acc>
                      <m:accPr>
                        <m:chr m:val="̅"/>
                        <m:ctrlPr>
                          <a:rPr lang="en-US" sz="1400" b="1" i="1" smtClean="0">
                            <a:solidFill>
                              <a:schemeClr val="bg1"/>
                            </a:solidFill>
                            <a:latin typeface="Cambria Math"/>
                          </a:rPr>
                        </m:ctrlPr>
                      </m:accPr>
                      <m:e>
                        <m:r>
                          <a:rPr lang="en-US" sz="1400" b="1" i="1" smtClean="0">
                            <a:solidFill>
                              <a:schemeClr val="bg1"/>
                            </a:solidFill>
                            <a:latin typeface="Cambria Math"/>
                          </a:rPr>
                          <m:t>𝟏</m:t>
                        </m:r>
                      </m:e>
                    </m:acc>
                    <m:r>
                      <a:rPr lang="en-US" sz="1400" b="1" i="1" smtClean="0">
                        <a:solidFill>
                          <a:schemeClr val="bg1"/>
                        </a:solidFill>
                        <a:latin typeface="Cambria Math"/>
                      </a:rPr>
                      <m:t>𝟎</m:t>
                    </m:r>
                  </m:oMath>
                </a14:m>
                <a:r>
                  <a:rPr lang="en-US" sz="1400" b="1" dirty="0" smtClean="0">
                    <a:solidFill>
                      <a:schemeClr val="bg1"/>
                    </a:solidFill>
                  </a:rPr>
                  <a:t>&gt;</a:t>
                </a:r>
                <a:endParaRPr lang="ru-RU" sz="1400" b="1" dirty="0">
                  <a:solidFill>
                    <a:schemeClr val="bg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000270" y="2420889"/>
                <a:ext cx="793807" cy="308226"/>
              </a:xfrm>
              <a:prstGeom prst="rect">
                <a:avLst/>
              </a:prstGeom>
              <a:blipFill rotWithShape="1">
                <a:blip r:embed="rId4"/>
                <a:stretch>
                  <a:fillRect l="-1538" t="-1961" r="-6154" b="-1764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555713" y="2393390"/>
                <a:ext cx="829073" cy="308226"/>
              </a:xfrm>
              <a:prstGeom prst="rect">
                <a:avLst/>
              </a:prstGeom>
              <a:noFill/>
            </p:spPr>
            <p:txBody>
              <a:bodyPr wrap="none" rtlCol="0">
                <a:spAutoFit/>
              </a:bodyPr>
              <a:lstStyle/>
              <a:p>
                <a:r>
                  <a:rPr lang="en-US" sz="1200" dirty="0" smtClean="0">
                    <a:solidFill>
                      <a:schemeClr val="tx1"/>
                    </a:solidFill>
                  </a:rPr>
                  <a:t> </a:t>
                </a:r>
                <a:r>
                  <a:rPr lang="en-US" sz="1400" b="1" dirty="0" smtClean="0">
                    <a:solidFill>
                      <a:schemeClr val="bg1"/>
                    </a:solidFill>
                  </a:rPr>
                  <a:t>&lt;</a:t>
                </a:r>
                <a14:m>
                  <m:oMath xmlns:m="http://schemas.openxmlformats.org/officeDocument/2006/math">
                    <m:r>
                      <a:rPr lang="en-US" sz="1400" b="1" i="1" smtClean="0">
                        <a:solidFill>
                          <a:schemeClr val="bg1"/>
                        </a:solidFill>
                        <a:latin typeface="Cambria Math"/>
                      </a:rPr>
                      <m:t>𝟎𝟐</m:t>
                    </m:r>
                    <m:acc>
                      <m:accPr>
                        <m:chr m:val="̅"/>
                        <m:ctrlPr>
                          <a:rPr lang="en-US" sz="1400" b="1" i="1" smtClean="0">
                            <a:solidFill>
                              <a:schemeClr val="bg1"/>
                            </a:solidFill>
                            <a:latin typeface="Cambria Math"/>
                          </a:rPr>
                        </m:ctrlPr>
                      </m:accPr>
                      <m:e>
                        <m:r>
                          <a:rPr lang="en-US" sz="1400" b="1" i="1" smtClean="0">
                            <a:solidFill>
                              <a:schemeClr val="bg1"/>
                            </a:solidFill>
                            <a:latin typeface="Cambria Math"/>
                          </a:rPr>
                          <m:t>𝟐</m:t>
                        </m:r>
                      </m:e>
                    </m:acc>
                    <m:r>
                      <a:rPr lang="en-US" sz="1400" b="1" i="1" smtClean="0">
                        <a:solidFill>
                          <a:schemeClr val="bg1"/>
                        </a:solidFill>
                        <a:latin typeface="Cambria Math"/>
                      </a:rPr>
                      <m:t>𝟎</m:t>
                    </m:r>
                  </m:oMath>
                </a14:m>
                <a:r>
                  <a:rPr lang="en-US" sz="1400" b="1" dirty="0" smtClean="0">
                    <a:solidFill>
                      <a:schemeClr val="bg1"/>
                    </a:solidFill>
                  </a:rPr>
                  <a:t>&gt;</a:t>
                </a:r>
                <a:endParaRPr lang="ru-RU" sz="1400" b="1" dirty="0">
                  <a:solidFill>
                    <a:schemeClr val="bg1"/>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555713" y="2393390"/>
                <a:ext cx="829073" cy="308226"/>
              </a:xfrm>
              <a:prstGeom prst="rect">
                <a:avLst/>
              </a:prstGeom>
              <a:blipFill rotWithShape="1">
                <a:blip r:embed="rId5"/>
                <a:stretch>
                  <a:fillRect t="-2000" r="-6618" b="-20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161967" y="2466319"/>
                <a:ext cx="793807" cy="308226"/>
              </a:xfrm>
              <a:prstGeom prst="rect">
                <a:avLst/>
              </a:prstGeom>
              <a:noFill/>
            </p:spPr>
            <p:txBody>
              <a:bodyPr wrap="none" rtlCol="0">
                <a:spAutoFit/>
              </a:bodyPr>
              <a:lstStyle/>
              <a:p>
                <a:r>
                  <a:rPr lang="en-US" sz="1400" b="1" dirty="0" smtClean="0">
                    <a:solidFill>
                      <a:schemeClr val="bg1"/>
                    </a:solidFill>
                  </a:rPr>
                  <a:t>&lt;</a:t>
                </a:r>
                <a14:m>
                  <m:oMath xmlns:m="http://schemas.openxmlformats.org/officeDocument/2006/math">
                    <m:r>
                      <a:rPr lang="en-US" sz="1400" b="1" i="1" dirty="0">
                        <a:solidFill>
                          <a:schemeClr val="bg1"/>
                        </a:solidFill>
                        <a:latin typeface="Cambria Math"/>
                      </a:rPr>
                      <m:t>𝟏</m:t>
                    </m:r>
                    <m:r>
                      <a:rPr lang="en-US" sz="1400" b="1" i="1" dirty="0" smtClean="0">
                        <a:solidFill>
                          <a:schemeClr val="bg1"/>
                        </a:solidFill>
                        <a:latin typeface="Cambria Math"/>
                      </a:rPr>
                      <m:t>𝟐</m:t>
                    </m:r>
                    <m:acc>
                      <m:accPr>
                        <m:chr m:val="̅"/>
                        <m:ctrlPr>
                          <a:rPr lang="en-US" sz="1400" b="1" i="1" smtClean="0">
                            <a:solidFill>
                              <a:schemeClr val="bg1"/>
                            </a:solidFill>
                            <a:latin typeface="Cambria Math"/>
                          </a:rPr>
                        </m:ctrlPr>
                      </m:accPr>
                      <m:e>
                        <m:r>
                          <a:rPr lang="en-US" sz="1400" b="1" i="1" smtClean="0">
                            <a:solidFill>
                              <a:schemeClr val="bg1"/>
                            </a:solidFill>
                            <a:latin typeface="Cambria Math"/>
                          </a:rPr>
                          <m:t>𝟑</m:t>
                        </m:r>
                      </m:e>
                    </m:acc>
                    <m:r>
                      <a:rPr lang="en-US" sz="1400" b="1" i="1" smtClean="0">
                        <a:solidFill>
                          <a:schemeClr val="bg1"/>
                        </a:solidFill>
                        <a:latin typeface="Cambria Math"/>
                      </a:rPr>
                      <m:t>𝟎</m:t>
                    </m:r>
                  </m:oMath>
                </a14:m>
                <a:r>
                  <a:rPr lang="en-US" sz="1400" b="1" dirty="0" smtClean="0">
                    <a:solidFill>
                      <a:schemeClr val="bg1"/>
                    </a:solidFill>
                  </a:rPr>
                  <a:t>&gt;</a:t>
                </a:r>
                <a:endParaRPr lang="ru-RU" sz="1400" b="1" dirty="0">
                  <a:solidFill>
                    <a:schemeClr val="bg1"/>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161967" y="2466319"/>
                <a:ext cx="793807" cy="308226"/>
              </a:xfrm>
              <a:prstGeom prst="rect">
                <a:avLst/>
              </a:prstGeom>
              <a:blipFill rotWithShape="1">
                <a:blip r:embed="rId6"/>
                <a:stretch>
                  <a:fillRect l="-2308" t="-2000" r="-5385" b="-20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652120" y="3637119"/>
                <a:ext cx="793807" cy="308226"/>
              </a:xfrm>
              <a:prstGeom prst="rect">
                <a:avLst/>
              </a:prstGeom>
              <a:noFill/>
            </p:spPr>
            <p:txBody>
              <a:bodyPr wrap="none" rtlCol="0">
                <a:spAutoFit/>
              </a:bodyPr>
              <a:lstStyle/>
              <a:p>
                <a:r>
                  <a:rPr lang="en-US" sz="1400" b="1" dirty="0" smtClean="0">
                    <a:solidFill>
                      <a:schemeClr val="bg1"/>
                    </a:solidFill>
                  </a:rPr>
                  <a:t>&lt;</a:t>
                </a:r>
                <a14:m>
                  <m:oMath xmlns:m="http://schemas.openxmlformats.org/officeDocument/2006/math">
                    <m:r>
                      <a:rPr lang="en-US" sz="1400" b="1" i="1">
                        <a:solidFill>
                          <a:schemeClr val="bg1"/>
                        </a:solidFill>
                        <a:latin typeface="Cambria Math"/>
                      </a:rPr>
                      <m:t>𝟑</m:t>
                    </m:r>
                    <m:r>
                      <a:rPr lang="en-US" sz="1400" b="1" i="1" smtClean="0">
                        <a:solidFill>
                          <a:schemeClr val="bg1"/>
                        </a:solidFill>
                        <a:latin typeface="Cambria Math"/>
                      </a:rPr>
                      <m:t>𝟎</m:t>
                    </m:r>
                    <m:acc>
                      <m:accPr>
                        <m:chr m:val="̅"/>
                        <m:ctrlPr>
                          <a:rPr lang="en-US" sz="1400" b="1" i="1" smtClean="0">
                            <a:solidFill>
                              <a:schemeClr val="bg1"/>
                            </a:solidFill>
                            <a:latin typeface="Cambria Math"/>
                          </a:rPr>
                        </m:ctrlPr>
                      </m:accPr>
                      <m:e>
                        <m:r>
                          <a:rPr lang="en-US" sz="1400" b="1" i="1" smtClean="0">
                            <a:solidFill>
                              <a:schemeClr val="bg1"/>
                            </a:solidFill>
                            <a:latin typeface="Cambria Math"/>
                          </a:rPr>
                          <m:t>𝟑</m:t>
                        </m:r>
                      </m:e>
                    </m:acc>
                    <m:r>
                      <a:rPr lang="en-US" sz="1400" b="1" i="1" smtClean="0">
                        <a:solidFill>
                          <a:schemeClr val="bg1"/>
                        </a:solidFill>
                        <a:latin typeface="Cambria Math"/>
                      </a:rPr>
                      <m:t>𝟎</m:t>
                    </m:r>
                  </m:oMath>
                </a14:m>
                <a:r>
                  <a:rPr lang="en-US" sz="1400" b="1" dirty="0" smtClean="0">
                    <a:solidFill>
                      <a:schemeClr val="bg1"/>
                    </a:solidFill>
                  </a:rPr>
                  <a:t>&gt;</a:t>
                </a:r>
                <a:endParaRPr lang="ru-RU" sz="1400" b="1" dirty="0">
                  <a:solidFill>
                    <a:schemeClr val="bg1"/>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652120" y="3637119"/>
                <a:ext cx="793807" cy="308226"/>
              </a:xfrm>
              <a:prstGeom prst="rect">
                <a:avLst/>
              </a:prstGeom>
              <a:blipFill rotWithShape="1">
                <a:blip r:embed="rId7"/>
                <a:stretch>
                  <a:fillRect l="-1538" t="-2000" r="-6154" b="-20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796136" y="2445847"/>
                <a:ext cx="793807" cy="307777"/>
              </a:xfrm>
              <a:prstGeom prst="rect">
                <a:avLst/>
              </a:prstGeom>
              <a:noFill/>
            </p:spPr>
            <p:txBody>
              <a:bodyPr wrap="none" rtlCol="0">
                <a:spAutoFit/>
              </a:bodyPr>
              <a:lstStyle/>
              <a:p>
                <a:r>
                  <a:rPr lang="en-US" sz="1400" b="1" dirty="0" smtClean="0">
                    <a:solidFill>
                      <a:schemeClr val="bg1"/>
                    </a:solidFill>
                  </a:rPr>
                  <a:t>&lt;</a:t>
                </a:r>
                <a14:m>
                  <m:oMath xmlns:m="http://schemas.openxmlformats.org/officeDocument/2006/math">
                    <m:r>
                      <a:rPr lang="en-US" sz="1400" b="1" i="1" dirty="0" smtClean="0">
                        <a:solidFill>
                          <a:schemeClr val="bg1"/>
                        </a:solidFill>
                        <a:latin typeface="Cambria Math"/>
                      </a:rPr>
                      <m:t>𝟐𝟐</m:t>
                    </m:r>
                    <m:acc>
                      <m:accPr>
                        <m:chr m:val="̅"/>
                        <m:ctrlPr>
                          <a:rPr lang="en-US" sz="1400" b="1" i="1" smtClean="0">
                            <a:solidFill>
                              <a:schemeClr val="bg1"/>
                            </a:solidFill>
                            <a:latin typeface="Cambria Math"/>
                          </a:rPr>
                        </m:ctrlPr>
                      </m:accPr>
                      <m:e>
                        <m:r>
                          <a:rPr lang="en-US" sz="1400" b="1" i="1" smtClean="0">
                            <a:solidFill>
                              <a:schemeClr val="bg1"/>
                            </a:solidFill>
                            <a:latin typeface="Cambria Math"/>
                          </a:rPr>
                          <m:t>𝟒</m:t>
                        </m:r>
                      </m:e>
                    </m:acc>
                    <m:r>
                      <a:rPr lang="en-US" sz="1400" b="1" i="1" smtClean="0">
                        <a:solidFill>
                          <a:schemeClr val="bg1"/>
                        </a:solidFill>
                        <a:latin typeface="Cambria Math"/>
                      </a:rPr>
                      <m:t>𝟎</m:t>
                    </m:r>
                  </m:oMath>
                </a14:m>
                <a:r>
                  <a:rPr lang="en-US" sz="1400" b="1" dirty="0" smtClean="0">
                    <a:solidFill>
                      <a:schemeClr val="bg1"/>
                    </a:solidFill>
                  </a:rPr>
                  <a:t>&gt;</a:t>
                </a:r>
                <a:endParaRPr lang="ru-RU" sz="1400" b="1" dirty="0">
                  <a:solidFill>
                    <a:schemeClr val="bg1"/>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796136" y="2445847"/>
                <a:ext cx="793807" cy="307777"/>
              </a:xfrm>
              <a:prstGeom prst="rect">
                <a:avLst/>
              </a:prstGeom>
              <a:blipFill rotWithShape="1">
                <a:blip r:embed="rId8"/>
                <a:stretch>
                  <a:fillRect l="-2308" t="-1961" r="-5385" b="-17647"/>
                </a:stretch>
              </a:blipFill>
            </p:spPr>
            <p:txBody>
              <a:bodyPr/>
              <a:lstStyle/>
              <a:p>
                <a:r>
                  <a:rPr lang="ru-RU">
                    <a:noFill/>
                  </a:rPr>
                  <a:t> </a:t>
                </a:r>
              </a:p>
            </p:txBody>
          </p:sp>
        </mc:Fallback>
      </mc:AlternateContent>
      <p:sp>
        <p:nvSpPr>
          <p:cNvPr id="12" name="Title 1"/>
          <p:cNvSpPr>
            <a:spLocks noGrp="1"/>
          </p:cNvSpPr>
          <p:nvPr>
            <p:ph type="title"/>
          </p:nvPr>
        </p:nvSpPr>
        <p:spPr/>
        <p:txBody>
          <a:bodyPr/>
          <a:lstStyle/>
          <a:p>
            <a:r>
              <a:rPr lang="en-US" sz="3000" dirty="0" smtClean="0"/>
              <a:t>Rings</a:t>
            </a:r>
            <a:endParaRPr lang="ru-RU" sz="3000" dirty="0"/>
          </a:p>
        </p:txBody>
      </p:sp>
    </p:spTree>
    <p:extLst>
      <p:ext uri="{BB962C8B-B14F-4D97-AF65-F5344CB8AC3E}">
        <p14:creationId xmlns:p14="http://schemas.microsoft.com/office/powerpoint/2010/main" val="107373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518" y="4094538"/>
            <a:ext cx="3743970" cy="2862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3000" dirty="0" smtClean="0"/>
              <a:t>Temperature evolution of Bragg peak parameters: FWHMs in radial and azimuthal directions</a:t>
            </a:r>
            <a:endParaRPr lang="ru-RU" sz="3000" dirty="0"/>
          </a:p>
        </p:txBody>
      </p:sp>
      <p:pic>
        <p:nvPicPr>
          <p:cNvPr id="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874" y="4042618"/>
            <a:ext cx="3811870" cy="2914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4589" y="1722673"/>
            <a:ext cx="3775827" cy="2887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874" y="1727453"/>
            <a:ext cx="3763326" cy="2877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359234" y="2557053"/>
            <a:ext cx="648072" cy="864096"/>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Rectangle 7"/>
          <p:cNvSpPr/>
          <p:nvPr/>
        </p:nvSpPr>
        <p:spPr>
          <a:xfrm>
            <a:off x="7379269" y="2403981"/>
            <a:ext cx="648072"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Rectangle 9"/>
          <p:cNvSpPr/>
          <p:nvPr/>
        </p:nvSpPr>
        <p:spPr>
          <a:xfrm>
            <a:off x="3359234" y="4927144"/>
            <a:ext cx="720080"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Rectangle 12"/>
          <p:cNvSpPr/>
          <p:nvPr/>
        </p:nvSpPr>
        <p:spPr>
          <a:xfrm>
            <a:off x="7379269" y="2475989"/>
            <a:ext cx="648072"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Rectangle 13"/>
          <p:cNvSpPr/>
          <p:nvPr/>
        </p:nvSpPr>
        <p:spPr>
          <a:xfrm>
            <a:off x="3431242" y="4999152"/>
            <a:ext cx="533382"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Rectangle 14"/>
          <p:cNvSpPr/>
          <p:nvPr/>
        </p:nvSpPr>
        <p:spPr>
          <a:xfrm>
            <a:off x="8143074" y="5045584"/>
            <a:ext cx="432048"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Rectangle 15"/>
          <p:cNvSpPr/>
          <p:nvPr/>
        </p:nvSpPr>
        <p:spPr>
          <a:xfrm>
            <a:off x="7379269" y="2403981"/>
            <a:ext cx="712712"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Rectangle 16"/>
          <p:cNvSpPr/>
          <p:nvPr/>
        </p:nvSpPr>
        <p:spPr>
          <a:xfrm>
            <a:off x="7443909" y="2403981"/>
            <a:ext cx="583432"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Rectangle 17"/>
          <p:cNvSpPr/>
          <p:nvPr/>
        </p:nvSpPr>
        <p:spPr>
          <a:xfrm>
            <a:off x="8351730" y="5045584"/>
            <a:ext cx="533382"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9" name="Straight Arrow Connector 18"/>
          <p:cNvCxnSpPr/>
          <p:nvPr/>
        </p:nvCxnSpPr>
        <p:spPr>
          <a:xfrm flipH="1" flipV="1">
            <a:off x="798101" y="4112658"/>
            <a:ext cx="2601984"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770434" y="6452441"/>
            <a:ext cx="2619955" cy="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851209" y="4105592"/>
            <a:ext cx="2769167" cy="2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873584" y="6478401"/>
            <a:ext cx="2676954" cy="2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379269" y="2403981"/>
            <a:ext cx="742038"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Rectangle 23"/>
          <p:cNvSpPr/>
          <p:nvPr/>
        </p:nvSpPr>
        <p:spPr>
          <a:xfrm>
            <a:off x="8351730" y="5045584"/>
            <a:ext cx="540750"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Rectangle 24"/>
          <p:cNvSpPr/>
          <p:nvPr/>
        </p:nvSpPr>
        <p:spPr>
          <a:xfrm>
            <a:off x="3334650" y="2574934"/>
            <a:ext cx="648072" cy="864096"/>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Rectangle 25"/>
          <p:cNvSpPr/>
          <p:nvPr/>
        </p:nvSpPr>
        <p:spPr>
          <a:xfrm>
            <a:off x="7354685" y="2421862"/>
            <a:ext cx="648072"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Rectangle 26"/>
          <p:cNvSpPr/>
          <p:nvPr/>
        </p:nvSpPr>
        <p:spPr>
          <a:xfrm>
            <a:off x="3334650" y="4945025"/>
            <a:ext cx="720080"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Rectangle 27"/>
          <p:cNvSpPr/>
          <p:nvPr/>
        </p:nvSpPr>
        <p:spPr>
          <a:xfrm>
            <a:off x="7354685" y="2493870"/>
            <a:ext cx="648072"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Rectangle 28"/>
          <p:cNvSpPr/>
          <p:nvPr/>
        </p:nvSpPr>
        <p:spPr>
          <a:xfrm>
            <a:off x="3406658" y="5109513"/>
            <a:ext cx="533382"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Rectangle 29"/>
          <p:cNvSpPr/>
          <p:nvPr/>
        </p:nvSpPr>
        <p:spPr>
          <a:xfrm>
            <a:off x="8118490" y="5063465"/>
            <a:ext cx="432048"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TextBox 33"/>
          <p:cNvSpPr txBox="1"/>
          <p:nvPr/>
        </p:nvSpPr>
        <p:spPr>
          <a:xfrm>
            <a:off x="1482412" y="1704990"/>
            <a:ext cx="966931" cy="369332"/>
          </a:xfrm>
          <a:prstGeom prst="rect">
            <a:avLst/>
          </a:prstGeom>
          <a:noFill/>
        </p:spPr>
        <p:txBody>
          <a:bodyPr wrap="none" rtlCol="0">
            <a:spAutoFit/>
          </a:bodyPr>
          <a:lstStyle/>
          <a:p>
            <a:r>
              <a:rPr lang="en-US" dirty="0" smtClean="0">
                <a:cs typeface="Times New Roman" panose="02020603050405020304" pitchFamily="18" charset="0"/>
              </a:rPr>
              <a:t>Cooling</a:t>
            </a:r>
            <a:endParaRPr lang="ru-RU" dirty="0">
              <a:cs typeface="Times New Roman" panose="02020603050405020304" pitchFamily="18" charset="0"/>
            </a:endParaRPr>
          </a:p>
        </p:txBody>
      </p:sp>
      <p:sp>
        <p:nvSpPr>
          <p:cNvPr id="37" name="TextBox 36"/>
          <p:cNvSpPr txBox="1"/>
          <p:nvPr/>
        </p:nvSpPr>
        <p:spPr>
          <a:xfrm>
            <a:off x="6835389" y="1704990"/>
            <a:ext cx="979755" cy="369332"/>
          </a:xfrm>
          <a:prstGeom prst="rect">
            <a:avLst/>
          </a:prstGeom>
          <a:noFill/>
        </p:spPr>
        <p:txBody>
          <a:bodyPr wrap="none" rtlCol="0">
            <a:spAutoFit/>
          </a:bodyPr>
          <a:lstStyle/>
          <a:p>
            <a:r>
              <a:rPr lang="en-US" dirty="0" smtClean="0">
                <a:cs typeface="Times New Roman" panose="02020603050405020304" pitchFamily="18" charset="0"/>
              </a:rPr>
              <a:t>Heating</a:t>
            </a:r>
            <a:endParaRPr lang="ru-RU" dirty="0">
              <a:cs typeface="Times New Roman" panose="02020603050405020304" pitchFamily="18" charset="0"/>
            </a:endParaRPr>
          </a:p>
        </p:txBody>
      </p:sp>
      <p:cxnSp>
        <p:nvCxnSpPr>
          <p:cNvPr id="38" name="Straight Connector 37"/>
          <p:cNvCxnSpPr/>
          <p:nvPr/>
        </p:nvCxnSpPr>
        <p:spPr>
          <a:xfrm>
            <a:off x="3841399" y="3585115"/>
            <a:ext cx="2880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Flowchart: Connector 38"/>
          <p:cNvSpPr/>
          <p:nvPr/>
        </p:nvSpPr>
        <p:spPr>
          <a:xfrm flipH="1" flipV="1">
            <a:off x="3962555" y="3562255"/>
            <a:ext cx="45719" cy="4571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0" name="Straight Connector 39"/>
          <p:cNvCxnSpPr/>
          <p:nvPr/>
        </p:nvCxnSpPr>
        <p:spPr>
          <a:xfrm>
            <a:off x="3833843" y="3778279"/>
            <a:ext cx="28803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Flowchart: Connector 40"/>
          <p:cNvSpPr/>
          <p:nvPr/>
        </p:nvSpPr>
        <p:spPr>
          <a:xfrm flipH="1" flipV="1">
            <a:off x="3954999" y="3755419"/>
            <a:ext cx="45719" cy="45719"/>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2" name="Straight Connector 41"/>
          <p:cNvCxnSpPr/>
          <p:nvPr/>
        </p:nvCxnSpPr>
        <p:spPr>
          <a:xfrm>
            <a:off x="3829732" y="3979456"/>
            <a:ext cx="288032"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43" name="Flowchart: Connector 42"/>
          <p:cNvSpPr/>
          <p:nvPr/>
        </p:nvSpPr>
        <p:spPr>
          <a:xfrm flipH="1" flipV="1">
            <a:off x="3950888" y="3956596"/>
            <a:ext cx="45719" cy="45719"/>
          </a:xfrm>
          <a:prstGeom prst="flowChartConnector">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4" name="Straight Connector 43"/>
          <p:cNvCxnSpPr/>
          <p:nvPr/>
        </p:nvCxnSpPr>
        <p:spPr>
          <a:xfrm>
            <a:off x="3829731" y="4210327"/>
            <a:ext cx="288032"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45" name="Flowchart: Connector 44"/>
          <p:cNvSpPr/>
          <p:nvPr/>
        </p:nvSpPr>
        <p:spPr>
          <a:xfrm flipH="1" flipV="1">
            <a:off x="3950887" y="4187467"/>
            <a:ext cx="45719" cy="45719"/>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6" name="Straight Connector 45"/>
          <p:cNvCxnSpPr/>
          <p:nvPr/>
        </p:nvCxnSpPr>
        <p:spPr>
          <a:xfrm>
            <a:off x="3829732" y="4426351"/>
            <a:ext cx="288032"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47" name="Flowchart: Connector 46"/>
          <p:cNvSpPr/>
          <p:nvPr/>
        </p:nvSpPr>
        <p:spPr>
          <a:xfrm flipH="1" flipV="1">
            <a:off x="3950888" y="4403491"/>
            <a:ext cx="45719" cy="45719"/>
          </a:xfrm>
          <a:prstGeom prst="flowChartConnector">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8" name="Straight Connector 47"/>
          <p:cNvCxnSpPr/>
          <p:nvPr/>
        </p:nvCxnSpPr>
        <p:spPr>
          <a:xfrm>
            <a:off x="3829732" y="4642375"/>
            <a:ext cx="288032"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49" name="Flowchart: Connector 48"/>
          <p:cNvSpPr/>
          <p:nvPr/>
        </p:nvSpPr>
        <p:spPr>
          <a:xfrm flipH="1" flipV="1">
            <a:off x="3950888" y="4619515"/>
            <a:ext cx="45719" cy="45719"/>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50" name="TextBox 49"/>
              <p:cNvSpPr txBox="1"/>
              <p:nvPr/>
            </p:nvSpPr>
            <p:spPr>
              <a:xfrm>
                <a:off x="4312577" y="3435828"/>
                <a:ext cx="678391" cy="277384"/>
              </a:xfrm>
              <a:prstGeom prst="rect">
                <a:avLst/>
              </a:prstGeom>
              <a:noFill/>
            </p:spPr>
            <p:txBody>
              <a:bodyPr wrap="none" rtlCol="0">
                <a:spAutoFit/>
              </a:bodyPr>
              <a:lstStyle/>
              <a:p>
                <a:r>
                  <a:rPr lang="en-US" sz="1200" dirty="0" smtClean="0"/>
                  <a:t>&lt;</a:t>
                </a:r>
                <a14:m>
                  <m:oMath xmlns:m="http://schemas.openxmlformats.org/officeDocument/2006/math">
                    <m:r>
                      <a:rPr lang="en-US" sz="1200" b="0" i="1" smtClean="0">
                        <a:solidFill>
                          <a:schemeClr val="tx1"/>
                        </a:solidFill>
                        <a:latin typeface="Cambria Math"/>
                      </a:rPr>
                      <m:t>10</m:t>
                    </m:r>
                    <m:acc>
                      <m:accPr>
                        <m:chr m:val="̅"/>
                        <m:ctrlPr>
                          <a:rPr lang="en-US" sz="1200" b="0" i="1" smtClean="0">
                            <a:solidFill>
                              <a:schemeClr val="tx1"/>
                            </a:solidFill>
                            <a:latin typeface="Cambria Math"/>
                          </a:rPr>
                        </m:ctrlPr>
                      </m:accPr>
                      <m:e>
                        <m:r>
                          <a:rPr lang="en-US" sz="1200" b="0" i="1" smtClean="0">
                            <a:solidFill>
                              <a:schemeClr val="tx1"/>
                            </a:solidFill>
                            <a:latin typeface="Cambria Math"/>
                          </a:rPr>
                          <m:t>1</m:t>
                        </m:r>
                      </m:e>
                    </m:acc>
                    <m:r>
                      <a:rPr lang="en-US" sz="1200" b="0" i="1" smtClean="0">
                        <a:solidFill>
                          <a:schemeClr val="tx1"/>
                        </a:solidFill>
                        <a:latin typeface="Cambria Math"/>
                      </a:rPr>
                      <m:t>0</m:t>
                    </m:r>
                  </m:oMath>
                </a14:m>
                <a:r>
                  <a:rPr lang="en-US" sz="1200" dirty="0" smtClean="0">
                    <a:solidFill>
                      <a:schemeClr val="tx1"/>
                    </a:solidFill>
                  </a:rPr>
                  <a:t>&gt;</a:t>
                </a:r>
                <a:endParaRPr lang="ru-RU" sz="1200" dirty="0">
                  <a:solidFill>
                    <a:schemeClr val="tx1"/>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4312577" y="3435828"/>
                <a:ext cx="678391" cy="277384"/>
              </a:xfrm>
              <a:prstGeom prst="rect">
                <a:avLst/>
              </a:prstGeom>
              <a:blipFill rotWithShape="1">
                <a:blip r:embed="rId7"/>
                <a:stretch>
                  <a:fillRect t="-2222" r="-3571" b="-1555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4325657" y="4287658"/>
                <a:ext cx="678391" cy="277384"/>
              </a:xfrm>
              <a:prstGeom prst="rect">
                <a:avLst/>
              </a:prstGeom>
              <a:noFill/>
            </p:spPr>
            <p:txBody>
              <a:bodyPr wrap="none" rtlCol="0">
                <a:spAutoFit/>
              </a:bodyPr>
              <a:lstStyle/>
              <a:p>
                <a:r>
                  <a:rPr lang="en-US" sz="1200" dirty="0"/>
                  <a:t>&lt;</a:t>
                </a:r>
                <a14:m>
                  <m:oMath xmlns:m="http://schemas.openxmlformats.org/officeDocument/2006/math">
                    <m:r>
                      <a:rPr lang="en-US" sz="1200" i="1">
                        <a:latin typeface="Cambria Math"/>
                      </a:rPr>
                      <m:t>3</m:t>
                    </m:r>
                    <m:r>
                      <a:rPr lang="en-US" sz="1200" b="0" i="1" smtClean="0">
                        <a:solidFill>
                          <a:schemeClr val="tx1"/>
                        </a:solidFill>
                        <a:latin typeface="Cambria Math"/>
                      </a:rPr>
                      <m:t>0</m:t>
                    </m:r>
                    <m:acc>
                      <m:accPr>
                        <m:chr m:val="̅"/>
                        <m:ctrlPr>
                          <a:rPr lang="en-US" sz="1200" b="0" i="1" smtClean="0">
                            <a:solidFill>
                              <a:schemeClr val="tx1"/>
                            </a:solidFill>
                            <a:latin typeface="Cambria Math"/>
                          </a:rPr>
                        </m:ctrlPr>
                      </m:accPr>
                      <m:e>
                        <m:r>
                          <a:rPr lang="en-US" sz="1200" b="0" i="1" smtClean="0">
                            <a:solidFill>
                              <a:schemeClr val="tx1"/>
                            </a:solidFill>
                            <a:latin typeface="Cambria Math"/>
                          </a:rPr>
                          <m:t>3</m:t>
                        </m:r>
                      </m:e>
                    </m:acc>
                    <m:r>
                      <a:rPr lang="en-US" sz="1200" b="0" i="1" smtClean="0">
                        <a:solidFill>
                          <a:schemeClr val="tx1"/>
                        </a:solidFill>
                        <a:latin typeface="Cambria Math"/>
                      </a:rPr>
                      <m:t>0</m:t>
                    </m:r>
                  </m:oMath>
                </a14:m>
                <a:r>
                  <a:rPr lang="en-US" sz="1200" dirty="0" smtClean="0">
                    <a:solidFill>
                      <a:schemeClr val="tx1"/>
                    </a:solidFill>
                  </a:rPr>
                  <a:t>&gt;</a:t>
                </a:r>
                <a:endParaRPr lang="ru-RU" sz="1200" dirty="0">
                  <a:solidFill>
                    <a:schemeClr val="tx1"/>
                  </a:solidFill>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4325657" y="4287658"/>
                <a:ext cx="678391" cy="277384"/>
              </a:xfrm>
              <a:prstGeom prst="rect">
                <a:avLst/>
              </a:prstGeom>
              <a:blipFill rotWithShape="1">
                <a:blip r:embed="rId8"/>
                <a:stretch>
                  <a:fillRect l="-901" t="-2174" r="-3604" b="-1304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4325657" y="4498359"/>
                <a:ext cx="678391" cy="276999"/>
              </a:xfrm>
              <a:prstGeom prst="rect">
                <a:avLst/>
              </a:prstGeom>
              <a:noFill/>
            </p:spPr>
            <p:txBody>
              <a:bodyPr wrap="none" rtlCol="0">
                <a:spAutoFit/>
              </a:bodyPr>
              <a:lstStyle/>
              <a:p>
                <a:r>
                  <a:rPr lang="en-US" sz="1200" dirty="0"/>
                  <a:t>&lt;</a:t>
                </a:r>
                <a14:m>
                  <m:oMath xmlns:m="http://schemas.openxmlformats.org/officeDocument/2006/math">
                    <m:r>
                      <a:rPr lang="en-US" sz="1200" i="1" dirty="0" smtClean="0">
                        <a:latin typeface="Cambria Math"/>
                      </a:rPr>
                      <m:t>2</m:t>
                    </m:r>
                    <m:r>
                      <a:rPr lang="en-US" sz="1200" b="0" i="1" dirty="0" smtClean="0">
                        <a:latin typeface="Cambria Math"/>
                      </a:rPr>
                      <m:t>2</m:t>
                    </m:r>
                    <m:acc>
                      <m:accPr>
                        <m:chr m:val="̅"/>
                        <m:ctrlPr>
                          <a:rPr lang="en-US" sz="1200" b="0" i="1" smtClean="0">
                            <a:solidFill>
                              <a:schemeClr val="tx1"/>
                            </a:solidFill>
                            <a:latin typeface="Cambria Math"/>
                          </a:rPr>
                        </m:ctrlPr>
                      </m:accPr>
                      <m:e>
                        <m:r>
                          <a:rPr lang="en-US" sz="1200" b="0" i="1" smtClean="0">
                            <a:solidFill>
                              <a:schemeClr val="tx1"/>
                            </a:solidFill>
                            <a:latin typeface="Cambria Math"/>
                          </a:rPr>
                          <m:t>4</m:t>
                        </m:r>
                      </m:e>
                    </m:acc>
                    <m:r>
                      <a:rPr lang="en-US" sz="1200" b="0" i="1" smtClean="0">
                        <a:solidFill>
                          <a:schemeClr val="tx1"/>
                        </a:solidFill>
                        <a:latin typeface="Cambria Math"/>
                      </a:rPr>
                      <m:t>0</m:t>
                    </m:r>
                  </m:oMath>
                </a14:m>
                <a:r>
                  <a:rPr lang="en-US" sz="1200" dirty="0" smtClean="0">
                    <a:solidFill>
                      <a:schemeClr val="tx1"/>
                    </a:solidFill>
                  </a:rPr>
                  <a:t>&gt;</a:t>
                </a:r>
                <a:endParaRPr lang="ru-RU" sz="1200" dirty="0">
                  <a:solidFill>
                    <a:schemeClr val="tx1"/>
                  </a:solidFill>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4325657" y="4498359"/>
                <a:ext cx="678391" cy="276999"/>
              </a:xfrm>
              <a:prstGeom prst="rect">
                <a:avLst/>
              </a:prstGeom>
              <a:blipFill rotWithShape="1">
                <a:blip r:embed="rId9"/>
                <a:stretch>
                  <a:fillRect l="-901" t="-2222" r="-3604" b="-1555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4325656" y="4071634"/>
                <a:ext cx="678391" cy="277384"/>
              </a:xfrm>
              <a:prstGeom prst="rect">
                <a:avLst/>
              </a:prstGeom>
              <a:noFill/>
            </p:spPr>
            <p:txBody>
              <a:bodyPr wrap="none" rtlCol="0">
                <a:spAutoFit/>
              </a:bodyPr>
              <a:lstStyle/>
              <a:p>
                <a:r>
                  <a:rPr lang="en-US" sz="1200" dirty="0" smtClean="0"/>
                  <a:t>&lt;</a:t>
                </a:r>
                <a14:m>
                  <m:oMath xmlns:m="http://schemas.openxmlformats.org/officeDocument/2006/math">
                    <m:r>
                      <a:rPr lang="en-US" sz="1200" i="1" dirty="0">
                        <a:latin typeface="Cambria Math"/>
                      </a:rPr>
                      <m:t>1</m:t>
                    </m:r>
                    <m:r>
                      <a:rPr lang="en-US" sz="1200" b="0" i="1" dirty="0" smtClean="0">
                        <a:latin typeface="Cambria Math"/>
                      </a:rPr>
                      <m:t>2</m:t>
                    </m:r>
                    <m:acc>
                      <m:accPr>
                        <m:chr m:val="̅"/>
                        <m:ctrlPr>
                          <a:rPr lang="en-US" sz="1200" b="0" i="1" smtClean="0">
                            <a:solidFill>
                              <a:schemeClr val="tx1"/>
                            </a:solidFill>
                            <a:latin typeface="Cambria Math"/>
                          </a:rPr>
                        </m:ctrlPr>
                      </m:accPr>
                      <m:e>
                        <m:r>
                          <a:rPr lang="en-US" sz="1200" b="0" i="1" smtClean="0">
                            <a:solidFill>
                              <a:schemeClr val="tx1"/>
                            </a:solidFill>
                            <a:latin typeface="Cambria Math"/>
                          </a:rPr>
                          <m:t>3</m:t>
                        </m:r>
                      </m:e>
                    </m:acc>
                    <m:r>
                      <a:rPr lang="en-US" sz="1200" b="0" i="1" smtClean="0">
                        <a:solidFill>
                          <a:schemeClr val="tx1"/>
                        </a:solidFill>
                        <a:latin typeface="Cambria Math"/>
                      </a:rPr>
                      <m:t>0</m:t>
                    </m:r>
                  </m:oMath>
                </a14:m>
                <a:r>
                  <a:rPr lang="en-US" sz="1200" dirty="0" smtClean="0">
                    <a:solidFill>
                      <a:schemeClr val="tx1"/>
                    </a:solidFill>
                  </a:rPr>
                  <a:t>&gt;</a:t>
                </a:r>
                <a:endParaRPr lang="ru-RU" sz="1200" dirty="0">
                  <a:solidFill>
                    <a:schemeClr val="tx1"/>
                  </a:solidFill>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4325656" y="4071634"/>
                <a:ext cx="678391" cy="277384"/>
              </a:xfrm>
              <a:prstGeom prst="rect">
                <a:avLst/>
              </a:prstGeom>
              <a:blipFill rotWithShape="1">
                <a:blip r:embed="rId10"/>
                <a:stretch>
                  <a:fillRect l="-901" t="-2222" r="-3604" b="-1555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4325655" y="3840763"/>
                <a:ext cx="678391" cy="277384"/>
              </a:xfrm>
              <a:prstGeom prst="rect">
                <a:avLst/>
              </a:prstGeom>
              <a:noFill/>
            </p:spPr>
            <p:txBody>
              <a:bodyPr wrap="none" rtlCol="0">
                <a:spAutoFit/>
              </a:bodyPr>
              <a:lstStyle/>
              <a:p>
                <a:r>
                  <a:rPr lang="en-US" sz="1200" dirty="0" smtClean="0">
                    <a:solidFill>
                      <a:schemeClr val="tx1"/>
                    </a:solidFill>
                  </a:rPr>
                  <a:t>&lt;</a:t>
                </a:r>
                <a14:m>
                  <m:oMath xmlns:m="http://schemas.openxmlformats.org/officeDocument/2006/math">
                    <m:r>
                      <a:rPr lang="en-US" sz="1200" i="1" smtClean="0">
                        <a:latin typeface="Cambria Math"/>
                      </a:rPr>
                      <m:t>0</m:t>
                    </m:r>
                    <m:r>
                      <a:rPr lang="en-US" sz="1200" b="0" i="1" smtClean="0">
                        <a:latin typeface="Cambria Math"/>
                      </a:rPr>
                      <m:t>2</m:t>
                    </m:r>
                    <m:acc>
                      <m:accPr>
                        <m:chr m:val="̅"/>
                        <m:ctrlPr>
                          <a:rPr lang="en-US" sz="1200" b="0" i="1" smtClean="0">
                            <a:solidFill>
                              <a:schemeClr val="tx1"/>
                            </a:solidFill>
                            <a:latin typeface="Cambria Math"/>
                          </a:rPr>
                        </m:ctrlPr>
                      </m:accPr>
                      <m:e>
                        <m:r>
                          <a:rPr lang="en-US" sz="1200" b="0" i="1" smtClean="0">
                            <a:solidFill>
                              <a:schemeClr val="tx1"/>
                            </a:solidFill>
                            <a:latin typeface="Cambria Math"/>
                          </a:rPr>
                          <m:t>2</m:t>
                        </m:r>
                      </m:e>
                    </m:acc>
                    <m:r>
                      <a:rPr lang="en-US" sz="1200" b="0" i="1" smtClean="0">
                        <a:solidFill>
                          <a:schemeClr val="tx1"/>
                        </a:solidFill>
                        <a:latin typeface="Cambria Math"/>
                      </a:rPr>
                      <m:t>0</m:t>
                    </m:r>
                  </m:oMath>
                </a14:m>
                <a:r>
                  <a:rPr lang="en-US" sz="1200" dirty="0" smtClean="0">
                    <a:solidFill>
                      <a:schemeClr val="tx1"/>
                    </a:solidFill>
                  </a:rPr>
                  <a:t>&gt;</a:t>
                </a:r>
                <a:endParaRPr lang="ru-RU" sz="1200" dirty="0">
                  <a:solidFill>
                    <a:schemeClr val="tx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4325655" y="3840763"/>
                <a:ext cx="678391" cy="277384"/>
              </a:xfrm>
              <a:prstGeom prst="rect">
                <a:avLst/>
              </a:prstGeom>
              <a:blipFill rotWithShape="1">
                <a:blip r:embed="rId11"/>
                <a:stretch>
                  <a:fillRect l="-901" t="-2174" r="-3604" b="-1304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4312576" y="3656812"/>
                <a:ext cx="678391" cy="277384"/>
              </a:xfrm>
              <a:prstGeom prst="rect">
                <a:avLst/>
              </a:prstGeom>
              <a:noFill/>
            </p:spPr>
            <p:txBody>
              <a:bodyPr wrap="none" rtlCol="0">
                <a:spAutoFit/>
              </a:bodyPr>
              <a:lstStyle/>
              <a:p>
                <a:r>
                  <a:rPr lang="en-US" sz="1200" dirty="0" smtClean="0"/>
                  <a:t>&lt;</a:t>
                </a:r>
                <a14:m>
                  <m:oMath xmlns:m="http://schemas.openxmlformats.org/officeDocument/2006/math">
                    <m:acc>
                      <m:accPr>
                        <m:chr m:val="̅"/>
                        <m:ctrlPr>
                          <a:rPr lang="en-US" sz="1200" i="1">
                            <a:latin typeface="Cambria Math"/>
                          </a:rPr>
                        </m:ctrlPr>
                      </m:accPr>
                      <m:e>
                        <m:r>
                          <a:rPr lang="en-US" sz="1200" i="1">
                            <a:latin typeface="Cambria Math"/>
                          </a:rPr>
                          <m:t>1</m:t>
                        </m:r>
                      </m:e>
                    </m:acc>
                    <m:r>
                      <a:rPr lang="en-US" sz="1200" b="0" i="1" smtClean="0">
                        <a:latin typeface="Cambria Math"/>
                      </a:rPr>
                      <m:t>2</m:t>
                    </m:r>
                    <m:acc>
                      <m:accPr>
                        <m:chr m:val="̅"/>
                        <m:ctrlPr>
                          <a:rPr lang="en-US" sz="1200" b="0" i="1" smtClean="0">
                            <a:solidFill>
                              <a:schemeClr val="tx1"/>
                            </a:solidFill>
                            <a:latin typeface="Cambria Math"/>
                          </a:rPr>
                        </m:ctrlPr>
                      </m:accPr>
                      <m:e>
                        <m:r>
                          <a:rPr lang="en-US" sz="1200" b="0" i="1" smtClean="0">
                            <a:solidFill>
                              <a:schemeClr val="tx1"/>
                            </a:solidFill>
                            <a:latin typeface="Cambria Math"/>
                          </a:rPr>
                          <m:t>1</m:t>
                        </m:r>
                      </m:e>
                    </m:acc>
                    <m:r>
                      <a:rPr lang="en-US" sz="1200" b="0" i="1" smtClean="0">
                        <a:solidFill>
                          <a:schemeClr val="tx1"/>
                        </a:solidFill>
                        <a:latin typeface="Cambria Math"/>
                      </a:rPr>
                      <m:t>0</m:t>
                    </m:r>
                  </m:oMath>
                </a14:m>
                <a:r>
                  <a:rPr lang="en-US" sz="1200" dirty="0" smtClean="0">
                    <a:solidFill>
                      <a:schemeClr val="tx1"/>
                    </a:solidFill>
                  </a:rPr>
                  <a:t>&gt;</a:t>
                </a:r>
                <a:endParaRPr lang="ru-RU" sz="1200" dirty="0">
                  <a:solidFill>
                    <a:schemeClr val="tx1"/>
                  </a:solidFill>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4312576" y="3656812"/>
                <a:ext cx="678391" cy="277384"/>
              </a:xfrm>
              <a:prstGeom prst="rect">
                <a:avLst/>
              </a:prstGeom>
              <a:blipFill rotWithShape="1">
                <a:blip r:embed="rId12"/>
                <a:stretch>
                  <a:fillRect t="-2222" r="-3571" b="-15556"/>
                </a:stretch>
              </a:blipFill>
            </p:spPr>
            <p:txBody>
              <a:bodyPr/>
              <a:lstStyle/>
              <a:p>
                <a:r>
                  <a:rPr lang="ru-RU">
                    <a:noFill/>
                  </a:rPr>
                  <a:t> </a:t>
                </a:r>
              </a:p>
            </p:txBody>
          </p:sp>
        </mc:Fallback>
      </mc:AlternateContent>
    </p:spTree>
    <p:extLst>
      <p:ext uri="{BB962C8B-B14F-4D97-AF65-F5344CB8AC3E}">
        <p14:creationId xmlns:p14="http://schemas.microsoft.com/office/powerpoint/2010/main" val="2856097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000" dirty="0" err="1" smtClean="0"/>
              <a:t>PNIPAm</a:t>
            </a:r>
            <a:r>
              <a:rPr lang="en-US" sz="3000" dirty="0" smtClean="0"/>
              <a:t>-Au particles</a:t>
            </a:r>
            <a:endParaRPr lang="de-DE" sz="3000" dirty="0"/>
          </a:p>
        </p:txBody>
      </p:sp>
      <p:sp>
        <p:nvSpPr>
          <p:cNvPr id="4" name="Flowchart: Connector 3"/>
          <p:cNvSpPr/>
          <p:nvPr/>
        </p:nvSpPr>
        <p:spPr>
          <a:xfrm>
            <a:off x="1497682" y="3430728"/>
            <a:ext cx="486054" cy="467113"/>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Freeform 4"/>
          <p:cNvSpPr/>
          <p:nvPr/>
        </p:nvSpPr>
        <p:spPr>
          <a:xfrm>
            <a:off x="1880774" y="3072494"/>
            <a:ext cx="445864" cy="378110"/>
          </a:xfrm>
          <a:custGeom>
            <a:avLst/>
            <a:gdLst>
              <a:gd name="connsiteX0" fmla="*/ 0 w 445864"/>
              <a:gd name="connsiteY0" fmla="*/ 378110 h 378110"/>
              <a:gd name="connsiteX1" fmla="*/ 181368 w 445864"/>
              <a:gd name="connsiteY1" fmla="*/ 259 h 378110"/>
              <a:gd name="connsiteX2" fmla="*/ 317395 w 445864"/>
              <a:gd name="connsiteY2" fmla="*/ 317654 h 378110"/>
              <a:gd name="connsiteX3" fmla="*/ 385408 w 445864"/>
              <a:gd name="connsiteY3" fmla="*/ 249641 h 378110"/>
              <a:gd name="connsiteX4" fmla="*/ 445864 w 445864"/>
              <a:gd name="connsiteY4" fmla="*/ 38044 h 378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864" h="378110">
                <a:moveTo>
                  <a:pt x="0" y="378110"/>
                </a:moveTo>
                <a:cubicBezTo>
                  <a:pt x="64234" y="194222"/>
                  <a:pt x="128469" y="10335"/>
                  <a:pt x="181368" y="259"/>
                </a:cubicBezTo>
                <a:cubicBezTo>
                  <a:pt x="234267" y="-9817"/>
                  <a:pt x="283388" y="276091"/>
                  <a:pt x="317395" y="317654"/>
                </a:cubicBezTo>
                <a:cubicBezTo>
                  <a:pt x="351402" y="359217"/>
                  <a:pt x="363997" y="296243"/>
                  <a:pt x="385408" y="249641"/>
                </a:cubicBezTo>
                <a:cubicBezTo>
                  <a:pt x="406819" y="203039"/>
                  <a:pt x="426341" y="120541"/>
                  <a:pt x="445864" y="38044"/>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Freeform 5"/>
          <p:cNvSpPr/>
          <p:nvPr/>
        </p:nvSpPr>
        <p:spPr>
          <a:xfrm flipV="1">
            <a:off x="1884700" y="3868237"/>
            <a:ext cx="445864" cy="276711"/>
          </a:xfrm>
          <a:custGeom>
            <a:avLst/>
            <a:gdLst>
              <a:gd name="connsiteX0" fmla="*/ 0 w 445864"/>
              <a:gd name="connsiteY0" fmla="*/ 378110 h 378110"/>
              <a:gd name="connsiteX1" fmla="*/ 181368 w 445864"/>
              <a:gd name="connsiteY1" fmla="*/ 259 h 378110"/>
              <a:gd name="connsiteX2" fmla="*/ 317395 w 445864"/>
              <a:gd name="connsiteY2" fmla="*/ 317654 h 378110"/>
              <a:gd name="connsiteX3" fmla="*/ 385408 w 445864"/>
              <a:gd name="connsiteY3" fmla="*/ 249641 h 378110"/>
              <a:gd name="connsiteX4" fmla="*/ 445864 w 445864"/>
              <a:gd name="connsiteY4" fmla="*/ 38044 h 378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864" h="378110">
                <a:moveTo>
                  <a:pt x="0" y="378110"/>
                </a:moveTo>
                <a:cubicBezTo>
                  <a:pt x="64234" y="194222"/>
                  <a:pt x="128469" y="10335"/>
                  <a:pt x="181368" y="259"/>
                </a:cubicBezTo>
                <a:cubicBezTo>
                  <a:pt x="234267" y="-9817"/>
                  <a:pt x="283388" y="276091"/>
                  <a:pt x="317395" y="317654"/>
                </a:cubicBezTo>
                <a:cubicBezTo>
                  <a:pt x="351402" y="359217"/>
                  <a:pt x="363997" y="296243"/>
                  <a:pt x="385408" y="249641"/>
                </a:cubicBezTo>
                <a:cubicBezTo>
                  <a:pt x="406819" y="203039"/>
                  <a:pt x="426341" y="120541"/>
                  <a:pt x="445864" y="38044"/>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Freeform 6"/>
          <p:cNvSpPr/>
          <p:nvPr/>
        </p:nvSpPr>
        <p:spPr>
          <a:xfrm flipV="1">
            <a:off x="1051819" y="3312249"/>
            <a:ext cx="445864" cy="276711"/>
          </a:xfrm>
          <a:custGeom>
            <a:avLst/>
            <a:gdLst>
              <a:gd name="connsiteX0" fmla="*/ 0 w 445864"/>
              <a:gd name="connsiteY0" fmla="*/ 378110 h 378110"/>
              <a:gd name="connsiteX1" fmla="*/ 181368 w 445864"/>
              <a:gd name="connsiteY1" fmla="*/ 259 h 378110"/>
              <a:gd name="connsiteX2" fmla="*/ 317395 w 445864"/>
              <a:gd name="connsiteY2" fmla="*/ 317654 h 378110"/>
              <a:gd name="connsiteX3" fmla="*/ 385408 w 445864"/>
              <a:gd name="connsiteY3" fmla="*/ 249641 h 378110"/>
              <a:gd name="connsiteX4" fmla="*/ 445864 w 445864"/>
              <a:gd name="connsiteY4" fmla="*/ 38044 h 378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864" h="378110">
                <a:moveTo>
                  <a:pt x="0" y="378110"/>
                </a:moveTo>
                <a:cubicBezTo>
                  <a:pt x="64234" y="194222"/>
                  <a:pt x="128469" y="10335"/>
                  <a:pt x="181368" y="259"/>
                </a:cubicBezTo>
                <a:cubicBezTo>
                  <a:pt x="234267" y="-9817"/>
                  <a:pt x="283388" y="276091"/>
                  <a:pt x="317395" y="317654"/>
                </a:cubicBezTo>
                <a:cubicBezTo>
                  <a:pt x="351402" y="359217"/>
                  <a:pt x="363997" y="296243"/>
                  <a:pt x="385408" y="249641"/>
                </a:cubicBezTo>
                <a:cubicBezTo>
                  <a:pt x="406819" y="203039"/>
                  <a:pt x="426341" y="120541"/>
                  <a:pt x="445864" y="38044"/>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 name="Curved Connector 7"/>
          <p:cNvCxnSpPr/>
          <p:nvPr/>
        </p:nvCxnSpPr>
        <p:spPr>
          <a:xfrm rot="5400000" flipH="1" flipV="1">
            <a:off x="1464985" y="3072562"/>
            <a:ext cx="576064" cy="180020"/>
          </a:xfrm>
          <a:prstGeom prst="curvedConnector3">
            <a:avLst>
              <a:gd name="adj1" fmla="val 50000"/>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Curved Connector 8"/>
          <p:cNvCxnSpPr>
            <a:stCxn id="4" idx="2"/>
          </p:cNvCxnSpPr>
          <p:nvPr/>
        </p:nvCxnSpPr>
        <p:spPr>
          <a:xfrm rot="10800000" flipV="1">
            <a:off x="745784" y="3664285"/>
            <a:ext cx="751898" cy="203952"/>
          </a:xfrm>
          <a:prstGeom prst="curvedConnector3">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Arc 9"/>
          <p:cNvSpPr/>
          <p:nvPr/>
        </p:nvSpPr>
        <p:spPr>
          <a:xfrm>
            <a:off x="1740709" y="3588960"/>
            <a:ext cx="900100" cy="467113"/>
          </a:xfrm>
          <a:prstGeom prst="arc">
            <a:avLst>
              <a:gd name="adj1" fmla="val 13696023"/>
              <a:gd name="adj2" fmla="val 20511400"/>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 name="Freeform 10"/>
          <p:cNvSpPr/>
          <p:nvPr/>
        </p:nvSpPr>
        <p:spPr>
          <a:xfrm>
            <a:off x="1259510" y="3835298"/>
            <a:ext cx="356238" cy="413549"/>
          </a:xfrm>
          <a:custGeom>
            <a:avLst/>
            <a:gdLst>
              <a:gd name="connsiteX0" fmla="*/ 415956 w 415956"/>
              <a:gd name="connsiteY0" fmla="*/ 0 h 526612"/>
              <a:gd name="connsiteX1" fmla="*/ 319 w 415956"/>
              <a:gd name="connsiteY1" fmla="*/ 513877 h 526612"/>
              <a:gd name="connsiteX2" fmla="*/ 347942 w 415956"/>
              <a:gd name="connsiteY2" fmla="*/ 370294 h 526612"/>
              <a:gd name="connsiteX3" fmla="*/ 393285 w 415956"/>
              <a:gd name="connsiteY3" fmla="*/ 370294 h 526612"/>
            </a:gdLst>
            <a:ahLst/>
            <a:cxnLst>
              <a:cxn ang="0">
                <a:pos x="connsiteX0" y="connsiteY0"/>
              </a:cxn>
              <a:cxn ang="0">
                <a:pos x="connsiteX1" y="connsiteY1"/>
              </a:cxn>
              <a:cxn ang="0">
                <a:pos x="connsiteX2" y="connsiteY2"/>
              </a:cxn>
              <a:cxn ang="0">
                <a:pos x="connsiteX3" y="connsiteY3"/>
              </a:cxn>
            </a:cxnLst>
            <a:rect l="l" t="t" r="r" b="b"/>
            <a:pathLst>
              <a:path w="415956" h="526612">
                <a:moveTo>
                  <a:pt x="415956" y="0"/>
                </a:moveTo>
                <a:cubicBezTo>
                  <a:pt x="213805" y="226080"/>
                  <a:pt x="11655" y="452161"/>
                  <a:pt x="319" y="513877"/>
                </a:cubicBezTo>
                <a:cubicBezTo>
                  <a:pt x="-11017" y="575593"/>
                  <a:pt x="282448" y="394224"/>
                  <a:pt x="347942" y="370294"/>
                </a:cubicBezTo>
                <a:cubicBezTo>
                  <a:pt x="413436" y="346364"/>
                  <a:pt x="403360" y="358329"/>
                  <a:pt x="393285" y="370294"/>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2" name="Straight Connector 11"/>
          <p:cNvCxnSpPr/>
          <p:nvPr/>
        </p:nvCxnSpPr>
        <p:spPr>
          <a:xfrm>
            <a:off x="1740709" y="3664284"/>
            <a:ext cx="0" cy="1183877"/>
          </a:xfrm>
          <a:prstGeom prst="line">
            <a:avLst/>
          </a:prstGeom>
          <a:ln w="12700">
            <a:solidFill>
              <a:schemeClr val="accent2">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992293" y="3656908"/>
            <a:ext cx="0" cy="1183877"/>
          </a:xfrm>
          <a:prstGeom prst="line">
            <a:avLst/>
          </a:prstGeom>
          <a:ln w="12700">
            <a:solidFill>
              <a:schemeClr val="accent2">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497682" y="4848161"/>
            <a:ext cx="243027" cy="0"/>
          </a:xfrm>
          <a:prstGeom prst="straightConnector1">
            <a:avLst/>
          </a:prstGeom>
          <a:ln w="127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2004473" y="4848161"/>
            <a:ext cx="198466" cy="0"/>
          </a:xfrm>
          <a:prstGeom prst="straightConnector1">
            <a:avLst/>
          </a:prstGeom>
          <a:ln w="127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740709" y="4848161"/>
            <a:ext cx="263764"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1215464" y="4955842"/>
                <a:ext cx="1499770"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a:ea typeface="Cambria Math"/>
                        </a:rPr>
                        <m:t>32,</m:t>
                      </m:r>
                      <m:r>
                        <a:rPr lang="ru-RU" sz="1600" b="0" i="1" smtClean="0">
                          <a:solidFill>
                            <a:schemeClr val="tx1"/>
                          </a:solidFill>
                          <a:latin typeface="Cambria Math"/>
                          <a:ea typeface="Cambria Math"/>
                        </a:rPr>
                        <m:t> </m:t>
                      </m:r>
                      <m:r>
                        <a:rPr lang="en-US" sz="1600" b="0" i="1" smtClean="0">
                          <a:solidFill>
                            <a:schemeClr val="tx1"/>
                          </a:solidFill>
                          <a:latin typeface="Cambria Math"/>
                          <a:ea typeface="Cambria Math"/>
                        </a:rPr>
                        <m:t>2±4,0 </m:t>
                      </m:r>
                      <m:r>
                        <a:rPr lang="en-US" sz="1600" b="0" i="1" smtClean="0">
                          <a:solidFill>
                            <a:schemeClr val="tx1"/>
                          </a:solidFill>
                          <a:latin typeface="Cambria Math"/>
                          <a:ea typeface="Cambria Math"/>
                        </a:rPr>
                        <m:t>𝑛𝑚</m:t>
                      </m:r>
                    </m:oMath>
                  </m:oMathPara>
                </a14:m>
                <a:endParaRPr lang="ru-RU" sz="1600" dirty="0">
                  <a:solidFill>
                    <a:schemeClr val="tx1"/>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1215464" y="4955842"/>
                <a:ext cx="1499770" cy="338554"/>
              </a:xfrm>
              <a:prstGeom prst="rect">
                <a:avLst/>
              </a:prstGeom>
              <a:blipFill rotWithShape="1">
                <a:blip r:embed="rId3"/>
                <a:stretch>
                  <a:fillRect/>
                </a:stretch>
              </a:blipFill>
            </p:spPr>
            <p:txBody>
              <a:bodyPr/>
              <a:lstStyle/>
              <a:p>
                <a:r>
                  <a:rPr lang="ru-RU">
                    <a:noFill/>
                  </a:rPr>
                  <a:t> </a:t>
                </a:r>
              </a:p>
            </p:txBody>
          </p:sp>
        </mc:Fallback>
      </mc:AlternateContent>
      <p:cxnSp>
        <p:nvCxnSpPr>
          <p:cNvPr id="18" name="Straight Connector 17"/>
          <p:cNvCxnSpPr/>
          <p:nvPr/>
        </p:nvCxnSpPr>
        <p:spPr>
          <a:xfrm>
            <a:off x="1740709" y="1967721"/>
            <a:ext cx="0" cy="1813638"/>
          </a:xfrm>
          <a:prstGeom prst="line">
            <a:avLst/>
          </a:prstGeom>
          <a:ln w="12700">
            <a:solidFill>
              <a:schemeClr val="accent2">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599111" y="1981677"/>
            <a:ext cx="0" cy="1767100"/>
          </a:xfrm>
          <a:prstGeom prst="line">
            <a:avLst/>
          </a:prstGeom>
          <a:ln w="12700">
            <a:solidFill>
              <a:schemeClr val="accent2">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740709" y="2183865"/>
            <a:ext cx="858402" cy="0"/>
          </a:xfrm>
          <a:prstGeom prst="straightConnector1">
            <a:avLst/>
          </a:prstGeom>
          <a:ln w="12700">
            <a:solidFill>
              <a:schemeClr val="accent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1437629" y="1643123"/>
                <a:ext cx="105541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ru-RU" sz="1600" i="1" smtClean="0">
                          <a:solidFill>
                            <a:schemeClr val="tx1"/>
                          </a:solidFill>
                          <a:latin typeface="Cambria Math"/>
                          <a:ea typeface="Cambria Math"/>
                        </a:rPr>
                        <m:t>~</m:t>
                      </m:r>
                      <m:r>
                        <a:rPr lang="en-US" sz="1600" b="0" i="1" smtClean="0">
                          <a:solidFill>
                            <a:schemeClr val="tx1"/>
                          </a:solidFill>
                          <a:latin typeface="Cambria Math"/>
                          <a:ea typeface="Cambria Math"/>
                        </a:rPr>
                        <m:t>230</m:t>
                      </m:r>
                      <m:r>
                        <a:rPr lang="ru-RU" sz="1600" b="0" i="1" smtClean="0">
                          <a:solidFill>
                            <a:schemeClr val="tx1"/>
                          </a:solidFill>
                          <a:latin typeface="Cambria Math"/>
                          <a:ea typeface="Cambria Math"/>
                        </a:rPr>
                        <m:t> </m:t>
                      </m:r>
                      <m:r>
                        <a:rPr lang="en-US" sz="1600" b="0" i="1" smtClean="0">
                          <a:solidFill>
                            <a:schemeClr val="tx1"/>
                          </a:solidFill>
                          <a:latin typeface="Cambria Math"/>
                          <a:ea typeface="Cambria Math"/>
                        </a:rPr>
                        <m:t>𝑛𝑚</m:t>
                      </m:r>
                    </m:oMath>
                  </m:oMathPara>
                </a14:m>
                <a:endParaRPr lang="ru-RU" sz="1600" dirty="0">
                  <a:solidFill>
                    <a:schemeClr val="tx1"/>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1437629" y="1643123"/>
                <a:ext cx="1055417" cy="338554"/>
              </a:xfrm>
              <a:prstGeom prst="rect">
                <a:avLst/>
              </a:prstGeom>
              <a:blipFill rotWithShape="1">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3228114" y="1658511"/>
                <a:ext cx="5679760" cy="646331"/>
              </a:xfrm>
              <a:prstGeom prst="rect">
                <a:avLst/>
              </a:prstGeom>
            </p:spPr>
            <p:txBody>
              <a:bodyPr wrap="none">
                <a:spAutoFit/>
              </a:bodyPr>
              <a:lstStyle/>
              <a:p>
                <a:pPr algn="ctr"/>
                <a:r>
                  <a:rPr lang="en-US" dirty="0" smtClean="0">
                    <a:solidFill>
                      <a:schemeClr val="tx1"/>
                    </a:solidFill>
                  </a:rPr>
                  <a:t>PNIPAm-Au particles</a:t>
                </a:r>
                <a14:m>
                  <m:oMath xmlns:m="http://schemas.openxmlformats.org/officeDocument/2006/math">
                    <m:r>
                      <a:rPr lang="en-US" b="0" i="1" smtClean="0">
                        <a:solidFill>
                          <a:schemeClr val="tx1"/>
                        </a:solidFill>
                        <a:latin typeface="Cambria Math"/>
                      </a:rPr>
                      <m:t>=</m:t>
                    </m:r>
                  </m:oMath>
                </a14:m>
                <a:endParaRPr lang="en-US" b="0" dirty="0" smtClean="0">
                  <a:solidFill>
                    <a:schemeClr val="tx1"/>
                  </a:solidFill>
                </a:endParaRPr>
              </a:p>
              <a:p>
                <a:r>
                  <a:rPr lang="en-US" dirty="0">
                    <a:solidFill>
                      <a:schemeClr val="tx1"/>
                    </a:solidFill>
                  </a:rPr>
                  <a:t>g</a:t>
                </a:r>
                <a:r>
                  <a:rPr lang="en-US" dirty="0" smtClean="0">
                    <a:solidFill>
                      <a:schemeClr val="tx1"/>
                    </a:solidFill>
                  </a:rPr>
                  <a:t>old nanoparticles</a:t>
                </a:r>
                <a14:m>
                  <m:oMath xmlns:m="http://schemas.openxmlformats.org/officeDocument/2006/math">
                    <m:r>
                      <a:rPr lang="en-US" b="0" i="1" dirty="0" smtClean="0">
                        <a:solidFill>
                          <a:schemeClr val="tx1"/>
                        </a:solidFill>
                        <a:latin typeface="Cambria Math"/>
                      </a:rPr>
                      <m:t>+</m:t>
                    </m:r>
                  </m:oMath>
                </a14:m>
                <a:r>
                  <a:rPr lang="en-US" dirty="0">
                    <a:solidFill>
                      <a:schemeClr val="tx1"/>
                    </a:solidFill>
                  </a:rPr>
                  <a:t> </a:t>
                </a:r>
                <a:r>
                  <a:rPr lang="en-US" dirty="0" smtClean="0">
                    <a:solidFill>
                      <a:schemeClr val="tx1"/>
                    </a:solidFill>
                  </a:rPr>
                  <a:t>poly-N-</a:t>
                </a:r>
                <a:r>
                  <a:rPr lang="en-US" dirty="0" err="1" smtClean="0">
                    <a:solidFill>
                      <a:schemeClr val="tx1"/>
                    </a:solidFill>
                  </a:rPr>
                  <a:t>isopropylacrylamide</a:t>
                </a:r>
                <a:r>
                  <a:rPr lang="en-US" dirty="0" smtClean="0">
                    <a:solidFill>
                      <a:schemeClr val="tx1"/>
                    </a:solidFill>
                  </a:rPr>
                  <a:t> shell </a:t>
                </a:r>
                <a:endParaRPr lang="ru-RU" dirty="0">
                  <a:solidFill>
                    <a:schemeClr val="tx1"/>
                  </a:solidFill>
                </a:endParaRPr>
              </a:p>
            </p:txBody>
          </p:sp>
        </mc:Choice>
        <mc:Fallback xmlns="">
          <p:sp>
            <p:nvSpPr>
              <p:cNvPr id="22" name="Rectangle 21"/>
              <p:cNvSpPr>
                <a:spLocks noRot="1" noChangeAspect="1" noMove="1" noResize="1" noEditPoints="1" noAdjustHandles="1" noChangeArrowheads="1" noChangeShapeType="1" noTextEdit="1"/>
              </p:cNvSpPr>
              <p:nvPr/>
            </p:nvSpPr>
            <p:spPr>
              <a:xfrm>
                <a:off x="3228114" y="1658511"/>
                <a:ext cx="5679760" cy="646331"/>
              </a:xfrm>
              <a:prstGeom prst="rect">
                <a:avLst/>
              </a:prstGeom>
              <a:blipFill rotWithShape="1">
                <a:blip r:embed="rId5"/>
                <a:stretch>
                  <a:fillRect l="-967" t="-4717" b="-14151"/>
                </a:stretch>
              </a:blipFill>
            </p:spPr>
            <p:txBody>
              <a:bodyPr/>
              <a:lstStyle/>
              <a:p>
                <a:r>
                  <a:rPr lang="ru-RU">
                    <a:noFill/>
                  </a:rPr>
                  <a:t> </a:t>
                </a:r>
              </a:p>
            </p:txBody>
          </p:sp>
        </mc:Fallback>
      </mc:AlternateContent>
      <p:sp>
        <p:nvSpPr>
          <p:cNvPr id="23" name="Rectangle 22"/>
          <p:cNvSpPr/>
          <p:nvPr/>
        </p:nvSpPr>
        <p:spPr>
          <a:xfrm>
            <a:off x="3596803" y="2780928"/>
            <a:ext cx="4942380" cy="369332"/>
          </a:xfrm>
          <a:prstGeom prst="rect">
            <a:avLst/>
          </a:prstGeom>
        </p:spPr>
        <p:txBody>
          <a:bodyPr wrap="none">
            <a:spAutoFit/>
          </a:bodyPr>
          <a:lstStyle/>
          <a:p>
            <a:pPr algn="ctr"/>
            <a:r>
              <a:rPr lang="en-US" dirty="0"/>
              <a:t> shrinks and swells in response to temperature</a:t>
            </a:r>
            <a:endParaRPr lang="ru-RU" dirty="0"/>
          </a:p>
        </p:txBody>
      </p:sp>
      <p:sp>
        <p:nvSpPr>
          <p:cNvPr id="24" name="Rectangle 23"/>
          <p:cNvSpPr/>
          <p:nvPr/>
        </p:nvSpPr>
        <p:spPr>
          <a:xfrm>
            <a:off x="3781993" y="3861048"/>
            <a:ext cx="4572000" cy="923330"/>
          </a:xfrm>
          <a:prstGeom prst="rect">
            <a:avLst/>
          </a:prstGeom>
        </p:spPr>
        <p:txBody>
          <a:bodyPr>
            <a:spAutoFit/>
          </a:bodyPr>
          <a:lstStyle/>
          <a:p>
            <a:pPr algn="ctr"/>
            <a:r>
              <a:rPr lang="en-US" dirty="0">
                <a:solidFill>
                  <a:schemeClr val="accent1">
                    <a:lumMod val="75000"/>
                  </a:schemeClr>
                </a:solidFill>
              </a:rPr>
              <a:t> </a:t>
            </a:r>
            <a:r>
              <a:rPr lang="en-US" dirty="0"/>
              <a:t>the self-assembly of the PNIPAM colloids into crystal structures is completely </a:t>
            </a:r>
            <a:r>
              <a:rPr lang="en-US" dirty="0" smtClean="0"/>
              <a:t>controllable</a:t>
            </a:r>
            <a:endParaRPr lang="ru-RU" dirty="0"/>
          </a:p>
        </p:txBody>
      </p:sp>
      <p:sp>
        <p:nvSpPr>
          <p:cNvPr id="25" name="Rectangle 24"/>
          <p:cNvSpPr/>
          <p:nvPr/>
        </p:nvSpPr>
        <p:spPr>
          <a:xfrm>
            <a:off x="4889675" y="5517232"/>
            <a:ext cx="2448272" cy="646331"/>
          </a:xfrm>
          <a:prstGeom prst="rect">
            <a:avLst/>
          </a:prstGeom>
        </p:spPr>
        <p:txBody>
          <a:bodyPr wrap="square">
            <a:spAutoFit/>
          </a:bodyPr>
          <a:lstStyle/>
          <a:p>
            <a:pPr algn="ctr"/>
            <a:r>
              <a:rPr lang="en-US" dirty="0"/>
              <a:t>s</a:t>
            </a:r>
            <a:r>
              <a:rPr lang="en-US" dirty="0" smtClean="0"/>
              <a:t>tudy</a:t>
            </a:r>
            <a:r>
              <a:rPr lang="ru-RU" dirty="0" smtClean="0"/>
              <a:t> </a:t>
            </a:r>
            <a:r>
              <a:rPr lang="en-US" dirty="0" smtClean="0"/>
              <a:t>of </a:t>
            </a:r>
            <a:r>
              <a:rPr lang="en-US" dirty="0"/>
              <a:t>phase transitions</a:t>
            </a:r>
            <a:endParaRPr lang="ru-RU" dirty="0"/>
          </a:p>
        </p:txBody>
      </p:sp>
      <p:sp>
        <p:nvSpPr>
          <p:cNvPr id="26" name="Down Arrow 25"/>
          <p:cNvSpPr/>
          <p:nvPr/>
        </p:nvSpPr>
        <p:spPr>
          <a:xfrm>
            <a:off x="6046367" y="3162572"/>
            <a:ext cx="134888" cy="63629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7" name="Down Arrow 26"/>
          <p:cNvSpPr/>
          <p:nvPr/>
        </p:nvSpPr>
        <p:spPr>
          <a:xfrm>
            <a:off x="6046367" y="4806973"/>
            <a:ext cx="134888" cy="63629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73436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Experiment at P10 PETRA III</a:t>
            </a:r>
            <a:endParaRPr lang="ru-RU" sz="3000" dirty="0"/>
          </a:p>
        </p:txBody>
      </p:sp>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0119" y="756134"/>
            <a:ext cx="4723881" cy="2312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4426240" y="5157192"/>
            <a:ext cx="3860996"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USAXS (</a:t>
            </a:r>
            <a:r>
              <a:rPr lang="de-DE" dirty="0" smtClean="0"/>
              <a:t>Ultra-Small-Angle X-</a:t>
            </a:r>
            <a:r>
              <a:rPr lang="de-DE" dirty="0" err="1" smtClean="0"/>
              <a:t>ray</a:t>
            </a:r>
            <a:r>
              <a:rPr lang="de-DE" dirty="0" smtClean="0"/>
              <a:t> </a:t>
            </a:r>
            <a:r>
              <a:rPr lang="de-DE" dirty="0" err="1"/>
              <a:t>S</a:t>
            </a:r>
            <a:r>
              <a:rPr lang="de-DE" dirty="0" err="1" smtClean="0"/>
              <a:t>cattering</a:t>
            </a:r>
            <a:r>
              <a:rPr lang="en-US" dirty="0" smtClean="0"/>
              <a:t>) </a:t>
            </a:r>
            <a:r>
              <a:rPr lang="en-US" dirty="0" smtClean="0"/>
              <a:t>setup</a:t>
            </a:r>
            <a:endParaRPr lang="en-US" dirty="0" smtClean="0"/>
          </a:p>
          <a:p>
            <a:pPr marL="285750" indent="-285750">
              <a:buFont typeface="Arial" panose="020B0604020202020204" pitchFamily="34" charset="0"/>
              <a:buChar char="•"/>
            </a:pPr>
            <a:r>
              <a:rPr lang="de-DE" dirty="0" err="1"/>
              <a:t>D</a:t>
            </a:r>
            <a:r>
              <a:rPr lang="de-DE" dirty="0" err="1" smtClean="0"/>
              <a:t>iffraction</a:t>
            </a:r>
            <a:r>
              <a:rPr lang="de-DE" dirty="0" smtClean="0"/>
              <a:t> </a:t>
            </a:r>
            <a:r>
              <a:rPr lang="de-DE" dirty="0"/>
              <a:t>in </a:t>
            </a:r>
            <a:r>
              <a:rPr lang="de-DE" dirty="0" err="1"/>
              <a:t>transmission</a:t>
            </a:r>
            <a:r>
              <a:rPr lang="de-DE" dirty="0"/>
              <a:t> </a:t>
            </a:r>
            <a:r>
              <a:rPr lang="de-DE" dirty="0" err="1" smtClean="0"/>
              <a:t>geometry</a:t>
            </a:r>
            <a:endParaRPr lang="ru-RU" dirty="0"/>
          </a:p>
          <a:p>
            <a:pPr marL="285750" indent="-285750">
              <a:buFont typeface="Arial" panose="020B0604020202020204" pitchFamily="34" charset="0"/>
              <a:buChar char="•"/>
            </a:pPr>
            <a:r>
              <a:rPr lang="en-US" dirty="0" err="1"/>
              <a:t>E</a:t>
            </a:r>
            <a:r>
              <a:rPr lang="en-US" dirty="0" err="1" smtClean="0"/>
              <a:t>xp</a:t>
            </a:r>
            <a:r>
              <a:rPr lang="de-DE" dirty="0" err="1" smtClean="0"/>
              <a:t>osure</a:t>
            </a:r>
            <a:r>
              <a:rPr lang="en-US" dirty="0" smtClean="0"/>
              <a:t> </a:t>
            </a:r>
            <a:r>
              <a:rPr lang="en-US" dirty="0" smtClean="0"/>
              <a:t>time: </a:t>
            </a:r>
            <a:r>
              <a:rPr lang="en-US" dirty="0" smtClean="0"/>
              <a:t>0.1 </a:t>
            </a:r>
            <a:r>
              <a:rPr lang="en-US" dirty="0" smtClean="0"/>
              <a:t>sec</a:t>
            </a:r>
            <a:endParaRPr lang="ru-RU"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6979" t="3368" r="6099" b="2400"/>
          <a:stretch/>
        </p:blipFill>
        <p:spPr>
          <a:xfrm rot="5400000">
            <a:off x="1104206" y="3440810"/>
            <a:ext cx="2183460" cy="3600000"/>
          </a:xfrm>
          <a:prstGeom prst="rect">
            <a:avLst/>
          </a:prstGeom>
        </p:spPr>
      </p:pic>
      <mc:AlternateContent xmlns:mc="http://schemas.openxmlformats.org/markup-compatibility/2006">
        <mc:Choice xmlns:a14="http://schemas.microsoft.com/office/drawing/2010/main" Requires="a14">
          <p:sp>
            <p:nvSpPr>
              <p:cNvPr id="22" name="TextBox 21"/>
              <p:cNvSpPr txBox="1"/>
              <p:nvPr/>
            </p:nvSpPr>
            <p:spPr>
              <a:xfrm>
                <a:off x="257670" y="1196752"/>
                <a:ext cx="4674370" cy="2585323"/>
              </a:xfrm>
              <a:prstGeom prst="rect">
                <a:avLst/>
              </a:prstGeom>
              <a:noFill/>
            </p:spPr>
            <p:txBody>
              <a:bodyPr wrap="square" rtlCol="0">
                <a:spAutoFit/>
              </a:bodyPr>
              <a:lstStyle/>
              <a:p>
                <a:r>
                  <a:rPr lang="en-US" b="1" dirty="0" smtClean="0"/>
                  <a:t>X-ray beam:</a:t>
                </a:r>
                <a:endParaRPr lang="en-US" b="1" dirty="0" smtClean="0"/>
              </a:p>
              <a:p>
                <a:pPr marL="285750" indent="-285750">
                  <a:buFont typeface="Arial" panose="020B0604020202020204" pitchFamily="34" charset="0"/>
                  <a:buChar char="•"/>
                </a:pPr>
                <a:r>
                  <a:rPr lang="de-DE" dirty="0" smtClean="0"/>
                  <a:t>X-</a:t>
                </a:r>
                <a:r>
                  <a:rPr lang="de-DE" dirty="0" err="1" smtClean="0"/>
                  <a:t>ray</a:t>
                </a:r>
                <a:r>
                  <a:rPr lang="de-DE" dirty="0" smtClean="0"/>
                  <a:t> </a:t>
                </a:r>
                <a:r>
                  <a:rPr lang="de-DE" dirty="0" err="1" smtClean="0"/>
                  <a:t>energy</a:t>
                </a:r>
                <a:r>
                  <a:rPr lang="de-DE" dirty="0" smtClean="0"/>
                  <a:t> = 8.539</a:t>
                </a:r>
                <a:endParaRPr lang="ru-RU" dirty="0"/>
              </a:p>
              <a:p>
                <a:pPr marL="285750" indent="-285750">
                  <a:buFont typeface="Arial" panose="020B0604020202020204" pitchFamily="34" charset="0"/>
                  <a:buChar char="•"/>
                </a:pPr>
                <a:r>
                  <a:rPr lang="en-US" dirty="0" smtClean="0"/>
                  <a:t>Wavelength </a:t>
                </a:r>
                <a:r>
                  <a:rPr lang="en-US" dirty="0" smtClean="0"/>
                  <a:t> 0.145 nm</a:t>
                </a:r>
              </a:p>
              <a:p>
                <a:pPr marL="285750" indent="-285750">
                  <a:buFont typeface="Arial" panose="020B0604020202020204" pitchFamily="34" charset="0"/>
                  <a:buChar char="•"/>
                </a:pPr>
                <a:r>
                  <a:rPr lang="en-US" dirty="0" smtClean="0"/>
                  <a:t>X-ray beam size: </a:t>
                </a:r>
                <a14:m>
                  <m:oMath xmlns:m="http://schemas.openxmlformats.org/officeDocument/2006/math">
                    <m:r>
                      <a:rPr lang="en-US" i="1" smtClean="0">
                        <a:latin typeface="Cambria Math"/>
                        <a:ea typeface="Cambria Math"/>
                      </a:rPr>
                      <m:t>~</m:t>
                    </m:r>
                  </m:oMath>
                </a14:m>
                <a:r>
                  <a:rPr lang="en-US" dirty="0" smtClean="0"/>
                  <a:t> 50</a:t>
                </a:r>
                <a14:m>
                  <m:oMath xmlns:m="http://schemas.openxmlformats.org/officeDocument/2006/math">
                    <m:r>
                      <a:rPr lang="en-US" i="1" dirty="0" smtClean="0">
                        <a:latin typeface="Cambria Math"/>
                        <a:ea typeface="Cambria Math"/>
                      </a:rPr>
                      <m:t>×</m:t>
                    </m:r>
                  </m:oMath>
                </a14:m>
                <a:r>
                  <a:rPr lang="en-US" dirty="0" smtClean="0"/>
                  <a:t>50 </a:t>
                </a:r>
                <a14:m>
                  <m:oMath xmlns:m="http://schemas.openxmlformats.org/officeDocument/2006/math">
                    <m:sSup>
                      <m:sSupPr>
                        <m:ctrlPr>
                          <a:rPr lang="en-US" b="0" i="1" dirty="0" smtClean="0">
                            <a:latin typeface="Cambria Math"/>
                            <a:ea typeface="Cambria Math"/>
                          </a:rPr>
                        </m:ctrlPr>
                      </m:sSupPr>
                      <m:e>
                        <m:r>
                          <m:rPr>
                            <m:sty m:val="p"/>
                          </m:rPr>
                          <a:rPr lang="en-US" dirty="0">
                            <a:latin typeface="Cambria Math"/>
                            <a:ea typeface="Cambria Math"/>
                          </a:rPr>
                          <m:t>μm</m:t>
                        </m:r>
                      </m:e>
                      <m:sup>
                        <m:r>
                          <a:rPr lang="en-US" b="0" i="1" dirty="0" smtClean="0">
                            <a:latin typeface="Cambria Math"/>
                            <a:ea typeface="Cambria Math"/>
                          </a:rPr>
                          <m:t>2</m:t>
                        </m:r>
                      </m:sup>
                    </m:sSup>
                  </m:oMath>
                </a14:m>
                <a:endParaRPr lang="en-US" dirty="0" smtClean="0"/>
              </a:p>
              <a:p>
                <a:pPr marL="285750" indent="-285750">
                  <a:buFont typeface="Arial" panose="020B0604020202020204" pitchFamily="34" charset="0"/>
                  <a:buChar char="•"/>
                </a:pPr>
                <a:endParaRPr lang="en-US" dirty="0"/>
              </a:p>
              <a:p>
                <a:r>
                  <a:rPr lang="en-US" b="1" dirty="0" smtClean="0"/>
                  <a:t>Detector:</a:t>
                </a:r>
              </a:p>
              <a:p>
                <a:pPr marL="285750" indent="-285750">
                  <a:buFont typeface="Arial" panose="020B0604020202020204" pitchFamily="34" charset="0"/>
                  <a:buChar char="•"/>
                </a:pPr>
                <a:r>
                  <a:rPr lang="en-US" dirty="0" err="1" smtClean="0"/>
                  <a:t>Eiger</a:t>
                </a:r>
                <a:r>
                  <a:rPr lang="en-US" dirty="0" smtClean="0"/>
                  <a:t> 4M</a:t>
                </a:r>
                <a:r>
                  <a:rPr lang="en-US" dirty="0" smtClean="0"/>
                  <a:t> (2070</a:t>
                </a:r>
                <a14:m>
                  <m:oMath xmlns:m="http://schemas.openxmlformats.org/officeDocument/2006/math">
                    <m:r>
                      <a:rPr lang="en-US" i="1" dirty="0">
                        <a:latin typeface="Cambria Math"/>
                        <a:ea typeface="Cambria Math"/>
                      </a:rPr>
                      <m:t>×</m:t>
                    </m:r>
                  </m:oMath>
                </a14:m>
                <a:r>
                  <a:rPr lang="en-US" dirty="0"/>
                  <a:t>2167 </a:t>
                </a:r>
                <a:r>
                  <a:rPr lang="en-US" dirty="0" smtClean="0"/>
                  <a:t>pixels)</a:t>
                </a:r>
              </a:p>
              <a:p>
                <a:pPr marL="285750" indent="-285750">
                  <a:buFont typeface="Arial" panose="020B0604020202020204" pitchFamily="34" charset="0"/>
                  <a:buChar char="•"/>
                </a:pPr>
                <a:r>
                  <a:rPr lang="en-US" dirty="0" smtClean="0"/>
                  <a:t>Sample-detector distance </a:t>
                </a:r>
                <a14:m>
                  <m:oMath xmlns:m="http://schemas.openxmlformats.org/officeDocument/2006/math">
                    <m:r>
                      <a:rPr lang="en-US" i="1">
                        <a:latin typeface="Cambria Math"/>
                        <a:ea typeface="Cambria Math"/>
                      </a:rPr>
                      <m:t>~</m:t>
                    </m:r>
                  </m:oMath>
                </a14:m>
                <a:r>
                  <a:rPr lang="en-US" dirty="0" smtClean="0"/>
                  <a:t> 21.3 m</a:t>
                </a:r>
              </a:p>
              <a:p>
                <a:endParaRPr lang="ru-RU" b="1" dirty="0"/>
              </a:p>
            </p:txBody>
          </p:sp>
        </mc:Choice>
        <mc:Fallback>
          <p:sp>
            <p:nvSpPr>
              <p:cNvPr id="22" name="TextBox 21"/>
              <p:cNvSpPr txBox="1">
                <a:spLocks noRot="1" noChangeAspect="1" noMove="1" noResize="1" noEditPoints="1" noAdjustHandles="1" noChangeArrowheads="1" noChangeShapeType="1" noTextEdit="1"/>
              </p:cNvSpPr>
              <p:nvPr/>
            </p:nvSpPr>
            <p:spPr>
              <a:xfrm>
                <a:off x="257670" y="1196752"/>
                <a:ext cx="4674370" cy="2585323"/>
              </a:xfrm>
              <a:prstGeom prst="rect">
                <a:avLst/>
              </a:prstGeom>
              <a:blipFill rotWithShape="1">
                <a:blip r:embed="rId5"/>
                <a:stretch>
                  <a:fillRect l="-1043" t="-1179"/>
                </a:stretch>
              </a:blipFill>
            </p:spPr>
            <p:txBody>
              <a:bodyPr/>
              <a:lstStyle/>
              <a:p>
                <a:r>
                  <a:rPr lang="ru-RU">
                    <a:noFill/>
                  </a:rPr>
                  <a:t> </a:t>
                </a:r>
              </a:p>
            </p:txBody>
          </p:sp>
        </mc:Fallback>
      </mc:AlternateContent>
      <p:pic>
        <p:nvPicPr>
          <p:cNvPr id="2050" name="Picture 2" descr="https://sun9-53.userapi.com/c857720/v857720986/62eda/kMgkxHkkZe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26240" y="3201029"/>
            <a:ext cx="4723200" cy="189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9945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Diffraction pattern</a:t>
            </a:r>
            <a:endParaRPr lang="ru-RU" sz="3000" dirty="0"/>
          </a:p>
        </p:txBody>
      </p:sp>
      <p:pic>
        <p:nvPicPr>
          <p:cNvPr id="3" name="Picture 2"/>
          <p:cNvPicPr>
            <a:picLocks/>
          </p:cNvPicPr>
          <p:nvPr/>
        </p:nvPicPr>
        <p:blipFill>
          <a:blip r:embed="rId3"/>
          <a:stretch>
            <a:fillRect/>
          </a:stretch>
        </p:blipFill>
        <p:spPr>
          <a:xfrm>
            <a:off x="2627784" y="980728"/>
            <a:ext cx="6120000" cy="1883076"/>
          </a:xfrm>
          <a:prstGeom prst="rect">
            <a:avLst/>
          </a:prstGeom>
        </p:spPr>
      </p:pic>
      <p:pic>
        <p:nvPicPr>
          <p:cNvPr id="5" name="Picture 4"/>
          <p:cNvPicPr/>
          <p:nvPr/>
        </p:nvPicPr>
        <p:blipFill rotWithShape="1">
          <a:blip r:embed="rId4"/>
          <a:srcRect r="4004" b="53735"/>
          <a:stretch/>
        </p:blipFill>
        <p:spPr bwMode="auto">
          <a:xfrm>
            <a:off x="2555776" y="3270049"/>
            <a:ext cx="5986645" cy="1599111"/>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4601589" y="615907"/>
            <a:ext cx="2172390" cy="369332"/>
          </a:xfrm>
          <a:prstGeom prst="rect">
            <a:avLst/>
          </a:prstGeom>
          <a:noFill/>
        </p:spPr>
        <p:txBody>
          <a:bodyPr wrap="none" rtlCol="0">
            <a:spAutoFit/>
          </a:bodyPr>
          <a:lstStyle/>
          <a:p>
            <a:r>
              <a:rPr lang="en-US" dirty="0" smtClean="0"/>
              <a:t>Cooling experiment</a:t>
            </a:r>
            <a:endParaRPr lang="ru-RU" dirty="0" err="1" smtClean="0"/>
          </a:p>
        </p:txBody>
      </p:sp>
      <p:sp>
        <p:nvSpPr>
          <p:cNvPr id="7" name="TextBox 6"/>
          <p:cNvSpPr txBox="1"/>
          <p:nvPr/>
        </p:nvSpPr>
        <p:spPr>
          <a:xfrm>
            <a:off x="4619034" y="2863804"/>
            <a:ext cx="2185214" cy="369332"/>
          </a:xfrm>
          <a:prstGeom prst="rect">
            <a:avLst/>
          </a:prstGeom>
          <a:noFill/>
        </p:spPr>
        <p:txBody>
          <a:bodyPr wrap="none" rtlCol="0">
            <a:spAutoFit/>
          </a:bodyPr>
          <a:lstStyle/>
          <a:p>
            <a:r>
              <a:rPr lang="en-US" dirty="0" smtClean="0"/>
              <a:t>Heating experiment</a:t>
            </a:r>
            <a:endParaRPr lang="ru-RU" dirty="0" err="1" smtClean="0"/>
          </a:p>
        </p:txBody>
      </p:sp>
      <p:pic>
        <p:nvPicPr>
          <p:cNvPr id="8" name="Picture 7"/>
          <p:cNvPicPr/>
          <p:nvPr/>
        </p:nvPicPr>
        <p:blipFill rotWithShape="1">
          <a:blip r:embed="rId4"/>
          <a:srcRect t="52531" r="4048"/>
          <a:stretch/>
        </p:blipFill>
        <p:spPr bwMode="auto">
          <a:xfrm>
            <a:off x="2558534" y="4848857"/>
            <a:ext cx="5983887" cy="1640704"/>
          </a:xfrm>
          <a:prstGeom prst="rect">
            <a:avLst/>
          </a:prstGeom>
          <a:ln>
            <a:noFill/>
          </a:ln>
          <a:extLst>
            <a:ext uri="{53640926-AAD7-44D8-BBD7-CCE9431645EC}">
              <a14:shadowObscured xmlns:a14="http://schemas.microsoft.com/office/drawing/2010/main"/>
            </a:ext>
          </a:extLst>
        </p:spPr>
      </p:pic>
      <p:pic>
        <p:nvPicPr>
          <p:cNvPr id="9" name="Picture 8"/>
          <p:cNvPicPr>
            <a:picLocks/>
          </p:cNvPicPr>
          <p:nvPr/>
        </p:nvPicPr>
        <p:blipFill rotWithShape="1">
          <a:blip r:embed="rId3"/>
          <a:srcRect l="96127"/>
          <a:stretch/>
        </p:blipFill>
        <p:spPr>
          <a:xfrm>
            <a:off x="8542421" y="3922188"/>
            <a:ext cx="237032" cy="1883076"/>
          </a:xfrm>
          <a:prstGeom prst="rect">
            <a:avLst/>
          </a:prstGeom>
        </p:spPr>
      </p:pic>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170" t="2700" r="17514" b="8019"/>
          <a:stretch/>
        </p:blipFill>
        <p:spPr bwMode="auto">
          <a:xfrm>
            <a:off x="168362" y="2060848"/>
            <a:ext cx="2459421" cy="2681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049208">
            <a:off x="364554" y="4258595"/>
            <a:ext cx="596900"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p:nvCxnSpPr>
        <p:spPr>
          <a:xfrm>
            <a:off x="259738" y="4468825"/>
            <a:ext cx="0" cy="14401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74488" y="4477209"/>
            <a:ext cx="0" cy="14401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85489" y="4252471"/>
            <a:ext cx="712054" cy="307777"/>
          </a:xfrm>
          <a:prstGeom prst="rect">
            <a:avLst/>
          </a:prstGeom>
          <a:noFill/>
        </p:spPr>
        <p:txBody>
          <a:bodyPr wrap="none" rtlCol="0">
            <a:spAutoFit/>
          </a:bodyPr>
          <a:lstStyle/>
          <a:p>
            <a:r>
              <a:rPr lang="en-US" sz="1400" b="1" dirty="0" smtClean="0">
                <a:solidFill>
                  <a:schemeClr val="bg1"/>
                </a:solidFill>
              </a:rPr>
              <a:t>0.05 </a:t>
            </a:r>
            <a:r>
              <a:rPr lang="de-DE" sz="1400" b="1" dirty="0" smtClean="0">
                <a:solidFill>
                  <a:schemeClr val="bg1"/>
                </a:solidFill>
              </a:rPr>
              <a:t>Å</a:t>
            </a:r>
            <a:endParaRPr lang="ru-RU" sz="1400" b="1" dirty="0" err="1" smtClean="0">
              <a:solidFill>
                <a:schemeClr val="bg1"/>
              </a:solidFill>
            </a:endParaRPr>
          </a:p>
        </p:txBody>
      </p:sp>
      <p:sp>
        <p:nvSpPr>
          <p:cNvPr id="14" name="TextBox 13"/>
          <p:cNvSpPr txBox="1"/>
          <p:nvPr/>
        </p:nvSpPr>
        <p:spPr>
          <a:xfrm>
            <a:off x="805916" y="4175502"/>
            <a:ext cx="309700" cy="261610"/>
          </a:xfrm>
          <a:prstGeom prst="rect">
            <a:avLst/>
          </a:prstGeom>
          <a:noFill/>
        </p:spPr>
        <p:txBody>
          <a:bodyPr wrap="none" rtlCol="0">
            <a:spAutoFit/>
          </a:bodyPr>
          <a:lstStyle/>
          <a:p>
            <a:r>
              <a:rPr lang="en-US" sz="1100" b="1" dirty="0" smtClean="0">
                <a:solidFill>
                  <a:schemeClr val="bg1"/>
                </a:solidFill>
              </a:rPr>
              <a:t>-1</a:t>
            </a:r>
            <a:endParaRPr lang="ru-RU" sz="1100" b="1" dirty="0" err="1" smtClean="0">
              <a:solidFill>
                <a:schemeClr val="bg1"/>
              </a:solidFill>
            </a:endParaRPr>
          </a:p>
        </p:txBody>
      </p:sp>
    </p:spTree>
    <p:extLst>
      <p:ext uri="{BB962C8B-B14F-4D97-AF65-F5344CB8AC3E}">
        <p14:creationId xmlns:p14="http://schemas.microsoft.com/office/powerpoint/2010/main" val="3681614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Form factor and structure factor</a:t>
            </a:r>
            <a:endParaRPr lang="ru-RU" sz="3000" dirty="0"/>
          </a:p>
        </p:txBody>
      </p:sp>
      <p:pic>
        <p:nvPicPr>
          <p:cNvPr id="3" name="Picture 3"/>
          <p:cNvPicPr>
            <a:picLocks noChangeArrowheads="1"/>
          </p:cNvPicPr>
          <p:nvPr/>
        </p:nvPicPr>
        <p:blipFill rotWithShape="1">
          <a:blip r:embed="rId3">
            <a:extLst>
              <a:ext uri="{28A0092B-C50C-407E-A947-70E740481C1C}">
                <a14:useLocalDpi xmlns:a14="http://schemas.microsoft.com/office/drawing/2010/main" val="0"/>
              </a:ext>
            </a:extLst>
          </a:blip>
          <a:srcRect t="2788"/>
          <a:stretch/>
        </p:blipFill>
        <p:spPr bwMode="auto">
          <a:xfrm>
            <a:off x="0" y="513088"/>
            <a:ext cx="4968552" cy="3852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2996952"/>
            <a:ext cx="5273537"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5" name="Rectangle 4"/>
              <p:cNvSpPr/>
              <p:nvPr/>
            </p:nvSpPr>
            <p:spPr>
              <a:xfrm>
                <a:off x="4188090" y="2109390"/>
                <a:ext cx="4492192" cy="6594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ea typeface="Times New Roman"/>
                          <a:cs typeface="Times New Roman"/>
                        </a:rPr>
                        <m:t>𝑃</m:t>
                      </m:r>
                      <m:d>
                        <m:dPr>
                          <m:ctrlPr>
                            <a:rPr lang="ru-RU" i="1">
                              <a:effectLst/>
                              <a:latin typeface="Cambria Math"/>
                              <a:cs typeface="Times New Roman"/>
                            </a:rPr>
                          </m:ctrlPr>
                        </m:dPr>
                        <m:e>
                          <m:r>
                            <a:rPr lang="en-US" i="1">
                              <a:effectLst/>
                              <a:latin typeface="Cambria Math"/>
                              <a:ea typeface="Times New Roman"/>
                              <a:cs typeface="Times New Roman"/>
                            </a:rPr>
                            <m:t>𝑞</m:t>
                          </m:r>
                        </m:e>
                      </m:d>
                      <m:r>
                        <a:rPr lang="en-US" i="1">
                          <a:effectLst/>
                          <a:latin typeface="Cambria Math"/>
                          <a:ea typeface="Times New Roman"/>
                          <a:cs typeface="Times New Roman"/>
                        </a:rPr>
                        <m:t>=</m:t>
                      </m:r>
                      <m:sSup>
                        <m:sSupPr>
                          <m:ctrlPr>
                            <a:rPr lang="ru-RU" i="1">
                              <a:effectLst/>
                              <a:latin typeface="Cambria Math"/>
                              <a:cs typeface="Times New Roman"/>
                            </a:rPr>
                          </m:ctrlPr>
                        </m:sSupPr>
                        <m:e>
                          <m:r>
                            <a:rPr lang="en-US" i="1">
                              <a:effectLst/>
                              <a:latin typeface="Cambria Math"/>
                              <a:ea typeface="Times New Roman"/>
                              <a:cs typeface="Times New Roman"/>
                            </a:rPr>
                            <m:t>[</m:t>
                          </m:r>
                          <m:f>
                            <m:fPr>
                              <m:ctrlPr>
                                <a:rPr lang="ru-RU" i="1">
                                  <a:effectLst/>
                                  <a:latin typeface="Cambria Math"/>
                                  <a:cs typeface="Times New Roman"/>
                                </a:rPr>
                              </m:ctrlPr>
                            </m:fPr>
                            <m:num>
                              <m:r>
                                <a:rPr lang="en-US" i="1">
                                  <a:effectLst/>
                                  <a:latin typeface="Cambria Math"/>
                                  <a:ea typeface="Times New Roman"/>
                                  <a:cs typeface="Times New Roman"/>
                                </a:rPr>
                                <m:t>1</m:t>
                              </m:r>
                            </m:num>
                            <m:den>
                              <m:sSup>
                                <m:sSupPr>
                                  <m:ctrlPr>
                                    <a:rPr lang="ru-RU" i="1">
                                      <a:effectLst/>
                                      <a:latin typeface="Cambria Math"/>
                                      <a:cs typeface="Times New Roman"/>
                                    </a:rPr>
                                  </m:ctrlPr>
                                </m:sSupPr>
                                <m:e>
                                  <m:d>
                                    <m:dPr>
                                      <m:ctrlPr>
                                        <a:rPr lang="ru-RU" i="1">
                                          <a:effectLst/>
                                          <a:latin typeface="Cambria Math"/>
                                          <a:cs typeface="Times New Roman"/>
                                        </a:rPr>
                                      </m:ctrlPr>
                                    </m:dPr>
                                    <m:e>
                                      <m:r>
                                        <a:rPr lang="en-US" i="1">
                                          <a:effectLst/>
                                          <a:latin typeface="Cambria Math"/>
                                          <a:ea typeface="Times New Roman"/>
                                          <a:cs typeface="Times New Roman"/>
                                        </a:rPr>
                                        <m:t>𝑞𝑅</m:t>
                                      </m:r>
                                    </m:e>
                                  </m:d>
                                </m:e>
                                <m:sup>
                                  <m:r>
                                    <a:rPr lang="en-US" i="1">
                                      <a:effectLst/>
                                      <a:latin typeface="Cambria Math"/>
                                      <a:ea typeface="Times New Roman"/>
                                      <a:cs typeface="Times New Roman"/>
                                    </a:rPr>
                                    <m:t>3</m:t>
                                  </m:r>
                                </m:sup>
                              </m:sSup>
                            </m:den>
                          </m:f>
                          <m:r>
                            <a:rPr lang="en-US" i="1" smtClean="0">
                              <a:effectLst/>
                              <a:latin typeface="Cambria Math"/>
                              <a:ea typeface="Cambria Math"/>
                              <a:cs typeface="Times New Roman"/>
                            </a:rPr>
                            <m:t>∙</m:t>
                          </m:r>
                          <m:r>
                            <a:rPr lang="en-US" i="1">
                              <a:effectLst/>
                              <a:latin typeface="Cambria Math"/>
                              <a:ea typeface="Times New Roman"/>
                              <a:cs typeface="Times New Roman"/>
                            </a:rPr>
                            <m:t>(</m:t>
                          </m:r>
                          <m:func>
                            <m:funcPr>
                              <m:ctrlPr>
                                <a:rPr lang="ru-RU" i="1">
                                  <a:effectLst/>
                                  <a:latin typeface="Cambria Math"/>
                                  <a:cs typeface="Times New Roman"/>
                                </a:rPr>
                              </m:ctrlPr>
                            </m:funcPr>
                            <m:fName>
                              <m:r>
                                <m:rPr>
                                  <m:sty m:val="p"/>
                                </m:rPr>
                                <a:rPr lang="en-US">
                                  <a:effectLst/>
                                  <a:latin typeface="Cambria Math"/>
                                  <a:ea typeface="Times New Roman"/>
                                  <a:cs typeface="Times New Roman"/>
                                </a:rPr>
                                <m:t>sin</m:t>
                              </m:r>
                            </m:fName>
                            <m:e>
                              <m:d>
                                <m:dPr>
                                  <m:ctrlPr>
                                    <a:rPr lang="ru-RU" i="1">
                                      <a:effectLst/>
                                      <a:latin typeface="Cambria Math"/>
                                      <a:cs typeface="Times New Roman"/>
                                    </a:rPr>
                                  </m:ctrlPr>
                                </m:dPr>
                                <m:e>
                                  <m:r>
                                    <a:rPr lang="en-US" i="1">
                                      <a:effectLst/>
                                      <a:latin typeface="Cambria Math"/>
                                      <a:ea typeface="Times New Roman"/>
                                      <a:cs typeface="Times New Roman"/>
                                    </a:rPr>
                                    <m:t>𝑞𝑅</m:t>
                                  </m:r>
                                </m:e>
                              </m:d>
                            </m:e>
                          </m:func>
                          <m:r>
                            <a:rPr lang="en-US" i="1">
                              <a:effectLst/>
                              <a:latin typeface="Cambria Math"/>
                              <a:ea typeface="Times New Roman"/>
                              <a:cs typeface="Times New Roman"/>
                            </a:rPr>
                            <m:t>−</m:t>
                          </m:r>
                          <m:r>
                            <a:rPr lang="en-US" i="1">
                              <a:effectLst/>
                              <a:latin typeface="Cambria Math"/>
                              <a:ea typeface="Times New Roman"/>
                              <a:cs typeface="Times New Roman"/>
                            </a:rPr>
                            <m:t>𝑞𝑅</m:t>
                          </m:r>
                          <m:r>
                            <a:rPr lang="en-US" i="1" smtClean="0">
                              <a:effectLst/>
                              <a:latin typeface="Cambria Math"/>
                              <a:ea typeface="Cambria Math"/>
                              <a:cs typeface="Times New Roman"/>
                            </a:rPr>
                            <m:t>∙</m:t>
                          </m:r>
                          <m:r>
                            <m:rPr>
                              <m:sty m:val="p"/>
                            </m:rPr>
                            <a:rPr lang="en-US">
                              <a:effectLst/>
                              <a:latin typeface="Cambria Math"/>
                              <a:ea typeface="Times New Roman"/>
                              <a:cs typeface="Times New Roman"/>
                            </a:rPr>
                            <m:t>cos</m:t>
                          </m:r>
                          <m:r>
                            <a:rPr lang="en-US">
                              <a:effectLst/>
                              <a:latin typeface="Cambria Math"/>
                              <a:ea typeface="Times New Roman"/>
                              <a:cs typeface="Times New Roman"/>
                            </a:rPr>
                            <m:t>⁡</m:t>
                          </m:r>
                          <m:r>
                            <a:rPr lang="en-US" i="1">
                              <a:effectLst/>
                              <a:latin typeface="Cambria Math"/>
                              <a:ea typeface="Times New Roman"/>
                              <a:cs typeface="Times New Roman"/>
                            </a:rPr>
                            <m:t>(</m:t>
                          </m:r>
                          <m:r>
                            <a:rPr lang="en-US" i="1">
                              <a:effectLst/>
                              <a:latin typeface="Cambria Math"/>
                              <a:ea typeface="Times New Roman"/>
                              <a:cs typeface="Times New Roman"/>
                            </a:rPr>
                            <m:t>𝑞𝑅</m:t>
                          </m:r>
                          <m:r>
                            <a:rPr lang="en-US" i="1">
                              <a:effectLst/>
                              <a:latin typeface="Cambria Math"/>
                              <a:ea typeface="Times New Roman"/>
                              <a:cs typeface="Times New Roman"/>
                            </a:rPr>
                            <m:t>))]</m:t>
                          </m:r>
                        </m:e>
                        <m:sup>
                          <m:r>
                            <a:rPr lang="en-US" i="1">
                              <a:effectLst/>
                              <a:latin typeface="Cambria Math"/>
                              <a:ea typeface="Times New Roman"/>
                              <a:cs typeface="Times New Roman"/>
                            </a:rPr>
                            <m:t>2</m:t>
                          </m:r>
                        </m:sup>
                      </m:sSup>
                    </m:oMath>
                  </m:oMathPara>
                </a14:m>
                <a:endParaRPr lang="ru-RU" dirty="0"/>
              </a:p>
            </p:txBody>
          </p:sp>
        </mc:Choice>
        <mc:Fallback>
          <p:sp>
            <p:nvSpPr>
              <p:cNvPr id="5" name="Rectangle 4"/>
              <p:cNvSpPr>
                <a:spLocks noRot="1" noChangeAspect="1" noMove="1" noResize="1" noEditPoints="1" noAdjustHandles="1" noChangeArrowheads="1" noChangeShapeType="1" noTextEdit="1"/>
              </p:cNvSpPr>
              <p:nvPr/>
            </p:nvSpPr>
            <p:spPr>
              <a:xfrm>
                <a:off x="4188090" y="2109390"/>
                <a:ext cx="4492192" cy="659411"/>
              </a:xfrm>
              <a:prstGeom prst="rect">
                <a:avLst/>
              </a:prstGeom>
              <a:blipFill rotWithShape="1">
                <a:blip r:embed="rId5"/>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1430942" y="4828510"/>
                <a:ext cx="20521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𝐼</m:t>
                      </m:r>
                      <m:d>
                        <m:dPr>
                          <m:ctrlPr>
                            <a:rPr lang="en-US" b="0" i="1" smtClean="0">
                              <a:latin typeface="Cambria Math"/>
                            </a:rPr>
                          </m:ctrlPr>
                        </m:dPr>
                        <m:e>
                          <m:r>
                            <a:rPr lang="en-US" b="0" i="1" smtClean="0">
                              <a:latin typeface="Cambria Math"/>
                            </a:rPr>
                            <m:t>𝑞</m:t>
                          </m:r>
                        </m:e>
                      </m:d>
                      <m:r>
                        <a:rPr lang="en-US" b="0" i="1" smtClean="0">
                          <a:latin typeface="Cambria Math"/>
                        </a:rPr>
                        <m:t>=</m:t>
                      </m:r>
                      <m:r>
                        <a:rPr lang="en-US" b="0" i="1" smtClean="0">
                          <a:latin typeface="Cambria Math"/>
                        </a:rPr>
                        <m:t>𝑃</m:t>
                      </m:r>
                      <m:d>
                        <m:dPr>
                          <m:ctrlPr>
                            <a:rPr lang="en-US" b="0" i="1" smtClean="0">
                              <a:latin typeface="Cambria Math"/>
                            </a:rPr>
                          </m:ctrlPr>
                        </m:dPr>
                        <m:e>
                          <m:r>
                            <a:rPr lang="en-US" b="0" i="1" smtClean="0">
                              <a:latin typeface="Cambria Math"/>
                            </a:rPr>
                            <m:t>𝑞</m:t>
                          </m:r>
                        </m:e>
                      </m:d>
                      <m:r>
                        <a:rPr lang="en-US" i="1" smtClean="0">
                          <a:latin typeface="Cambria Math"/>
                          <a:ea typeface="Cambria Math"/>
                        </a:rPr>
                        <m:t>∙</m:t>
                      </m:r>
                      <m:r>
                        <a:rPr lang="en-US" b="0" i="1" smtClean="0">
                          <a:latin typeface="Cambria Math"/>
                        </a:rPr>
                        <m:t>𝑆</m:t>
                      </m:r>
                      <m:r>
                        <a:rPr lang="en-US" b="0" i="1" smtClean="0">
                          <a:latin typeface="Cambria Math"/>
                        </a:rPr>
                        <m:t>(</m:t>
                      </m:r>
                      <m:r>
                        <a:rPr lang="en-US" b="0" i="1" smtClean="0">
                          <a:latin typeface="Cambria Math"/>
                        </a:rPr>
                        <m:t>𝑞</m:t>
                      </m:r>
                      <m:r>
                        <a:rPr lang="en-US" b="0" i="1" smtClean="0">
                          <a:latin typeface="Cambria Math"/>
                        </a:rPr>
                        <m:t>)</m:t>
                      </m:r>
                    </m:oMath>
                  </m:oMathPara>
                </a14:m>
                <a:endParaRPr lang="ru-RU" dirty="0" err="1" smtClean="0"/>
              </a:p>
            </p:txBody>
          </p:sp>
        </mc:Choice>
        <mc:Fallback>
          <p:sp>
            <p:nvSpPr>
              <p:cNvPr id="6" name="TextBox 5"/>
              <p:cNvSpPr txBox="1">
                <a:spLocks noRot="1" noChangeAspect="1" noMove="1" noResize="1" noEditPoints="1" noAdjustHandles="1" noChangeArrowheads="1" noChangeShapeType="1" noTextEdit="1"/>
              </p:cNvSpPr>
              <p:nvPr/>
            </p:nvSpPr>
            <p:spPr>
              <a:xfrm>
                <a:off x="1430942" y="4828510"/>
                <a:ext cx="2052165" cy="369332"/>
              </a:xfrm>
              <a:prstGeom prst="rect">
                <a:avLst/>
              </a:prstGeom>
              <a:blipFill rotWithShape="1">
                <a:blip r:embed="rId6"/>
                <a:stretch>
                  <a:fillRect b="-13115"/>
                </a:stretch>
              </a:blipFill>
            </p:spPr>
            <p:txBody>
              <a:bodyPr/>
              <a:lstStyle/>
              <a:p>
                <a:r>
                  <a:rPr lang="ru-RU">
                    <a:noFill/>
                  </a:rPr>
                  <a:t> </a:t>
                </a:r>
              </a:p>
            </p:txBody>
          </p:sp>
        </mc:Fallback>
      </mc:AlternateContent>
    </p:spTree>
    <p:extLst>
      <p:ext uri="{BB962C8B-B14F-4D97-AF65-F5344CB8AC3E}">
        <p14:creationId xmlns:p14="http://schemas.microsoft.com/office/powerpoint/2010/main" val="1520477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Bragg peaks fitting</a:t>
            </a:r>
            <a:endParaRPr lang="ru-RU" sz="3000" dirty="0"/>
          </a:p>
        </p:txBody>
      </p:sp>
      <p:pic>
        <p:nvPicPr>
          <p:cNvPr id="3" name="Picture 4" descr="https://sun9-43.userapi.com/c856032/v856032254/cadd2/eMW54KUIUwI.jpg"/>
          <p:cNvPicPr>
            <a:picLocks noChangeAspect="1" noChangeArrowheads="1"/>
          </p:cNvPicPr>
          <p:nvPr/>
        </p:nvPicPr>
        <p:blipFill rotWithShape="1">
          <a:blip r:embed="rId3">
            <a:extLst>
              <a:ext uri="{28A0092B-C50C-407E-A947-70E740481C1C}">
                <a14:useLocalDpi xmlns:a14="http://schemas.microsoft.com/office/drawing/2010/main" val="0"/>
              </a:ext>
            </a:extLst>
          </a:blip>
          <a:srcRect t="1808" r="2568" b="68282"/>
          <a:stretch/>
        </p:blipFill>
        <p:spPr bwMode="auto">
          <a:xfrm>
            <a:off x="3457536" y="1111129"/>
            <a:ext cx="4283936" cy="103683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3"/>
              <p:cNvSpPr txBox="1"/>
              <p:nvPr/>
            </p:nvSpPr>
            <p:spPr>
              <a:xfrm>
                <a:off x="7830145" y="2040788"/>
                <a:ext cx="539552" cy="2768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ru-RU" sz="1100" b="1" i="1" dirty="0" smtClean="0">
                              <a:solidFill>
                                <a:schemeClr val="accent1"/>
                              </a:solidFill>
                              <a:latin typeface="Cambria Math"/>
                            </a:rPr>
                          </m:ctrlPr>
                        </m:sSubPr>
                        <m:e>
                          <m:r>
                            <a:rPr lang="en-US" sz="1100" b="1" i="1" dirty="0" smtClean="0">
                              <a:solidFill>
                                <a:schemeClr val="accent1"/>
                              </a:solidFill>
                              <a:latin typeface="Cambria Math"/>
                            </a:rPr>
                            <m:t>𝒒</m:t>
                          </m:r>
                        </m:e>
                        <m:sub>
                          <m:r>
                            <a:rPr lang="ru-RU" sz="1100" b="1" i="1" dirty="0" smtClean="0">
                              <a:solidFill>
                                <a:schemeClr val="accent1"/>
                              </a:solidFill>
                              <a:latin typeface="Cambria Math"/>
                              <a:ea typeface="Cambria Math"/>
                            </a:rPr>
                            <m:t>𝝋</m:t>
                          </m:r>
                        </m:sub>
                      </m:sSub>
                      <m:r>
                        <a:rPr lang="en-US" sz="1050" b="1" i="1" smtClean="0">
                          <a:solidFill>
                            <a:schemeClr val="accent1"/>
                          </a:solidFill>
                          <a:latin typeface="Cambria Math"/>
                        </a:rPr>
                        <m:t>, </m:t>
                      </m:r>
                      <m:r>
                        <a:rPr lang="en-US" sz="1050" b="1" i="1" smtClean="0">
                          <a:solidFill>
                            <a:schemeClr val="accent1"/>
                          </a:solidFill>
                          <a:latin typeface="Cambria Math"/>
                        </a:rPr>
                        <m:t>𝒑𝒊𝒙𝒆𝒍𝒔</m:t>
                      </m:r>
                    </m:oMath>
                  </m:oMathPara>
                </a14:m>
                <a:endParaRPr lang="ru-RU" sz="1100" b="1" dirty="0">
                  <a:solidFill>
                    <a:schemeClr val="accent1"/>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7830145" y="2040788"/>
                <a:ext cx="539552" cy="276871"/>
              </a:xfrm>
              <a:prstGeom prst="rect">
                <a:avLst/>
              </a:prstGeom>
              <a:blipFill rotWithShape="1">
                <a:blip r:embed="rId4"/>
                <a:stretch>
                  <a:fillRect r="-44944" b="-2222"/>
                </a:stretch>
              </a:blipFill>
            </p:spPr>
            <p:txBody>
              <a:bodyPr/>
              <a:lstStyle/>
              <a:p>
                <a:r>
                  <a:rPr lang="ru-RU">
                    <a:noFill/>
                  </a:rPr>
                  <a:t> </a:t>
                </a:r>
              </a:p>
            </p:txBody>
          </p:sp>
        </mc:Fallback>
      </mc:AlternateContent>
      <p:sp>
        <p:nvSpPr>
          <p:cNvPr id="5" name="Rectangle 4"/>
          <p:cNvSpPr/>
          <p:nvPr/>
        </p:nvSpPr>
        <p:spPr>
          <a:xfrm>
            <a:off x="3889584" y="1326365"/>
            <a:ext cx="3671252" cy="1615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4" descr="https://sun9-43.userapi.com/c856032/v856032254/cadd2/eMW54KUIUwI.jpg"/>
          <p:cNvPicPr>
            <a:picLocks noChangeAspect="1" noChangeArrowheads="1"/>
          </p:cNvPicPr>
          <p:nvPr/>
        </p:nvPicPr>
        <p:blipFill rotWithShape="1">
          <a:blip r:embed="rId3">
            <a:extLst>
              <a:ext uri="{28A0092B-C50C-407E-A947-70E740481C1C}">
                <a14:useLocalDpi xmlns:a14="http://schemas.microsoft.com/office/drawing/2010/main" val="0"/>
              </a:ext>
            </a:extLst>
          </a:blip>
          <a:srcRect t="89056" r="2568" b="2328"/>
          <a:stretch/>
        </p:blipFill>
        <p:spPr bwMode="auto">
          <a:xfrm>
            <a:off x="3457536" y="2135375"/>
            <a:ext cx="4283936" cy="29868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3817576" y="1111129"/>
            <a:ext cx="0" cy="1498204"/>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650516" y="2208173"/>
            <a:ext cx="4248472" cy="0"/>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3491877" y="2555881"/>
                <a:ext cx="539552"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50" b="1" i="1" smtClean="0">
                          <a:solidFill>
                            <a:schemeClr val="accent1"/>
                          </a:solidFill>
                          <a:latin typeface="Cambria Math"/>
                        </a:rPr>
                        <m:t>𝒒</m:t>
                      </m:r>
                      <m:r>
                        <a:rPr lang="en-US" sz="1050" b="1" i="1" smtClean="0">
                          <a:solidFill>
                            <a:schemeClr val="accent1"/>
                          </a:solidFill>
                          <a:latin typeface="Cambria Math"/>
                        </a:rPr>
                        <m:t>, </m:t>
                      </m:r>
                      <m:r>
                        <a:rPr lang="en-US" sz="1050" b="1" i="1" smtClean="0">
                          <a:solidFill>
                            <a:schemeClr val="accent1"/>
                          </a:solidFill>
                          <a:latin typeface="Cambria Math"/>
                        </a:rPr>
                        <m:t>𝒑𝒊𝒙𝒆𝒍𝒔</m:t>
                      </m:r>
                    </m:oMath>
                  </m:oMathPara>
                </a14:m>
                <a:endParaRPr lang="ru-RU" sz="1100" b="1" dirty="0">
                  <a:solidFill>
                    <a:schemeClr val="accent1"/>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491877" y="2555881"/>
                <a:ext cx="539552" cy="261610"/>
              </a:xfrm>
              <a:prstGeom prst="rect">
                <a:avLst/>
              </a:prstGeom>
              <a:blipFill rotWithShape="1">
                <a:blip r:embed="rId5"/>
                <a:stretch>
                  <a:fillRect r="-28409" b="-4651"/>
                </a:stretch>
              </a:blipFill>
            </p:spPr>
            <p:txBody>
              <a:bodyPr/>
              <a:lstStyle/>
              <a:p>
                <a:r>
                  <a:rPr lang="ru-RU">
                    <a:noFill/>
                  </a:rPr>
                  <a:t> </a:t>
                </a:r>
              </a:p>
            </p:txBody>
          </p:sp>
        </mc:Fallback>
      </mc:AlternateContent>
      <p:pic>
        <p:nvPicPr>
          <p:cNvPr id="10"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t="6075"/>
          <a:stretch/>
        </p:blipFill>
        <p:spPr bwMode="auto">
          <a:xfrm>
            <a:off x="1115616" y="853435"/>
            <a:ext cx="2271728" cy="1894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p:nvPr/>
        </p:nvCxnSpPr>
        <p:spPr>
          <a:xfrm>
            <a:off x="2202582" y="1750931"/>
            <a:ext cx="346618" cy="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375891" y="1629548"/>
            <a:ext cx="307256" cy="369332"/>
          </a:xfrm>
          <a:prstGeom prst="rect">
            <a:avLst/>
          </a:prstGeom>
          <a:noFill/>
        </p:spPr>
        <p:txBody>
          <a:bodyPr wrap="square" rtlCol="0">
            <a:spAutoFit/>
          </a:bodyPr>
          <a:lstStyle/>
          <a:p>
            <a:r>
              <a:rPr lang="en-US" i="1" dirty="0" smtClean="0">
                <a:solidFill>
                  <a:schemeClr val="bg1"/>
                </a:solidFill>
                <a:latin typeface="Baskerville Old Face" panose="02020602080505020303" pitchFamily="18" charset="0"/>
              </a:rPr>
              <a:t>q</a:t>
            </a:r>
            <a:endParaRPr lang="ru-RU" i="1" dirty="0">
              <a:solidFill>
                <a:schemeClr val="bg1"/>
              </a:solidFill>
            </a:endParaRPr>
          </a:p>
        </p:txBody>
      </p:sp>
      <p:sp>
        <p:nvSpPr>
          <p:cNvPr id="13" name="Arc 12"/>
          <p:cNvSpPr/>
          <p:nvPr/>
        </p:nvSpPr>
        <p:spPr>
          <a:xfrm>
            <a:off x="1951796" y="1477945"/>
            <a:ext cx="503751" cy="509333"/>
          </a:xfrm>
          <a:prstGeom prst="arc">
            <a:avLst>
              <a:gd name="adj1" fmla="val 13768195"/>
              <a:gd name="adj2" fmla="val 0"/>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4" name="Straight Arrow Connector 13"/>
          <p:cNvCxnSpPr>
            <a:stCxn id="13" idx="0"/>
          </p:cNvCxnSpPr>
          <p:nvPr/>
        </p:nvCxnSpPr>
        <p:spPr>
          <a:xfrm flipH="1">
            <a:off x="1994895" y="1539953"/>
            <a:ext cx="44055" cy="13484"/>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1764592" y="1477946"/>
                <a:ext cx="398921" cy="3940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ru-RU" i="1" smtClean="0">
                              <a:solidFill>
                                <a:schemeClr val="bg1"/>
                              </a:solidFill>
                              <a:latin typeface="Cambria Math"/>
                              <a:ea typeface="Cambria Math"/>
                            </a:rPr>
                          </m:ctrlPr>
                        </m:sSubPr>
                        <m:e>
                          <m:r>
                            <a:rPr lang="en-US" b="0" i="1" smtClean="0">
                              <a:solidFill>
                                <a:schemeClr val="bg1"/>
                              </a:solidFill>
                              <a:latin typeface="Cambria Math"/>
                              <a:ea typeface="Cambria Math"/>
                            </a:rPr>
                            <m:t>𝑞</m:t>
                          </m:r>
                        </m:e>
                        <m:sub>
                          <m:r>
                            <a:rPr lang="ru-RU" i="1" smtClean="0">
                              <a:solidFill>
                                <a:schemeClr val="bg1"/>
                              </a:solidFill>
                              <a:latin typeface="Cambria Math"/>
                              <a:ea typeface="Cambria Math"/>
                            </a:rPr>
                            <m:t>𝜑</m:t>
                          </m:r>
                        </m:sub>
                      </m:sSub>
                    </m:oMath>
                  </m:oMathPara>
                </a14:m>
                <a:endParaRPr lang="ru-RU" sz="1600" dirty="0">
                  <a:solidFill>
                    <a:schemeClr val="bg1"/>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764592" y="1477946"/>
                <a:ext cx="398921" cy="394019"/>
              </a:xfrm>
              <a:prstGeom prst="rect">
                <a:avLst/>
              </a:prstGeom>
              <a:blipFill rotWithShape="1">
                <a:blip r:embed="rId7"/>
                <a:stretch>
                  <a:fillRect b="-4615"/>
                </a:stretch>
              </a:blipFill>
            </p:spPr>
            <p:txBody>
              <a:bodyPr/>
              <a:lstStyle/>
              <a:p>
                <a:r>
                  <a:rPr lang="ru-RU">
                    <a:noFill/>
                  </a:rPr>
                  <a:t> </a:t>
                </a:r>
              </a:p>
            </p:txBody>
          </p:sp>
        </mc:Fallback>
      </mc:AlternateContent>
      <p:pic>
        <p:nvPicPr>
          <p:cNvPr id="36" name="Picture 2"/>
          <p:cNvPicPr>
            <a:picLocks noChangeArrowheads="1"/>
          </p:cNvPicPr>
          <p:nvPr/>
        </p:nvPicPr>
        <p:blipFill rotWithShape="1">
          <a:blip r:embed="rId8">
            <a:extLst>
              <a:ext uri="{28A0092B-C50C-407E-A947-70E740481C1C}">
                <a14:useLocalDpi xmlns:a14="http://schemas.microsoft.com/office/drawing/2010/main" val="0"/>
              </a:ext>
            </a:extLst>
          </a:blip>
          <a:srcRect l="6652" t="19650" r="2972" b="8107"/>
          <a:stretch/>
        </p:blipFill>
        <p:spPr bwMode="auto">
          <a:xfrm>
            <a:off x="2278922" y="2982988"/>
            <a:ext cx="2999092" cy="1687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36"/>
          <p:cNvPicPr>
            <a:picLocks noChangeAspect="1" noChangeArrowheads="1"/>
          </p:cNvPicPr>
          <p:nvPr/>
        </p:nvPicPr>
        <p:blipFill rotWithShape="1">
          <a:blip r:embed="rId9">
            <a:extLst>
              <a:ext uri="{28A0092B-C50C-407E-A947-70E740481C1C}">
                <a14:useLocalDpi xmlns:a14="http://schemas.microsoft.com/office/drawing/2010/main" val="0"/>
              </a:ext>
            </a:extLst>
          </a:blip>
          <a:srcRect l="7375" t="9019" r="3719" b="10653"/>
          <a:stretch/>
        </p:blipFill>
        <p:spPr bwMode="auto">
          <a:xfrm>
            <a:off x="2278921" y="4543566"/>
            <a:ext cx="2999091" cy="2184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8" name="Straight Arrow Connector 37"/>
          <p:cNvCxnSpPr/>
          <p:nvPr/>
        </p:nvCxnSpPr>
        <p:spPr>
          <a:xfrm>
            <a:off x="2278920" y="6728129"/>
            <a:ext cx="3168354" cy="6957"/>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9" name="TextBox 38"/>
              <p:cNvSpPr txBox="1"/>
              <p:nvPr/>
            </p:nvSpPr>
            <p:spPr>
              <a:xfrm>
                <a:off x="5387939" y="6580627"/>
                <a:ext cx="539552" cy="2601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ru-RU" sz="1000" b="1" i="1" smtClean="0">
                              <a:solidFill>
                                <a:schemeClr val="accent1"/>
                              </a:solidFill>
                              <a:latin typeface="Cambria Math"/>
                              <a:ea typeface="Cambria Math"/>
                            </a:rPr>
                          </m:ctrlPr>
                        </m:sSubPr>
                        <m:e>
                          <m:r>
                            <a:rPr lang="en-US" sz="1000" b="1" i="1" smtClean="0">
                              <a:solidFill>
                                <a:schemeClr val="accent1"/>
                              </a:solidFill>
                              <a:latin typeface="Cambria Math"/>
                              <a:ea typeface="Cambria Math"/>
                            </a:rPr>
                            <m:t>𝒒</m:t>
                          </m:r>
                        </m:e>
                        <m:sub>
                          <m:r>
                            <a:rPr lang="ru-RU" sz="1000" b="1" i="1" smtClean="0">
                              <a:solidFill>
                                <a:schemeClr val="accent1"/>
                              </a:solidFill>
                              <a:latin typeface="Cambria Math"/>
                              <a:ea typeface="Cambria Math"/>
                            </a:rPr>
                            <m:t>𝝋</m:t>
                          </m:r>
                        </m:sub>
                      </m:sSub>
                      <m:r>
                        <a:rPr lang="en-US" sz="1000" b="1" i="1" smtClean="0">
                          <a:solidFill>
                            <a:schemeClr val="accent1"/>
                          </a:solidFill>
                          <a:latin typeface="Cambria Math"/>
                        </a:rPr>
                        <m:t>, </m:t>
                      </m:r>
                      <m:r>
                        <a:rPr lang="en-US" sz="1000" b="1" i="1" smtClean="0">
                          <a:solidFill>
                            <a:schemeClr val="accent1"/>
                          </a:solidFill>
                          <a:latin typeface="Cambria Math"/>
                        </a:rPr>
                        <m:t>𝒑𝒊𝒙𝒆𝒍𝒔</m:t>
                      </m:r>
                    </m:oMath>
                  </m:oMathPara>
                </a14:m>
                <a:endParaRPr lang="ru-RU" sz="1050" b="1" dirty="0">
                  <a:solidFill>
                    <a:schemeClr val="accent1"/>
                  </a:solidFill>
                </a:endParaRPr>
              </a:p>
            </p:txBody>
          </p:sp>
        </mc:Choice>
        <mc:Fallback>
          <p:sp>
            <p:nvSpPr>
              <p:cNvPr id="39" name="TextBox 38"/>
              <p:cNvSpPr txBox="1">
                <a:spLocks noRot="1" noChangeAspect="1" noMove="1" noResize="1" noEditPoints="1" noAdjustHandles="1" noChangeArrowheads="1" noChangeShapeType="1" noTextEdit="1"/>
              </p:cNvSpPr>
              <p:nvPr/>
            </p:nvSpPr>
            <p:spPr>
              <a:xfrm>
                <a:off x="5387939" y="6580627"/>
                <a:ext cx="539552" cy="260136"/>
              </a:xfrm>
              <a:prstGeom prst="rect">
                <a:avLst/>
              </a:prstGeom>
              <a:blipFill rotWithShape="1">
                <a:blip r:embed="rId10"/>
                <a:stretch>
                  <a:fillRect r="-37500"/>
                </a:stretch>
              </a:blipFill>
            </p:spPr>
            <p:txBody>
              <a:bodyPr/>
              <a:lstStyle/>
              <a:p>
                <a:r>
                  <a:rPr lang="ru-RU">
                    <a:noFill/>
                  </a:rPr>
                  <a:t> </a:t>
                </a:r>
              </a:p>
            </p:txBody>
          </p:sp>
        </mc:Fallback>
      </mc:AlternateContent>
      <p:cxnSp>
        <p:nvCxnSpPr>
          <p:cNvPr id="40" name="Straight Arrow Connector 39"/>
          <p:cNvCxnSpPr/>
          <p:nvPr/>
        </p:nvCxnSpPr>
        <p:spPr>
          <a:xfrm flipH="1" flipV="1">
            <a:off x="2271948" y="4670302"/>
            <a:ext cx="6972" cy="2057828"/>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p:cNvSpPr txBox="1"/>
              <p:nvPr/>
            </p:nvSpPr>
            <p:spPr>
              <a:xfrm>
                <a:off x="1475644" y="4797152"/>
                <a:ext cx="875286" cy="414024"/>
              </a:xfrm>
              <a:prstGeom prst="rect">
                <a:avLst/>
              </a:prstGeom>
              <a:noFill/>
            </p:spPr>
            <p:txBody>
              <a:bodyPr wrap="square" rtlCol="0">
                <a:spAutoFit/>
              </a:bodyPr>
              <a:lstStyle/>
              <a:p>
                <a:pPr algn="just"/>
                <a14:m>
                  <m:oMath xmlns:m="http://schemas.openxmlformats.org/officeDocument/2006/math">
                    <m:sSub>
                      <m:sSubPr>
                        <m:ctrlPr>
                          <a:rPr lang="ru-RU" sz="1000" b="1" i="1" smtClean="0">
                            <a:solidFill>
                              <a:schemeClr val="accent1"/>
                            </a:solidFill>
                            <a:latin typeface="Cambria Math"/>
                          </a:rPr>
                        </m:ctrlPr>
                      </m:sSubPr>
                      <m:e>
                        <m:r>
                          <a:rPr lang="ru-RU" sz="1000" b="1" i="1" smtClean="0">
                            <a:solidFill>
                              <a:schemeClr val="accent1"/>
                            </a:solidFill>
                            <a:latin typeface="Cambria Math"/>
                            <a:ea typeface="Cambria Math"/>
                          </a:rPr>
                          <m:t>&lt;</m:t>
                        </m:r>
                        <m:r>
                          <a:rPr lang="en-US" sz="1000" b="1" i="1" smtClean="0">
                            <a:solidFill>
                              <a:schemeClr val="accent1"/>
                            </a:solidFill>
                            <a:latin typeface="Cambria Math"/>
                            <a:ea typeface="Cambria Math"/>
                          </a:rPr>
                          <m:t>𝑺</m:t>
                        </m:r>
                        <m:r>
                          <a:rPr lang="en-US" sz="1000" b="1" i="1" smtClean="0">
                            <a:solidFill>
                              <a:schemeClr val="accent1"/>
                            </a:solidFill>
                            <a:latin typeface="Cambria Math"/>
                            <a:ea typeface="Cambria Math"/>
                          </a:rPr>
                          <m:t>(</m:t>
                        </m:r>
                        <m:r>
                          <a:rPr lang="en-US" sz="1000" b="1" i="1" smtClean="0">
                            <a:solidFill>
                              <a:schemeClr val="accent1"/>
                            </a:solidFill>
                            <a:latin typeface="Cambria Math"/>
                            <a:ea typeface="Cambria Math"/>
                          </a:rPr>
                          <m:t>𝒒</m:t>
                        </m:r>
                        <m:r>
                          <a:rPr lang="en-US" sz="1000" b="1" i="1" smtClean="0">
                            <a:solidFill>
                              <a:schemeClr val="accent1"/>
                            </a:solidFill>
                            <a:latin typeface="Cambria Math"/>
                            <a:ea typeface="Cambria Math"/>
                          </a:rPr>
                          <m:t>)&gt;</m:t>
                        </m:r>
                      </m:e>
                      <m:sub>
                        <m:r>
                          <a:rPr lang="en-US" sz="1000" b="1" i="1" smtClean="0">
                            <a:solidFill>
                              <a:schemeClr val="accent1"/>
                            </a:solidFill>
                            <a:latin typeface="Cambria Math"/>
                            <a:ea typeface="Cambria Math"/>
                          </a:rPr>
                          <m:t>𝒒</m:t>
                        </m:r>
                      </m:sub>
                    </m:sSub>
                  </m:oMath>
                </a14:m>
                <a:r>
                  <a:rPr lang="en-US" sz="1000" b="1" i="1" dirty="0" smtClean="0">
                    <a:solidFill>
                      <a:schemeClr val="accent1"/>
                    </a:solidFill>
                    <a:latin typeface="Cambria Math"/>
                  </a:rPr>
                  <a:t>,</a:t>
                </a:r>
              </a:p>
              <a:p>
                <a:pPr algn="just"/>
                <a14:m>
                  <m:oMathPara xmlns:m="http://schemas.openxmlformats.org/officeDocument/2006/math">
                    <m:oMathParaPr>
                      <m:jc m:val="centerGroup"/>
                    </m:oMathParaPr>
                    <m:oMath xmlns:m="http://schemas.openxmlformats.org/officeDocument/2006/math">
                      <m:r>
                        <a:rPr lang="en-US" sz="1000" b="1" i="1" smtClean="0">
                          <a:solidFill>
                            <a:schemeClr val="accent1"/>
                          </a:solidFill>
                          <a:latin typeface="Cambria Math"/>
                        </a:rPr>
                        <m:t> </m:t>
                      </m:r>
                      <m:r>
                        <a:rPr lang="en-US" sz="1000" b="1" i="1" smtClean="0">
                          <a:solidFill>
                            <a:schemeClr val="accent1"/>
                          </a:solidFill>
                          <a:latin typeface="Cambria Math"/>
                        </a:rPr>
                        <m:t>𝒂𝒓𝒃</m:t>
                      </m:r>
                      <m:r>
                        <a:rPr lang="en-US" sz="1000" b="1" i="1" smtClean="0">
                          <a:solidFill>
                            <a:schemeClr val="accent1"/>
                          </a:solidFill>
                          <a:latin typeface="Cambria Math"/>
                        </a:rPr>
                        <m:t>. </m:t>
                      </m:r>
                      <m:r>
                        <a:rPr lang="en-US" sz="1000" b="1" i="1" smtClean="0">
                          <a:solidFill>
                            <a:schemeClr val="accent1"/>
                          </a:solidFill>
                          <a:latin typeface="Cambria Math"/>
                        </a:rPr>
                        <m:t>𝒖𝒏𝒊𝒕𝒔</m:t>
                      </m:r>
                    </m:oMath>
                  </m:oMathPara>
                </a14:m>
                <a:endParaRPr lang="ru-RU" sz="1000" b="1" dirty="0">
                  <a:solidFill>
                    <a:schemeClr val="accent1"/>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1475644" y="4797152"/>
                <a:ext cx="875286" cy="414024"/>
              </a:xfrm>
              <a:prstGeom prst="rect">
                <a:avLst/>
              </a:prstGeom>
              <a:blipFill rotWithShape="1">
                <a:blip r:embed="rId11"/>
                <a:stretch>
                  <a:fillRect/>
                </a:stretch>
              </a:blipFill>
            </p:spPr>
            <p:txBody>
              <a:bodyPr/>
              <a:lstStyle/>
              <a:p>
                <a:r>
                  <a:rPr lang="ru-RU">
                    <a:noFill/>
                  </a:rPr>
                  <a:t> </a:t>
                </a:r>
              </a:p>
            </p:txBody>
          </p:sp>
        </mc:Fallback>
      </mc:AlternateContent>
      <p:pic>
        <p:nvPicPr>
          <p:cNvPr id="42" name="Picture 3"/>
          <p:cNvPicPr>
            <a:picLocks noChangeAspect="1" noChangeArrowheads="1"/>
          </p:cNvPicPr>
          <p:nvPr/>
        </p:nvPicPr>
        <p:blipFill rotWithShape="1">
          <a:blip r:embed="rId12">
            <a:extLst>
              <a:ext uri="{28A0092B-C50C-407E-A947-70E740481C1C}">
                <a14:useLocalDpi xmlns:a14="http://schemas.microsoft.com/office/drawing/2010/main" val="0"/>
              </a:ext>
            </a:extLst>
          </a:blip>
          <a:srcRect l="10623" t="10190" r="5939" b="7914"/>
          <a:stretch/>
        </p:blipFill>
        <p:spPr bwMode="auto">
          <a:xfrm rot="16200000">
            <a:off x="5540907" y="3057150"/>
            <a:ext cx="1879416" cy="1471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43" name="TextBox 42"/>
              <p:cNvSpPr txBox="1"/>
              <p:nvPr/>
            </p:nvSpPr>
            <p:spPr>
              <a:xfrm>
                <a:off x="5220072" y="2853066"/>
                <a:ext cx="875286" cy="414024"/>
              </a:xfrm>
              <a:prstGeom prst="rect">
                <a:avLst/>
              </a:prstGeom>
              <a:noFill/>
            </p:spPr>
            <p:txBody>
              <a:bodyPr wrap="square" rtlCol="0">
                <a:spAutoFit/>
              </a:bodyPr>
              <a:lstStyle/>
              <a:p>
                <a:pPr algn="just"/>
                <a14:m>
                  <m:oMath xmlns:m="http://schemas.openxmlformats.org/officeDocument/2006/math">
                    <m:sSub>
                      <m:sSubPr>
                        <m:ctrlPr>
                          <a:rPr lang="ru-RU" sz="1000" b="1" i="1" smtClean="0">
                            <a:solidFill>
                              <a:schemeClr val="accent1"/>
                            </a:solidFill>
                            <a:latin typeface="Cambria Math"/>
                          </a:rPr>
                        </m:ctrlPr>
                      </m:sSubPr>
                      <m:e>
                        <m:r>
                          <a:rPr lang="ru-RU" sz="1000" b="1" i="1" smtClean="0">
                            <a:solidFill>
                              <a:schemeClr val="accent1"/>
                            </a:solidFill>
                            <a:latin typeface="Cambria Math"/>
                            <a:ea typeface="Cambria Math"/>
                          </a:rPr>
                          <m:t>&lt;</m:t>
                        </m:r>
                        <m:r>
                          <a:rPr lang="en-US" sz="1000" b="1" i="1" smtClean="0">
                            <a:solidFill>
                              <a:schemeClr val="accent1"/>
                            </a:solidFill>
                            <a:latin typeface="Cambria Math"/>
                            <a:ea typeface="Cambria Math"/>
                          </a:rPr>
                          <m:t>𝑺</m:t>
                        </m:r>
                        <m:r>
                          <a:rPr lang="en-US" sz="1000" b="1" i="1" smtClean="0">
                            <a:solidFill>
                              <a:schemeClr val="accent1"/>
                            </a:solidFill>
                            <a:latin typeface="Cambria Math"/>
                            <a:ea typeface="Cambria Math"/>
                          </a:rPr>
                          <m:t>(</m:t>
                        </m:r>
                        <m:r>
                          <a:rPr lang="en-US" sz="1000" b="1" i="1" smtClean="0">
                            <a:solidFill>
                              <a:schemeClr val="accent1"/>
                            </a:solidFill>
                            <a:latin typeface="Cambria Math"/>
                            <a:ea typeface="Cambria Math"/>
                          </a:rPr>
                          <m:t>𝒒</m:t>
                        </m:r>
                        <m:r>
                          <a:rPr lang="en-US" sz="1000" b="1" i="1" smtClean="0">
                            <a:solidFill>
                              <a:schemeClr val="accent1"/>
                            </a:solidFill>
                            <a:latin typeface="Cambria Math"/>
                            <a:ea typeface="Cambria Math"/>
                          </a:rPr>
                          <m:t>)&gt;</m:t>
                        </m:r>
                      </m:e>
                      <m:sub>
                        <m:r>
                          <a:rPr lang="ru-RU" sz="1000" b="1" i="1" smtClean="0">
                            <a:solidFill>
                              <a:schemeClr val="accent1"/>
                            </a:solidFill>
                            <a:latin typeface="Cambria Math"/>
                            <a:ea typeface="Cambria Math"/>
                          </a:rPr>
                          <m:t>𝝋</m:t>
                        </m:r>
                      </m:sub>
                    </m:sSub>
                  </m:oMath>
                </a14:m>
                <a:r>
                  <a:rPr lang="en-US" sz="1000" b="1" i="1" dirty="0" smtClean="0">
                    <a:solidFill>
                      <a:schemeClr val="accent1"/>
                    </a:solidFill>
                    <a:latin typeface="Cambria Math"/>
                  </a:rPr>
                  <a:t>,</a:t>
                </a:r>
              </a:p>
              <a:p>
                <a:pPr algn="just"/>
                <a14:m>
                  <m:oMathPara xmlns:m="http://schemas.openxmlformats.org/officeDocument/2006/math">
                    <m:oMathParaPr>
                      <m:jc m:val="centerGroup"/>
                    </m:oMathParaPr>
                    <m:oMath xmlns:m="http://schemas.openxmlformats.org/officeDocument/2006/math">
                      <m:r>
                        <a:rPr lang="en-US" sz="1000" b="1" i="1" smtClean="0">
                          <a:solidFill>
                            <a:schemeClr val="accent1"/>
                          </a:solidFill>
                          <a:latin typeface="Cambria Math"/>
                        </a:rPr>
                        <m:t> </m:t>
                      </m:r>
                      <m:r>
                        <a:rPr lang="en-US" sz="1000" b="1" i="1" smtClean="0">
                          <a:solidFill>
                            <a:schemeClr val="accent1"/>
                          </a:solidFill>
                          <a:latin typeface="Cambria Math"/>
                        </a:rPr>
                        <m:t>𝒂𝒓𝒃</m:t>
                      </m:r>
                      <m:r>
                        <a:rPr lang="en-US" sz="1000" b="1" i="1" smtClean="0">
                          <a:solidFill>
                            <a:schemeClr val="accent1"/>
                          </a:solidFill>
                          <a:latin typeface="Cambria Math"/>
                        </a:rPr>
                        <m:t>. </m:t>
                      </m:r>
                      <m:r>
                        <a:rPr lang="en-US" sz="1000" b="1" i="1" smtClean="0">
                          <a:solidFill>
                            <a:schemeClr val="accent1"/>
                          </a:solidFill>
                          <a:latin typeface="Cambria Math"/>
                        </a:rPr>
                        <m:t>𝒖𝒏𝒊𝒕𝒔</m:t>
                      </m:r>
                    </m:oMath>
                  </m:oMathPara>
                </a14:m>
                <a:endParaRPr lang="ru-RU" sz="1000" b="1" dirty="0">
                  <a:solidFill>
                    <a:schemeClr val="accent1"/>
                  </a:solidFill>
                </a:endParaRPr>
              </a:p>
            </p:txBody>
          </p:sp>
        </mc:Choice>
        <mc:Fallback>
          <p:sp>
            <p:nvSpPr>
              <p:cNvPr id="43" name="TextBox 42"/>
              <p:cNvSpPr txBox="1">
                <a:spLocks noRot="1" noChangeAspect="1" noMove="1" noResize="1" noEditPoints="1" noAdjustHandles="1" noChangeArrowheads="1" noChangeShapeType="1" noTextEdit="1"/>
              </p:cNvSpPr>
              <p:nvPr/>
            </p:nvSpPr>
            <p:spPr>
              <a:xfrm>
                <a:off x="5220072" y="2853066"/>
                <a:ext cx="875286" cy="414024"/>
              </a:xfrm>
              <a:prstGeom prst="rect">
                <a:avLst/>
              </a:prstGeom>
              <a:blipFill rotWithShape="1">
                <a:blip r:embed="rId13"/>
                <a:stretch>
                  <a:fillRect/>
                </a:stretch>
              </a:blipFill>
            </p:spPr>
            <p:txBody>
              <a:bodyPr/>
              <a:lstStyle/>
              <a:p>
                <a:r>
                  <a:rPr lang="ru-RU">
                    <a:noFill/>
                  </a:rPr>
                  <a:t> </a:t>
                </a:r>
              </a:p>
            </p:txBody>
          </p:sp>
        </mc:Fallback>
      </mc:AlternateContent>
      <p:cxnSp>
        <p:nvCxnSpPr>
          <p:cNvPr id="44" name="Straight Arrow Connector 43"/>
          <p:cNvCxnSpPr/>
          <p:nvPr/>
        </p:nvCxnSpPr>
        <p:spPr>
          <a:xfrm flipH="1">
            <a:off x="5983742" y="3011354"/>
            <a:ext cx="1263732" cy="0"/>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7247473" y="3011354"/>
            <a:ext cx="1" cy="1857806"/>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TextBox 45"/>
              <p:cNvSpPr txBox="1"/>
              <p:nvPr/>
            </p:nvSpPr>
            <p:spPr>
              <a:xfrm>
                <a:off x="6840760" y="4869160"/>
                <a:ext cx="539552"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b="1" i="1" smtClean="0">
                          <a:solidFill>
                            <a:schemeClr val="accent1"/>
                          </a:solidFill>
                          <a:latin typeface="Cambria Math"/>
                        </a:rPr>
                        <m:t>𝒒</m:t>
                      </m:r>
                      <m:r>
                        <a:rPr lang="en-US" sz="1000" b="1" i="1" smtClean="0">
                          <a:solidFill>
                            <a:schemeClr val="accent1"/>
                          </a:solidFill>
                          <a:latin typeface="Cambria Math"/>
                        </a:rPr>
                        <m:t>, </m:t>
                      </m:r>
                      <m:r>
                        <a:rPr lang="en-US" sz="1000" b="1" i="1" smtClean="0">
                          <a:solidFill>
                            <a:schemeClr val="accent1"/>
                          </a:solidFill>
                          <a:latin typeface="Cambria Math"/>
                        </a:rPr>
                        <m:t>𝒑𝒊𝒙𝒆𝒍𝒔</m:t>
                      </m:r>
                    </m:oMath>
                  </m:oMathPara>
                </a14:m>
                <a:endParaRPr lang="ru-RU" sz="1050" b="1" dirty="0">
                  <a:solidFill>
                    <a:schemeClr val="accent1"/>
                  </a:solidFill>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6840760" y="4869160"/>
                <a:ext cx="539552" cy="246221"/>
              </a:xfrm>
              <a:prstGeom prst="rect">
                <a:avLst/>
              </a:prstGeom>
              <a:blipFill rotWithShape="1">
                <a:blip r:embed="rId14"/>
                <a:stretch>
                  <a:fillRect r="-23596" b="-5000"/>
                </a:stretch>
              </a:blipFill>
            </p:spPr>
            <p:txBody>
              <a:bodyPr/>
              <a:lstStyle/>
              <a:p>
                <a:r>
                  <a:rPr lang="ru-RU">
                    <a:noFill/>
                  </a:rPr>
                  <a:t> </a:t>
                </a:r>
              </a:p>
            </p:txBody>
          </p:sp>
        </mc:Fallback>
      </mc:AlternateContent>
    </p:spTree>
    <p:extLst>
      <p:ext uri="{BB962C8B-B14F-4D97-AF65-F5344CB8AC3E}">
        <p14:creationId xmlns:p14="http://schemas.microsoft.com/office/powerpoint/2010/main" val="12013618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87838" b="18497"/>
          <a:stretch/>
        </p:blipFill>
        <p:spPr bwMode="auto">
          <a:xfrm rot="5400000">
            <a:off x="6505184" y="-322331"/>
            <a:ext cx="469532" cy="2406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408204" y="1071478"/>
            <a:ext cx="972108" cy="111656"/>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err="1" smtClean="0">
              <a:solidFill>
                <a:schemeClr val="tx1"/>
              </a:solidFill>
            </a:endParaRPr>
          </a:p>
        </p:txBody>
      </p:sp>
      <p:sp>
        <p:nvSpPr>
          <p:cNvPr id="2" name="Title 1"/>
          <p:cNvSpPr>
            <a:spLocks noGrp="1"/>
          </p:cNvSpPr>
          <p:nvPr>
            <p:ph type="title"/>
          </p:nvPr>
        </p:nvSpPr>
        <p:spPr/>
        <p:txBody>
          <a:bodyPr/>
          <a:lstStyle/>
          <a:p>
            <a:r>
              <a:rPr lang="en-US" sz="3000" smtClean="0"/>
              <a:t>Bragg peak fitting</a:t>
            </a:r>
            <a:endParaRPr lang="ru-RU" sz="3000" dirty="0"/>
          </a:p>
        </p:txBody>
      </p:sp>
      <p:pic>
        <p:nvPicPr>
          <p:cNvPr id="7"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861" y="992387"/>
            <a:ext cx="2952328" cy="2753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772" y="3554313"/>
            <a:ext cx="4320480" cy="330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4024" r="4879"/>
          <a:stretch/>
        </p:blipFill>
        <p:spPr bwMode="auto">
          <a:xfrm rot="16200000">
            <a:off x="4986815" y="854102"/>
            <a:ext cx="3130965" cy="2952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flipV="1">
            <a:off x="1902154" y="815226"/>
            <a:ext cx="0" cy="2931129"/>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907860" y="3738362"/>
            <a:ext cx="3222105" cy="7993"/>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4590413" y="3765602"/>
                <a:ext cx="539552" cy="2601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ru-RU" sz="1000" b="1" i="1" smtClean="0">
                              <a:solidFill>
                                <a:schemeClr val="accent1"/>
                              </a:solidFill>
                              <a:latin typeface="Cambria Math"/>
                              <a:ea typeface="Cambria Math"/>
                            </a:rPr>
                          </m:ctrlPr>
                        </m:sSubPr>
                        <m:e>
                          <m:r>
                            <a:rPr lang="en-US" sz="1000" b="1" i="1" smtClean="0">
                              <a:solidFill>
                                <a:schemeClr val="accent1"/>
                              </a:solidFill>
                              <a:latin typeface="Cambria Math"/>
                              <a:ea typeface="Cambria Math"/>
                            </a:rPr>
                            <m:t>𝒒</m:t>
                          </m:r>
                        </m:e>
                        <m:sub>
                          <m:r>
                            <a:rPr lang="ru-RU" sz="1000" b="1" i="1" smtClean="0">
                              <a:solidFill>
                                <a:schemeClr val="accent1"/>
                              </a:solidFill>
                              <a:latin typeface="Cambria Math"/>
                              <a:ea typeface="Cambria Math"/>
                            </a:rPr>
                            <m:t>𝝋</m:t>
                          </m:r>
                        </m:sub>
                      </m:sSub>
                      <m:r>
                        <a:rPr lang="en-US" sz="1000" b="1" i="1" smtClean="0">
                          <a:solidFill>
                            <a:schemeClr val="accent1"/>
                          </a:solidFill>
                          <a:latin typeface="Cambria Math"/>
                        </a:rPr>
                        <m:t>, </m:t>
                      </m:r>
                      <m:r>
                        <a:rPr lang="en-US" sz="1000" b="1" i="1" smtClean="0">
                          <a:solidFill>
                            <a:schemeClr val="accent1"/>
                          </a:solidFill>
                          <a:latin typeface="Cambria Math"/>
                        </a:rPr>
                        <m:t>𝒑𝒊𝒙𝒆𝒍𝒔</m:t>
                      </m:r>
                    </m:oMath>
                  </m:oMathPara>
                </a14:m>
                <a:endParaRPr lang="ru-RU" sz="1050" b="1" dirty="0">
                  <a:solidFill>
                    <a:schemeClr val="accent1">
                      <a:lumMod val="75000"/>
                    </a:schemeClr>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590413" y="3765602"/>
                <a:ext cx="539552" cy="260136"/>
              </a:xfrm>
              <a:prstGeom prst="rect">
                <a:avLst/>
              </a:prstGeom>
              <a:blipFill rotWithShape="1">
                <a:blip r:embed="rId6"/>
                <a:stretch>
                  <a:fillRect r="-37079"/>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259788" y="992387"/>
                <a:ext cx="539552"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b="1" i="1" smtClean="0">
                          <a:solidFill>
                            <a:schemeClr val="accent1"/>
                          </a:solidFill>
                          <a:latin typeface="Cambria Math"/>
                        </a:rPr>
                        <m:t>𝒒</m:t>
                      </m:r>
                      <m:r>
                        <a:rPr lang="en-US" sz="1000" b="1" i="1" smtClean="0">
                          <a:solidFill>
                            <a:schemeClr val="accent1"/>
                          </a:solidFill>
                          <a:latin typeface="Cambria Math"/>
                        </a:rPr>
                        <m:t>, </m:t>
                      </m:r>
                      <m:r>
                        <a:rPr lang="en-US" sz="1000" b="1" i="1" smtClean="0">
                          <a:solidFill>
                            <a:schemeClr val="accent1"/>
                          </a:solidFill>
                          <a:latin typeface="Cambria Math"/>
                        </a:rPr>
                        <m:t>𝒑𝒊𝒙𝒆𝒍𝒔</m:t>
                      </m:r>
                    </m:oMath>
                  </m:oMathPara>
                </a14:m>
                <a:endParaRPr lang="ru-RU" sz="1050" b="1" dirty="0">
                  <a:solidFill>
                    <a:schemeClr val="accent1"/>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259788" y="992387"/>
                <a:ext cx="539552" cy="246221"/>
              </a:xfrm>
              <a:prstGeom prst="rect">
                <a:avLst/>
              </a:prstGeom>
              <a:blipFill rotWithShape="1">
                <a:blip r:embed="rId7"/>
                <a:stretch>
                  <a:fillRect r="-23864" b="-5000"/>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14" name="TextBox 13"/>
              <p:cNvSpPr txBox="1"/>
              <p:nvPr/>
            </p:nvSpPr>
            <p:spPr>
              <a:xfrm>
                <a:off x="4252522" y="5034086"/>
                <a:ext cx="4846263" cy="843180"/>
              </a:xfrm>
              <a:prstGeom prst="rect">
                <a:avLst/>
              </a:prstGeom>
              <a:noFill/>
            </p:spPr>
            <p:txBody>
              <a:bodyPr wrap="none" rtlCol="0">
                <a:spAutoFit/>
              </a:bodyPr>
              <a:lstStyle/>
              <a:p>
                <a14:m>
                  <m:oMath xmlns:m="http://schemas.openxmlformats.org/officeDocument/2006/math">
                    <m:r>
                      <a:rPr lang="en-US" sz="1900" b="1" i="1" smtClean="0">
                        <a:solidFill>
                          <a:schemeClr val="tx1"/>
                        </a:solidFill>
                        <a:latin typeface="Cambria Math"/>
                      </a:rPr>
                      <m:t>𝒇</m:t>
                    </m:r>
                    <m:d>
                      <m:dPr>
                        <m:ctrlPr>
                          <a:rPr lang="en-US" sz="1900" b="1" i="1" smtClean="0">
                            <a:solidFill>
                              <a:schemeClr val="tx1"/>
                            </a:solidFill>
                            <a:latin typeface="Cambria Math"/>
                          </a:rPr>
                        </m:ctrlPr>
                      </m:dPr>
                      <m:e>
                        <m:r>
                          <a:rPr lang="en-US" sz="1900" b="1" i="1" smtClean="0">
                            <a:solidFill>
                              <a:schemeClr val="tx1"/>
                            </a:solidFill>
                            <a:latin typeface="Cambria Math"/>
                          </a:rPr>
                          <m:t>𝒙</m:t>
                        </m:r>
                        <m:r>
                          <a:rPr lang="en-US" sz="1900" b="1" i="1" smtClean="0">
                            <a:solidFill>
                              <a:schemeClr val="tx1"/>
                            </a:solidFill>
                            <a:latin typeface="Cambria Math"/>
                          </a:rPr>
                          <m:t>, </m:t>
                        </m:r>
                        <m:r>
                          <a:rPr lang="en-US" sz="1900" b="1" i="1" smtClean="0">
                            <a:solidFill>
                              <a:schemeClr val="tx1"/>
                            </a:solidFill>
                            <a:latin typeface="Cambria Math"/>
                          </a:rPr>
                          <m:t>𝑰</m:t>
                        </m:r>
                        <m:r>
                          <a:rPr lang="en-US" sz="1900" b="1" i="1" smtClean="0">
                            <a:solidFill>
                              <a:schemeClr val="tx1"/>
                            </a:solidFill>
                            <a:latin typeface="Cambria Math"/>
                          </a:rPr>
                          <m:t>,</m:t>
                        </m:r>
                        <m:sSubSup>
                          <m:sSubSupPr>
                            <m:ctrlPr>
                              <a:rPr lang="en-US" sz="1900" b="1" i="1">
                                <a:solidFill>
                                  <a:schemeClr val="tx1"/>
                                </a:solidFill>
                                <a:latin typeface="Cambria Math"/>
                              </a:rPr>
                            </m:ctrlPr>
                          </m:sSubSupPr>
                          <m:e>
                            <m:r>
                              <a:rPr lang="en-US" sz="1900" b="1" i="1">
                                <a:solidFill>
                                  <a:schemeClr val="tx1"/>
                                </a:solidFill>
                                <a:latin typeface="Cambria Math"/>
                              </a:rPr>
                              <m:t>𝒒</m:t>
                            </m:r>
                          </m:e>
                          <m:sub>
                            <m:r>
                              <a:rPr lang="en-US" sz="1900" b="1" i="1">
                                <a:solidFill>
                                  <a:schemeClr val="tx1"/>
                                </a:solidFill>
                                <a:latin typeface="Cambria Math"/>
                              </a:rPr>
                              <m:t>𝟎</m:t>
                            </m:r>
                          </m:sub>
                          <m:sup/>
                        </m:sSubSup>
                        <m:r>
                          <a:rPr lang="en-US" sz="1900" b="1" i="1" smtClean="0">
                            <a:solidFill>
                              <a:schemeClr val="tx1"/>
                            </a:solidFill>
                            <a:latin typeface="Cambria Math"/>
                          </a:rPr>
                          <m:t>, </m:t>
                        </m:r>
                        <m:r>
                          <a:rPr lang="en-US" sz="1900" b="1" i="1" smtClean="0">
                            <a:solidFill>
                              <a:schemeClr val="tx1"/>
                            </a:solidFill>
                            <a:latin typeface="Cambria Math"/>
                          </a:rPr>
                          <m:t>𝒘</m:t>
                        </m:r>
                      </m:e>
                    </m:d>
                    <m:r>
                      <a:rPr lang="en-US" sz="1900" b="1" i="1" smtClean="0">
                        <a:solidFill>
                          <a:schemeClr val="tx1"/>
                        </a:solidFill>
                        <a:latin typeface="Cambria Math"/>
                      </a:rPr>
                      <m:t>=</m:t>
                    </m:r>
                    <m:f>
                      <m:fPr>
                        <m:ctrlPr>
                          <a:rPr lang="en-US" sz="1900" b="1" i="1" smtClean="0">
                            <a:solidFill>
                              <a:schemeClr val="tx1"/>
                            </a:solidFill>
                            <a:latin typeface="Cambria Math"/>
                          </a:rPr>
                        </m:ctrlPr>
                      </m:fPr>
                      <m:num>
                        <m:r>
                          <a:rPr lang="en-US" sz="1900" b="1" i="1" smtClean="0">
                            <a:solidFill>
                              <a:schemeClr val="tx1"/>
                            </a:solidFill>
                            <a:latin typeface="Cambria Math"/>
                          </a:rPr>
                          <m:t>𝑰</m:t>
                        </m:r>
                        <m:r>
                          <a:rPr lang="en-US" sz="1900" b="1" i="1" smtClean="0">
                            <a:solidFill>
                              <a:schemeClr val="tx1"/>
                            </a:solidFill>
                            <a:latin typeface="Cambria Math"/>
                            <a:ea typeface="Cambria Math"/>
                          </a:rPr>
                          <m:t>∙</m:t>
                        </m:r>
                        <m:sSup>
                          <m:sSupPr>
                            <m:ctrlPr>
                              <a:rPr lang="en-US" sz="1900" b="1" i="1" smtClean="0">
                                <a:solidFill>
                                  <a:schemeClr val="tx1"/>
                                </a:solidFill>
                                <a:latin typeface="Cambria Math"/>
                              </a:rPr>
                            </m:ctrlPr>
                          </m:sSupPr>
                          <m:e>
                            <m:r>
                              <a:rPr lang="en-US" sz="1900" b="1" i="1" smtClean="0">
                                <a:solidFill>
                                  <a:schemeClr val="tx1"/>
                                </a:solidFill>
                                <a:latin typeface="Cambria Math"/>
                              </a:rPr>
                              <m:t>𝒆</m:t>
                            </m:r>
                          </m:e>
                          <m:sup>
                            <m:r>
                              <a:rPr lang="en-US" sz="1900" b="1" i="1" smtClean="0">
                                <a:solidFill>
                                  <a:schemeClr val="tx1"/>
                                </a:solidFill>
                                <a:latin typeface="Cambria Math"/>
                              </a:rPr>
                              <m:t>−</m:t>
                            </m:r>
                            <m:f>
                              <m:fPr>
                                <m:ctrlPr>
                                  <a:rPr lang="en-US" sz="1900" b="1" i="1" smtClean="0">
                                    <a:solidFill>
                                      <a:schemeClr val="tx1"/>
                                    </a:solidFill>
                                    <a:latin typeface="Cambria Math"/>
                                  </a:rPr>
                                </m:ctrlPr>
                              </m:fPr>
                              <m:num>
                                <m:sSup>
                                  <m:sSupPr>
                                    <m:ctrlPr>
                                      <a:rPr lang="en-US" sz="1900" b="1" i="1" smtClean="0">
                                        <a:solidFill>
                                          <a:schemeClr val="tx1"/>
                                        </a:solidFill>
                                        <a:latin typeface="Cambria Math"/>
                                      </a:rPr>
                                    </m:ctrlPr>
                                  </m:sSupPr>
                                  <m:e>
                                    <m:d>
                                      <m:dPr>
                                        <m:ctrlPr>
                                          <a:rPr lang="en-US" sz="1900" b="1" i="1" smtClean="0">
                                            <a:solidFill>
                                              <a:schemeClr val="tx1"/>
                                            </a:solidFill>
                                            <a:latin typeface="Cambria Math"/>
                                          </a:rPr>
                                        </m:ctrlPr>
                                      </m:dPr>
                                      <m:e>
                                        <m:r>
                                          <a:rPr lang="en-US" sz="1900" b="1" i="1" smtClean="0">
                                            <a:solidFill>
                                              <a:schemeClr val="tx1"/>
                                            </a:solidFill>
                                            <a:latin typeface="Cambria Math"/>
                                          </a:rPr>
                                          <m:t>𝒙</m:t>
                                        </m:r>
                                        <m:r>
                                          <a:rPr lang="en-US" sz="1900" b="1" i="1" smtClean="0">
                                            <a:solidFill>
                                              <a:schemeClr val="tx1"/>
                                            </a:solidFill>
                                            <a:latin typeface="Cambria Math"/>
                                          </a:rPr>
                                          <m:t>−</m:t>
                                        </m:r>
                                        <m:sSub>
                                          <m:sSubPr>
                                            <m:ctrlPr>
                                              <a:rPr lang="en-US" sz="1900" b="1" i="1" smtClean="0">
                                                <a:solidFill>
                                                  <a:schemeClr val="tx1"/>
                                                </a:solidFill>
                                                <a:latin typeface="Cambria Math"/>
                                              </a:rPr>
                                            </m:ctrlPr>
                                          </m:sSubPr>
                                          <m:e>
                                            <m:r>
                                              <a:rPr lang="en-US" sz="1900" b="1" i="1" smtClean="0">
                                                <a:solidFill>
                                                  <a:schemeClr val="tx1"/>
                                                </a:solidFill>
                                                <a:latin typeface="Cambria Math"/>
                                              </a:rPr>
                                              <m:t>𝒒</m:t>
                                            </m:r>
                                          </m:e>
                                          <m:sub>
                                            <m:r>
                                              <a:rPr lang="en-US" sz="1900" b="1" i="1" smtClean="0">
                                                <a:solidFill>
                                                  <a:schemeClr val="tx1"/>
                                                </a:solidFill>
                                                <a:latin typeface="Cambria Math"/>
                                              </a:rPr>
                                              <m:t>𝟎</m:t>
                                            </m:r>
                                          </m:sub>
                                        </m:sSub>
                                      </m:e>
                                    </m:d>
                                  </m:e>
                                  <m:sup>
                                    <m:r>
                                      <a:rPr lang="en-US" sz="1900" b="1" i="1" smtClean="0">
                                        <a:solidFill>
                                          <a:schemeClr val="tx1"/>
                                        </a:solidFill>
                                        <a:latin typeface="Cambria Math"/>
                                      </a:rPr>
                                      <m:t>𝟐</m:t>
                                    </m:r>
                                  </m:sup>
                                </m:sSup>
                              </m:num>
                              <m:den>
                                <m:r>
                                  <a:rPr lang="en-US" sz="1900" b="1" i="1" smtClean="0">
                                    <a:solidFill>
                                      <a:schemeClr val="tx1"/>
                                    </a:solidFill>
                                    <a:latin typeface="Cambria Math"/>
                                  </a:rPr>
                                  <m:t>𝟐</m:t>
                                </m:r>
                                <m:r>
                                  <a:rPr lang="en-US" sz="1900" b="1" i="1" smtClean="0">
                                    <a:solidFill>
                                      <a:schemeClr val="tx1"/>
                                    </a:solidFill>
                                    <a:latin typeface="Cambria Math"/>
                                    <a:ea typeface="Cambria Math"/>
                                  </a:rPr>
                                  <m:t>∙</m:t>
                                </m:r>
                                <m:sSup>
                                  <m:sSupPr>
                                    <m:ctrlPr>
                                      <a:rPr lang="en-US" sz="1900" b="1" i="1" smtClean="0">
                                        <a:solidFill>
                                          <a:schemeClr val="tx1"/>
                                        </a:solidFill>
                                        <a:latin typeface="Cambria Math"/>
                                      </a:rPr>
                                    </m:ctrlPr>
                                  </m:sSupPr>
                                  <m:e>
                                    <m:r>
                                      <a:rPr lang="en-US" sz="1900" b="1" i="1" smtClean="0">
                                        <a:solidFill>
                                          <a:schemeClr val="tx1"/>
                                        </a:solidFill>
                                        <a:latin typeface="Cambria Math"/>
                                      </a:rPr>
                                      <m:t>𝒘</m:t>
                                    </m:r>
                                  </m:e>
                                  <m:sup>
                                    <m:r>
                                      <a:rPr lang="en-US" sz="1900" b="1" i="1" smtClean="0">
                                        <a:solidFill>
                                          <a:schemeClr val="tx1"/>
                                        </a:solidFill>
                                        <a:latin typeface="Cambria Math"/>
                                      </a:rPr>
                                      <m:t>𝟐</m:t>
                                    </m:r>
                                  </m:sup>
                                </m:sSup>
                              </m:den>
                            </m:f>
                          </m:sup>
                        </m:sSup>
                      </m:num>
                      <m:den>
                        <m:rad>
                          <m:radPr>
                            <m:degHide m:val="on"/>
                            <m:ctrlPr>
                              <a:rPr lang="en-US" sz="1900" b="1" i="1" smtClean="0">
                                <a:solidFill>
                                  <a:schemeClr val="tx1"/>
                                </a:solidFill>
                                <a:latin typeface="Cambria Math"/>
                              </a:rPr>
                            </m:ctrlPr>
                          </m:radPr>
                          <m:deg/>
                          <m:e>
                            <m:r>
                              <a:rPr lang="en-US" sz="1900" b="1" i="1" smtClean="0">
                                <a:solidFill>
                                  <a:schemeClr val="tx1"/>
                                </a:solidFill>
                                <a:latin typeface="Cambria Math"/>
                              </a:rPr>
                              <m:t>𝟐</m:t>
                            </m:r>
                            <m:r>
                              <a:rPr lang="en-US" sz="1900" b="1" i="1" smtClean="0">
                                <a:solidFill>
                                  <a:schemeClr val="tx1"/>
                                </a:solidFill>
                                <a:latin typeface="Cambria Math"/>
                                <a:ea typeface="Cambria Math"/>
                              </a:rPr>
                              <m:t>𝝅</m:t>
                            </m:r>
                          </m:e>
                        </m:rad>
                        <m:r>
                          <a:rPr lang="en-US" sz="1900" b="1" i="1">
                            <a:latin typeface="Cambria Math"/>
                          </a:rPr>
                          <m:t>∙</m:t>
                        </m:r>
                        <m:r>
                          <a:rPr lang="en-US" sz="1900" b="1" i="1" smtClean="0">
                            <a:solidFill>
                              <a:schemeClr val="tx1"/>
                            </a:solidFill>
                            <a:latin typeface="Cambria Math"/>
                          </a:rPr>
                          <m:t>𝒘</m:t>
                        </m:r>
                      </m:den>
                    </m:f>
                  </m:oMath>
                </a14:m>
                <a:r>
                  <a:rPr lang="en-US" sz="1900" b="1" dirty="0" smtClean="0">
                    <a:solidFill>
                      <a:schemeClr val="tx1"/>
                    </a:solidFill>
                  </a:rPr>
                  <a:t> </a:t>
                </a:r>
                <a14:m>
                  <m:oMath xmlns:m="http://schemas.openxmlformats.org/officeDocument/2006/math">
                    <m:r>
                      <a:rPr lang="en-US" sz="1900" b="1" i="1" dirty="0" smtClean="0">
                        <a:solidFill>
                          <a:schemeClr val="tx1"/>
                        </a:solidFill>
                        <a:latin typeface="Cambria Math"/>
                      </a:rPr>
                      <m:t>−</m:t>
                    </m:r>
                  </m:oMath>
                </a14:m>
                <a:r>
                  <a:rPr lang="en-US" sz="1900" b="1" dirty="0" smtClean="0">
                    <a:solidFill>
                      <a:schemeClr val="tx1"/>
                    </a:solidFill>
                  </a:rPr>
                  <a:t> </a:t>
                </a:r>
                <a:r>
                  <a:rPr lang="en-US" sz="1900" b="1" dirty="0" smtClean="0">
                    <a:solidFill>
                      <a:schemeClr val="tx1"/>
                    </a:solidFill>
                    <a:latin typeface="Baskerville Old Face" panose="02020602080505020303" pitchFamily="18" charset="0"/>
                  </a:rPr>
                  <a:t>Gaussian function</a:t>
                </a:r>
                <a:endParaRPr lang="ru-RU" sz="1900" b="1" dirty="0">
                  <a:solidFill>
                    <a:schemeClr val="tx1"/>
                  </a:solidFill>
                </a:endParaRPr>
              </a:p>
            </p:txBody>
          </p:sp>
        </mc:Choice>
        <mc:Fallback>
          <p:sp>
            <p:nvSpPr>
              <p:cNvPr id="14" name="TextBox 13"/>
              <p:cNvSpPr txBox="1">
                <a:spLocks noRot="1" noChangeAspect="1" noMove="1" noResize="1" noEditPoints="1" noAdjustHandles="1" noChangeArrowheads="1" noChangeShapeType="1" noTextEdit="1"/>
              </p:cNvSpPr>
              <p:nvPr/>
            </p:nvSpPr>
            <p:spPr>
              <a:xfrm>
                <a:off x="4252522" y="5034086"/>
                <a:ext cx="4846263" cy="843180"/>
              </a:xfrm>
              <a:prstGeom prst="rect">
                <a:avLst/>
              </a:prstGeom>
              <a:blipFill rotWithShape="1">
                <a:blip r:embed="rId8"/>
                <a:stretch>
                  <a:fillRect b="-3623"/>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15" name="TextBox 14"/>
              <p:cNvSpPr txBox="1"/>
              <p:nvPr/>
            </p:nvSpPr>
            <p:spPr>
              <a:xfrm>
                <a:off x="3653010" y="4447645"/>
                <a:ext cx="5490990" cy="568297"/>
              </a:xfrm>
              <a:prstGeom prst="rect">
                <a:avLst/>
              </a:prstGeom>
              <a:noFill/>
            </p:spPr>
            <p:txBody>
              <a:bodyPr wrap="none" rtlCol="0">
                <a:spAutoFit/>
              </a:bodyPr>
              <a:lstStyle/>
              <a:p>
                <a14:m>
                  <m:oMath xmlns:m="http://schemas.openxmlformats.org/officeDocument/2006/math">
                    <m:r>
                      <a:rPr lang="en-US" sz="1900" b="1" i="1" smtClean="0">
                        <a:solidFill>
                          <a:schemeClr val="tx1"/>
                        </a:solidFill>
                        <a:latin typeface="Cambria Math"/>
                      </a:rPr>
                      <m:t>𝒇</m:t>
                    </m:r>
                    <m:d>
                      <m:dPr>
                        <m:ctrlPr>
                          <a:rPr lang="en-US" sz="1900" b="1" i="1" smtClean="0">
                            <a:solidFill>
                              <a:schemeClr val="tx1"/>
                            </a:solidFill>
                            <a:latin typeface="Cambria Math"/>
                          </a:rPr>
                        </m:ctrlPr>
                      </m:dPr>
                      <m:e>
                        <m:r>
                          <a:rPr lang="en-US" sz="1900" b="1" i="1" smtClean="0">
                            <a:solidFill>
                              <a:schemeClr val="tx1"/>
                            </a:solidFill>
                            <a:latin typeface="Cambria Math"/>
                          </a:rPr>
                          <m:t>𝒙</m:t>
                        </m:r>
                        <m:r>
                          <a:rPr lang="en-US" sz="1900" b="1" i="1" smtClean="0">
                            <a:solidFill>
                              <a:schemeClr val="tx1"/>
                            </a:solidFill>
                            <a:latin typeface="Cambria Math"/>
                          </a:rPr>
                          <m:t>, </m:t>
                        </m:r>
                        <m:r>
                          <a:rPr lang="en-US" sz="1900" b="1" i="1" smtClean="0">
                            <a:solidFill>
                              <a:schemeClr val="tx1"/>
                            </a:solidFill>
                            <a:latin typeface="Cambria Math"/>
                          </a:rPr>
                          <m:t>𝑰</m:t>
                        </m:r>
                        <m:r>
                          <a:rPr lang="en-US" sz="1900" b="1" i="1" smtClean="0">
                            <a:solidFill>
                              <a:schemeClr val="tx1"/>
                            </a:solidFill>
                            <a:latin typeface="Cambria Math"/>
                          </a:rPr>
                          <m:t>,</m:t>
                        </m:r>
                        <m:sSubSup>
                          <m:sSubSupPr>
                            <m:ctrlPr>
                              <a:rPr lang="en-US" sz="1900" b="1" i="1">
                                <a:solidFill>
                                  <a:schemeClr val="tx1"/>
                                </a:solidFill>
                                <a:latin typeface="Cambria Math"/>
                              </a:rPr>
                            </m:ctrlPr>
                          </m:sSubSupPr>
                          <m:e>
                            <m:r>
                              <a:rPr lang="en-US" sz="1900" b="1" i="1">
                                <a:solidFill>
                                  <a:schemeClr val="tx1"/>
                                </a:solidFill>
                                <a:latin typeface="Cambria Math"/>
                              </a:rPr>
                              <m:t>𝒒</m:t>
                            </m:r>
                          </m:e>
                          <m:sub>
                            <m:r>
                              <a:rPr lang="en-US" sz="1900" b="1" i="1">
                                <a:solidFill>
                                  <a:schemeClr val="tx1"/>
                                </a:solidFill>
                                <a:latin typeface="Cambria Math"/>
                              </a:rPr>
                              <m:t>𝟎</m:t>
                            </m:r>
                          </m:sub>
                          <m:sup/>
                        </m:sSubSup>
                        <m:r>
                          <a:rPr lang="en-US" sz="1900" b="1" i="1" smtClean="0">
                            <a:solidFill>
                              <a:schemeClr val="tx1"/>
                            </a:solidFill>
                            <a:latin typeface="Cambria Math"/>
                          </a:rPr>
                          <m:t>, </m:t>
                        </m:r>
                        <m:r>
                          <a:rPr lang="en-US" sz="1900" b="1" i="1" smtClean="0">
                            <a:solidFill>
                              <a:schemeClr val="tx1"/>
                            </a:solidFill>
                            <a:latin typeface="Cambria Math"/>
                          </a:rPr>
                          <m:t>𝒘</m:t>
                        </m:r>
                      </m:e>
                    </m:d>
                    <m:r>
                      <a:rPr lang="en-US" sz="1900" b="1" i="1" smtClean="0">
                        <a:solidFill>
                          <a:schemeClr val="tx1"/>
                        </a:solidFill>
                        <a:latin typeface="Cambria Math"/>
                      </a:rPr>
                      <m:t>=</m:t>
                    </m:r>
                    <m:f>
                      <m:fPr>
                        <m:ctrlPr>
                          <a:rPr lang="en-US" sz="1900" b="1" i="1" smtClean="0">
                            <a:solidFill>
                              <a:schemeClr val="tx1"/>
                            </a:solidFill>
                            <a:latin typeface="Cambria Math"/>
                          </a:rPr>
                        </m:ctrlPr>
                      </m:fPr>
                      <m:num>
                        <m:r>
                          <a:rPr lang="en-US" sz="1900" b="1" i="1" smtClean="0">
                            <a:solidFill>
                              <a:schemeClr val="tx1"/>
                            </a:solidFill>
                            <a:latin typeface="Cambria Math"/>
                          </a:rPr>
                          <m:t>𝟏</m:t>
                        </m:r>
                      </m:num>
                      <m:den>
                        <m:r>
                          <a:rPr lang="en-US" sz="1900" b="1" i="1" smtClean="0">
                            <a:solidFill>
                              <a:schemeClr val="tx1"/>
                            </a:solidFill>
                            <a:latin typeface="Cambria Math"/>
                            <a:ea typeface="Cambria Math"/>
                          </a:rPr>
                          <m:t>𝝅</m:t>
                        </m:r>
                      </m:den>
                    </m:f>
                    <m:r>
                      <a:rPr lang="en-US" sz="1900" b="1" i="1" smtClean="0">
                        <a:solidFill>
                          <a:schemeClr val="tx1"/>
                        </a:solidFill>
                        <a:latin typeface="Cambria Math"/>
                        <a:ea typeface="Cambria Math"/>
                      </a:rPr>
                      <m:t>∙</m:t>
                    </m:r>
                    <m:f>
                      <m:fPr>
                        <m:ctrlPr>
                          <a:rPr lang="en-US" sz="1900" b="1" i="1" smtClean="0">
                            <a:solidFill>
                              <a:schemeClr val="tx1"/>
                            </a:solidFill>
                            <a:latin typeface="Cambria Math"/>
                          </a:rPr>
                        </m:ctrlPr>
                      </m:fPr>
                      <m:num>
                        <m:r>
                          <a:rPr lang="en-US" sz="1900" b="1" i="1" smtClean="0">
                            <a:solidFill>
                              <a:schemeClr val="tx1"/>
                            </a:solidFill>
                            <a:latin typeface="Cambria Math"/>
                          </a:rPr>
                          <m:t>𝑰</m:t>
                        </m:r>
                        <m:r>
                          <a:rPr lang="en-US" sz="1900" b="1" i="1" smtClean="0">
                            <a:solidFill>
                              <a:schemeClr val="tx1"/>
                            </a:solidFill>
                            <a:latin typeface="Cambria Math"/>
                            <a:ea typeface="Cambria Math"/>
                          </a:rPr>
                          <m:t>∙</m:t>
                        </m:r>
                        <m:r>
                          <a:rPr lang="en-US" sz="1900" b="1" i="1" smtClean="0">
                            <a:solidFill>
                              <a:schemeClr val="tx1"/>
                            </a:solidFill>
                            <a:latin typeface="Cambria Math"/>
                          </a:rPr>
                          <m:t>𝒘</m:t>
                        </m:r>
                      </m:num>
                      <m:den>
                        <m:sSup>
                          <m:sSupPr>
                            <m:ctrlPr>
                              <a:rPr lang="en-US" sz="1900" b="1" i="1" smtClean="0">
                                <a:solidFill>
                                  <a:schemeClr val="tx1"/>
                                </a:solidFill>
                                <a:latin typeface="Cambria Math"/>
                              </a:rPr>
                            </m:ctrlPr>
                          </m:sSupPr>
                          <m:e>
                            <m:r>
                              <a:rPr lang="en-US" sz="1900" b="1" i="1" smtClean="0">
                                <a:solidFill>
                                  <a:schemeClr val="tx1"/>
                                </a:solidFill>
                                <a:latin typeface="Cambria Math"/>
                              </a:rPr>
                              <m:t>(</m:t>
                            </m:r>
                            <m:r>
                              <a:rPr lang="en-US" sz="1900" b="1" i="1" smtClean="0">
                                <a:solidFill>
                                  <a:schemeClr val="tx1"/>
                                </a:solidFill>
                                <a:latin typeface="Cambria Math"/>
                              </a:rPr>
                              <m:t>𝒙</m:t>
                            </m:r>
                            <m:r>
                              <a:rPr lang="en-US" sz="1900" b="1" i="1" smtClean="0">
                                <a:solidFill>
                                  <a:schemeClr val="tx1"/>
                                </a:solidFill>
                                <a:latin typeface="Cambria Math"/>
                              </a:rPr>
                              <m:t>−</m:t>
                            </m:r>
                            <m:sSubSup>
                              <m:sSubSupPr>
                                <m:ctrlPr>
                                  <a:rPr lang="en-US" sz="1900" b="1" i="1" smtClean="0">
                                    <a:solidFill>
                                      <a:schemeClr val="tx1"/>
                                    </a:solidFill>
                                    <a:latin typeface="Cambria Math"/>
                                  </a:rPr>
                                </m:ctrlPr>
                              </m:sSubSupPr>
                              <m:e>
                                <m:r>
                                  <a:rPr lang="en-US" sz="1900" b="1" i="1" smtClean="0">
                                    <a:solidFill>
                                      <a:schemeClr val="tx1"/>
                                    </a:solidFill>
                                    <a:latin typeface="Cambria Math"/>
                                  </a:rPr>
                                  <m:t>𝒒</m:t>
                                </m:r>
                              </m:e>
                              <m:sub>
                                <m:r>
                                  <a:rPr lang="en-US" sz="1900" b="1" i="1" smtClean="0">
                                    <a:solidFill>
                                      <a:schemeClr val="tx1"/>
                                    </a:solidFill>
                                    <a:latin typeface="Cambria Math"/>
                                  </a:rPr>
                                  <m:t>𝟎</m:t>
                                </m:r>
                              </m:sub>
                              <m:sup/>
                            </m:sSubSup>
                            <m:r>
                              <a:rPr lang="en-US" sz="1900" b="1" i="1" smtClean="0">
                                <a:solidFill>
                                  <a:schemeClr val="tx1"/>
                                </a:solidFill>
                                <a:latin typeface="Cambria Math"/>
                              </a:rPr>
                              <m:t>)</m:t>
                            </m:r>
                          </m:e>
                          <m:sup>
                            <m:r>
                              <a:rPr lang="en-US" sz="1900" b="1" i="1" smtClean="0">
                                <a:solidFill>
                                  <a:schemeClr val="tx1"/>
                                </a:solidFill>
                                <a:latin typeface="Cambria Math"/>
                              </a:rPr>
                              <m:t>𝟐</m:t>
                            </m:r>
                          </m:sup>
                        </m:sSup>
                        <m:r>
                          <a:rPr lang="en-US" sz="1900" b="1" i="1" smtClean="0">
                            <a:solidFill>
                              <a:schemeClr val="tx1"/>
                            </a:solidFill>
                            <a:latin typeface="Cambria Math"/>
                          </a:rPr>
                          <m:t>+</m:t>
                        </m:r>
                        <m:sSup>
                          <m:sSupPr>
                            <m:ctrlPr>
                              <a:rPr lang="en-US" sz="1900" b="1" i="1" smtClean="0">
                                <a:solidFill>
                                  <a:schemeClr val="tx1"/>
                                </a:solidFill>
                                <a:latin typeface="Cambria Math"/>
                              </a:rPr>
                            </m:ctrlPr>
                          </m:sSupPr>
                          <m:e>
                            <m:r>
                              <a:rPr lang="en-US" sz="1900" b="1" i="1" smtClean="0">
                                <a:solidFill>
                                  <a:schemeClr val="tx1"/>
                                </a:solidFill>
                                <a:latin typeface="Cambria Math"/>
                              </a:rPr>
                              <m:t>𝒘</m:t>
                            </m:r>
                          </m:e>
                          <m:sup>
                            <m:r>
                              <a:rPr lang="en-US" sz="1900" b="1" i="1" smtClean="0">
                                <a:solidFill>
                                  <a:schemeClr val="tx1"/>
                                </a:solidFill>
                                <a:latin typeface="Cambria Math"/>
                              </a:rPr>
                              <m:t>𝟐</m:t>
                            </m:r>
                          </m:sup>
                        </m:sSup>
                      </m:den>
                    </m:f>
                  </m:oMath>
                </a14:m>
                <a:r>
                  <a:rPr lang="en-US" sz="1900" b="1" i="1" dirty="0" smtClean="0">
                    <a:solidFill>
                      <a:schemeClr val="tx1"/>
                    </a:solidFill>
                  </a:rPr>
                  <a:t> </a:t>
                </a:r>
                <a14:m>
                  <m:oMath xmlns:m="http://schemas.openxmlformats.org/officeDocument/2006/math">
                    <m:r>
                      <a:rPr lang="en-US" sz="1900" b="1" i="1" dirty="0" smtClean="0">
                        <a:solidFill>
                          <a:schemeClr val="tx1"/>
                        </a:solidFill>
                        <a:latin typeface="Cambria Math"/>
                      </a:rPr>
                      <m:t>−</m:t>
                    </m:r>
                  </m:oMath>
                </a14:m>
                <a:r>
                  <a:rPr lang="en-US" sz="1900" b="1" i="1" dirty="0" smtClean="0">
                    <a:solidFill>
                      <a:schemeClr val="tx1"/>
                    </a:solidFill>
                  </a:rPr>
                  <a:t> </a:t>
                </a:r>
                <a:r>
                  <a:rPr lang="en-US" sz="1900" b="1" dirty="0" smtClean="0">
                    <a:solidFill>
                      <a:schemeClr val="tx1"/>
                    </a:solidFill>
                    <a:latin typeface="Baskerville Old Face" panose="02020602080505020303" pitchFamily="18" charset="0"/>
                  </a:rPr>
                  <a:t>Lorentzian function </a:t>
                </a:r>
                <a:endParaRPr lang="ru-RU" sz="1900" b="1" dirty="0">
                  <a:solidFill>
                    <a:schemeClr val="tx1"/>
                  </a:solidFill>
                </a:endParaRPr>
              </a:p>
            </p:txBody>
          </p:sp>
        </mc:Choice>
        <mc:Fallback>
          <p:sp>
            <p:nvSpPr>
              <p:cNvPr id="15" name="TextBox 14"/>
              <p:cNvSpPr txBox="1">
                <a:spLocks noRot="1" noChangeAspect="1" noMove="1" noResize="1" noEditPoints="1" noAdjustHandles="1" noChangeArrowheads="1" noChangeShapeType="1" noTextEdit="1"/>
              </p:cNvSpPr>
              <p:nvPr/>
            </p:nvSpPr>
            <p:spPr>
              <a:xfrm>
                <a:off x="3653010" y="4447645"/>
                <a:ext cx="5490990" cy="568297"/>
              </a:xfrm>
              <a:prstGeom prst="rect">
                <a:avLst/>
              </a:prstGeom>
              <a:blipFill rotWithShape="1">
                <a:blip r:embed="rId9"/>
                <a:stretch>
                  <a:fillRect l="-333" b="-2151"/>
                </a:stretch>
              </a:blipFill>
            </p:spPr>
            <p:txBody>
              <a:bodyPr/>
              <a:lstStyle/>
              <a:p>
                <a:r>
                  <a:rPr lang="ru-RU">
                    <a:noFill/>
                  </a:rPr>
                  <a:t> </a:t>
                </a:r>
              </a:p>
            </p:txBody>
          </p:sp>
        </mc:Fallback>
      </mc:AlternateContent>
      <p:pic>
        <p:nvPicPr>
          <p:cNvPr id="1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293" r="81901" b="18497"/>
          <a:stretch/>
        </p:blipFill>
        <p:spPr bwMode="auto">
          <a:xfrm rot="16200000">
            <a:off x="6201635" y="43827"/>
            <a:ext cx="262784" cy="2406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64088" y="3645024"/>
            <a:ext cx="2088232" cy="380714"/>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err="1" smtClean="0">
              <a:solidFill>
                <a:schemeClr val="tx1"/>
              </a:solidFill>
            </a:endParaRPr>
          </a:p>
        </p:txBody>
      </p:sp>
      <p:sp>
        <p:nvSpPr>
          <p:cNvPr id="4" name="Rectangle 3"/>
          <p:cNvSpPr/>
          <p:nvPr/>
        </p:nvSpPr>
        <p:spPr>
          <a:xfrm>
            <a:off x="6588224" y="1340768"/>
            <a:ext cx="576064" cy="178511"/>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err="1" smtClean="0">
              <a:solidFill>
                <a:schemeClr val="tx1"/>
              </a:solidFill>
            </a:endParaRPr>
          </a:p>
        </p:txBody>
      </p:sp>
      <p:sp>
        <p:nvSpPr>
          <p:cNvPr id="5" name="Rectangle 4"/>
          <p:cNvSpPr/>
          <p:nvPr/>
        </p:nvSpPr>
        <p:spPr>
          <a:xfrm>
            <a:off x="6675653" y="1268760"/>
            <a:ext cx="128595" cy="89255"/>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err="1" smtClean="0">
              <a:solidFill>
                <a:schemeClr val="tx1"/>
              </a:solidFill>
            </a:endParaRPr>
          </a:p>
        </p:txBody>
      </p:sp>
    </p:spTree>
    <p:extLst>
      <p:ext uri="{BB962C8B-B14F-4D97-AF65-F5344CB8AC3E}">
        <p14:creationId xmlns:p14="http://schemas.microsoft.com/office/powerpoint/2010/main" val="12508440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9909"/>
          <a:stretch/>
        </p:blipFill>
        <p:spPr bwMode="auto">
          <a:xfrm>
            <a:off x="5183378" y="1759749"/>
            <a:ext cx="3870870" cy="2666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3000" dirty="0" smtClean="0"/>
              <a:t>Temperature evolution of Bragg peak parameters: intensity and peak position</a:t>
            </a:r>
            <a:endParaRPr lang="ru-RU" sz="3000" dirty="0"/>
          </a:p>
        </p:txBody>
      </p:sp>
      <p:pic>
        <p:nvPicPr>
          <p:cNvPr id="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8287"/>
          <a:stretch/>
        </p:blipFill>
        <p:spPr bwMode="auto">
          <a:xfrm>
            <a:off x="118463" y="1746880"/>
            <a:ext cx="3783490" cy="265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325889" y="2455994"/>
            <a:ext cx="648072" cy="864096"/>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Rectangle 5"/>
          <p:cNvSpPr/>
          <p:nvPr/>
        </p:nvSpPr>
        <p:spPr>
          <a:xfrm>
            <a:off x="8296657" y="2428492"/>
            <a:ext cx="648072"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Rectangle 7"/>
          <p:cNvSpPr/>
          <p:nvPr/>
        </p:nvSpPr>
        <p:spPr>
          <a:xfrm>
            <a:off x="3325889" y="4976274"/>
            <a:ext cx="720080"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Rectangle 10"/>
          <p:cNvSpPr/>
          <p:nvPr/>
        </p:nvSpPr>
        <p:spPr>
          <a:xfrm>
            <a:off x="8296657" y="2500500"/>
            <a:ext cx="648072"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Rectangle 11"/>
          <p:cNvSpPr/>
          <p:nvPr/>
        </p:nvSpPr>
        <p:spPr>
          <a:xfrm>
            <a:off x="3397897" y="5048282"/>
            <a:ext cx="533382"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Rectangle 12"/>
          <p:cNvSpPr/>
          <p:nvPr/>
        </p:nvSpPr>
        <p:spPr>
          <a:xfrm>
            <a:off x="8289289" y="4966558"/>
            <a:ext cx="432048"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Rectangle 13"/>
          <p:cNvSpPr/>
          <p:nvPr/>
        </p:nvSpPr>
        <p:spPr>
          <a:xfrm>
            <a:off x="8296657" y="2428492"/>
            <a:ext cx="712712"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Rectangle 14"/>
          <p:cNvSpPr/>
          <p:nvPr/>
        </p:nvSpPr>
        <p:spPr>
          <a:xfrm>
            <a:off x="8361297" y="2428492"/>
            <a:ext cx="583432"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Rectangle 16"/>
          <p:cNvSpPr/>
          <p:nvPr/>
        </p:nvSpPr>
        <p:spPr>
          <a:xfrm>
            <a:off x="8497945" y="4966558"/>
            <a:ext cx="533382"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p:cNvSpPr txBox="1"/>
          <p:nvPr/>
        </p:nvSpPr>
        <p:spPr>
          <a:xfrm>
            <a:off x="1482412" y="1375149"/>
            <a:ext cx="966931" cy="369332"/>
          </a:xfrm>
          <a:prstGeom prst="rect">
            <a:avLst/>
          </a:prstGeom>
          <a:noFill/>
        </p:spPr>
        <p:txBody>
          <a:bodyPr wrap="none" rtlCol="0">
            <a:spAutoFit/>
          </a:bodyPr>
          <a:lstStyle/>
          <a:p>
            <a:r>
              <a:rPr lang="en-US" dirty="0" smtClean="0">
                <a:cs typeface="Times New Roman" panose="02020603050405020304" pitchFamily="18" charset="0"/>
              </a:rPr>
              <a:t>Cooling</a:t>
            </a:r>
            <a:endParaRPr lang="ru-RU" dirty="0">
              <a:cs typeface="Times New Roman" panose="02020603050405020304" pitchFamily="18" charset="0"/>
            </a:endParaRPr>
          </a:p>
        </p:txBody>
      </p:sp>
      <p:sp>
        <p:nvSpPr>
          <p:cNvPr id="19" name="TextBox 18"/>
          <p:cNvSpPr txBox="1"/>
          <p:nvPr/>
        </p:nvSpPr>
        <p:spPr>
          <a:xfrm>
            <a:off x="6832605" y="1375149"/>
            <a:ext cx="979755" cy="369332"/>
          </a:xfrm>
          <a:prstGeom prst="rect">
            <a:avLst/>
          </a:prstGeom>
          <a:noFill/>
        </p:spPr>
        <p:txBody>
          <a:bodyPr wrap="none" rtlCol="0">
            <a:spAutoFit/>
          </a:bodyPr>
          <a:lstStyle/>
          <a:p>
            <a:r>
              <a:rPr lang="en-US" dirty="0" smtClean="0">
                <a:cs typeface="Times New Roman" panose="02020603050405020304" pitchFamily="18" charset="0"/>
              </a:rPr>
              <a:t>Heating</a:t>
            </a:r>
            <a:endParaRPr lang="ru-RU" dirty="0">
              <a:cs typeface="Times New Roman" panose="02020603050405020304" pitchFamily="18" charset="0"/>
            </a:endParaRPr>
          </a:p>
        </p:txBody>
      </p:sp>
      <p:cxnSp>
        <p:nvCxnSpPr>
          <p:cNvPr id="22" name="Straight Arrow Connector 21"/>
          <p:cNvCxnSpPr/>
          <p:nvPr/>
        </p:nvCxnSpPr>
        <p:spPr>
          <a:xfrm>
            <a:off x="5844848" y="3890900"/>
            <a:ext cx="2748521" cy="2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864804" y="6399136"/>
            <a:ext cx="2748521" cy="2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8296657" y="2428492"/>
            <a:ext cx="742038"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Rectangle 26"/>
          <p:cNvSpPr/>
          <p:nvPr/>
        </p:nvSpPr>
        <p:spPr>
          <a:xfrm>
            <a:off x="8430847" y="4976274"/>
            <a:ext cx="600480"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0" name="Straight Connector 29"/>
          <p:cNvCxnSpPr/>
          <p:nvPr/>
        </p:nvCxnSpPr>
        <p:spPr>
          <a:xfrm>
            <a:off x="3841399" y="3585115"/>
            <a:ext cx="2880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lowchart: Connector 30"/>
          <p:cNvSpPr/>
          <p:nvPr/>
        </p:nvSpPr>
        <p:spPr>
          <a:xfrm flipH="1" flipV="1">
            <a:off x="3962555" y="3562255"/>
            <a:ext cx="45719" cy="4571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2" name="Straight Connector 31"/>
          <p:cNvCxnSpPr/>
          <p:nvPr/>
        </p:nvCxnSpPr>
        <p:spPr>
          <a:xfrm>
            <a:off x="3833843" y="3778279"/>
            <a:ext cx="28803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Flowchart: Connector 32"/>
          <p:cNvSpPr/>
          <p:nvPr/>
        </p:nvSpPr>
        <p:spPr>
          <a:xfrm flipH="1" flipV="1">
            <a:off x="3954999" y="3755419"/>
            <a:ext cx="45719" cy="45719"/>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4" name="Straight Connector 33"/>
          <p:cNvCxnSpPr/>
          <p:nvPr/>
        </p:nvCxnSpPr>
        <p:spPr>
          <a:xfrm>
            <a:off x="3829732" y="3979456"/>
            <a:ext cx="288032"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5" name="Flowchart: Connector 34"/>
          <p:cNvSpPr/>
          <p:nvPr/>
        </p:nvSpPr>
        <p:spPr>
          <a:xfrm flipH="1" flipV="1">
            <a:off x="3950888" y="3956596"/>
            <a:ext cx="45719" cy="45719"/>
          </a:xfrm>
          <a:prstGeom prst="flowChartConnector">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6" name="Straight Connector 35"/>
          <p:cNvCxnSpPr/>
          <p:nvPr/>
        </p:nvCxnSpPr>
        <p:spPr>
          <a:xfrm>
            <a:off x="3829731" y="4210327"/>
            <a:ext cx="288032"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37" name="Flowchart: Connector 36"/>
          <p:cNvSpPr/>
          <p:nvPr/>
        </p:nvSpPr>
        <p:spPr>
          <a:xfrm flipH="1" flipV="1">
            <a:off x="3950887" y="4187467"/>
            <a:ext cx="45719" cy="45719"/>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8" name="Straight Connector 37"/>
          <p:cNvCxnSpPr/>
          <p:nvPr/>
        </p:nvCxnSpPr>
        <p:spPr>
          <a:xfrm>
            <a:off x="3829732" y="4426351"/>
            <a:ext cx="288032"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39" name="Flowchart: Connector 38"/>
          <p:cNvSpPr/>
          <p:nvPr/>
        </p:nvSpPr>
        <p:spPr>
          <a:xfrm flipH="1" flipV="1">
            <a:off x="3950888" y="4403491"/>
            <a:ext cx="45719" cy="45719"/>
          </a:xfrm>
          <a:prstGeom prst="flowChartConnector">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0" name="Straight Connector 39"/>
          <p:cNvCxnSpPr/>
          <p:nvPr/>
        </p:nvCxnSpPr>
        <p:spPr>
          <a:xfrm>
            <a:off x="3829732" y="4642375"/>
            <a:ext cx="288032"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41" name="Flowchart: Connector 40"/>
          <p:cNvSpPr/>
          <p:nvPr/>
        </p:nvSpPr>
        <p:spPr>
          <a:xfrm flipH="1" flipV="1">
            <a:off x="3950888" y="4619515"/>
            <a:ext cx="45719" cy="45719"/>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42" name="TextBox 41"/>
              <p:cNvSpPr txBox="1"/>
              <p:nvPr/>
            </p:nvSpPr>
            <p:spPr>
              <a:xfrm>
                <a:off x="4312577" y="3435828"/>
                <a:ext cx="678391" cy="277384"/>
              </a:xfrm>
              <a:prstGeom prst="rect">
                <a:avLst/>
              </a:prstGeom>
              <a:noFill/>
            </p:spPr>
            <p:txBody>
              <a:bodyPr wrap="none" rtlCol="0">
                <a:spAutoFit/>
              </a:bodyPr>
              <a:lstStyle/>
              <a:p>
                <a:r>
                  <a:rPr lang="en-US" sz="1200" dirty="0" smtClean="0"/>
                  <a:t>&lt;</a:t>
                </a:r>
                <a14:m>
                  <m:oMath xmlns:m="http://schemas.openxmlformats.org/officeDocument/2006/math">
                    <m:r>
                      <a:rPr lang="en-US" sz="1200" b="0" i="1" smtClean="0">
                        <a:solidFill>
                          <a:schemeClr val="tx1"/>
                        </a:solidFill>
                        <a:latin typeface="Cambria Math"/>
                      </a:rPr>
                      <m:t>10</m:t>
                    </m:r>
                    <m:acc>
                      <m:accPr>
                        <m:chr m:val="̅"/>
                        <m:ctrlPr>
                          <a:rPr lang="en-US" sz="1200" b="0" i="1" smtClean="0">
                            <a:solidFill>
                              <a:schemeClr val="tx1"/>
                            </a:solidFill>
                            <a:latin typeface="Cambria Math"/>
                          </a:rPr>
                        </m:ctrlPr>
                      </m:accPr>
                      <m:e>
                        <m:r>
                          <a:rPr lang="en-US" sz="1200" b="0" i="1" smtClean="0">
                            <a:solidFill>
                              <a:schemeClr val="tx1"/>
                            </a:solidFill>
                            <a:latin typeface="Cambria Math"/>
                          </a:rPr>
                          <m:t>1</m:t>
                        </m:r>
                      </m:e>
                    </m:acc>
                    <m:r>
                      <a:rPr lang="en-US" sz="1200" b="0" i="1" smtClean="0">
                        <a:solidFill>
                          <a:schemeClr val="tx1"/>
                        </a:solidFill>
                        <a:latin typeface="Cambria Math"/>
                      </a:rPr>
                      <m:t>0</m:t>
                    </m:r>
                  </m:oMath>
                </a14:m>
                <a:r>
                  <a:rPr lang="en-US" sz="1200" dirty="0" smtClean="0">
                    <a:solidFill>
                      <a:schemeClr val="tx1"/>
                    </a:solidFill>
                  </a:rPr>
                  <a:t>&gt;</a:t>
                </a:r>
                <a:endParaRPr lang="ru-RU" sz="1200" dirty="0">
                  <a:solidFill>
                    <a:schemeClr val="tx1"/>
                  </a:solidFill>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4312577" y="3435828"/>
                <a:ext cx="678391" cy="277384"/>
              </a:xfrm>
              <a:prstGeom prst="rect">
                <a:avLst/>
              </a:prstGeom>
              <a:blipFill rotWithShape="1">
                <a:blip r:embed="rId6"/>
                <a:stretch>
                  <a:fillRect t="-2222" r="-3571" b="-1555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4325657" y="4287658"/>
                <a:ext cx="678391" cy="277384"/>
              </a:xfrm>
              <a:prstGeom prst="rect">
                <a:avLst/>
              </a:prstGeom>
              <a:noFill/>
            </p:spPr>
            <p:txBody>
              <a:bodyPr wrap="none" rtlCol="0">
                <a:spAutoFit/>
              </a:bodyPr>
              <a:lstStyle/>
              <a:p>
                <a:r>
                  <a:rPr lang="en-US" sz="1200" dirty="0"/>
                  <a:t>&lt;</a:t>
                </a:r>
                <a14:m>
                  <m:oMath xmlns:m="http://schemas.openxmlformats.org/officeDocument/2006/math">
                    <m:r>
                      <a:rPr lang="en-US" sz="1200" i="1">
                        <a:latin typeface="Cambria Math"/>
                      </a:rPr>
                      <m:t>3</m:t>
                    </m:r>
                    <m:r>
                      <a:rPr lang="en-US" sz="1200" b="0" i="1" smtClean="0">
                        <a:solidFill>
                          <a:schemeClr val="tx1"/>
                        </a:solidFill>
                        <a:latin typeface="Cambria Math"/>
                      </a:rPr>
                      <m:t>0</m:t>
                    </m:r>
                    <m:acc>
                      <m:accPr>
                        <m:chr m:val="̅"/>
                        <m:ctrlPr>
                          <a:rPr lang="en-US" sz="1200" b="0" i="1" smtClean="0">
                            <a:solidFill>
                              <a:schemeClr val="tx1"/>
                            </a:solidFill>
                            <a:latin typeface="Cambria Math"/>
                          </a:rPr>
                        </m:ctrlPr>
                      </m:accPr>
                      <m:e>
                        <m:r>
                          <a:rPr lang="en-US" sz="1200" b="0" i="1" smtClean="0">
                            <a:solidFill>
                              <a:schemeClr val="tx1"/>
                            </a:solidFill>
                            <a:latin typeface="Cambria Math"/>
                          </a:rPr>
                          <m:t>3</m:t>
                        </m:r>
                      </m:e>
                    </m:acc>
                    <m:r>
                      <a:rPr lang="en-US" sz="1200" b="0" i="1" smtClean="0">
                        <a:solidFill>
                          <a:schemeClr val="tx1"/>
                        </a:solidFill>
                        <a:latin typeface="Cambria Math"/>
                      </a:rPr>
                      <m:t>0</m:t>
                    </m:r>
                  </m:oMath>
                </a14:m>
                <a:r>
                  <a:rPr lang="en-US" sz="1200" dirty="0" smtClean="0">
                    <a:solidFill>
                      <a:schemeClr val="tx1"/>
                    </a:solidFill>
                  </a:rPr>
                  <a:t>&gt;</a:t>
                </a:r>
                <a:endParaRPr lang="ru-RU" sz="1200" dirty="0">
                  <a:solidFill>
                    <a:schemeClr val="tx1"/>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4325657" y="4287658"/>
                <a:ext cx="678391" cy="277384"/>
              </a:xfrm>
              <a:prstGeom prst="rect">
                <a:avLst/>
              </a:prstGeom>
              <a:blipFill rotWithShape="1">
                <a:blip r:embed="rId7"/>
                <a:stretch>
                  <a:fillRect l="-901" t="-2174" r="-3604" b="-1304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4325657" y="4498359"/>
                <a:ext cx="678391" cy="276999"/>
              </a:xfrm>
              <a:prstGeom prst="rect">
                <a:avLst/>
              </a:prstGeom>
              <a:noFill/>
            </p:spPr>
            <p:txBody>
              <a:bodyPr wrap="none" rtlCol="0">
                <a:spAutoFit/>
              </a:bodyPr>
              <a:lstStyle/>
              <a:p>
                <a:r>
                  <a:rPr lang="en-US" sz="1200" dirty="0"/>
                  <a:t>&lt;</a:t>
                </a:r>
                <a14:m>
                  <m:oMath xmlns:m="http://schemas.openxmlformats.org/officeDocument/2006/math">
                    <m:r>
                      <a:rPr lang="en-US" sz="1200" i="1" dirty="0" smtClean="0">
                        <a:latin typeface="Cambria Math"/>
                      </a:rPr>
                      <m:t>2</m:t>
                    </m:r>
                    <m:r>
                      <a:rPr lang="en-US" sz="1200" b="0" i="1" dirty="0" smtClean="0">
                        <a:latin typeface="Cambria Math"/>
                      </a:rPr>
                      <m:t>2</m:t>
                    </m:r>
                    <m:acc>
                      <m:accPr>
                        <m:chr m:val="̅"/>
                        <m:ctrlPr>
                          <a:rPr lang="en-US" sz="1200" b="0" i="1" smtClean="0">
                            <a:solidFill>
                              <a:schemeClr val="tx1"/>
                            </a:solidFill>
                            <a:latin typeface="Cambria Math"/>
                          </a:rPr>
                        </m:ctrlPr>
                      </m:accPr>
                      <m:e>
                        <m:r>
                          <a:rPr lang="en-US" sz="1200" b="0" i="1" smtClean="0">
                            <a:solidFill>
                              <a:schemeClr val="tx1"/>
                            </a:solidFill>
                            <a:latin typeface="Cambria Math"/>
                          </a:rPr>
                          <m:t>4</m:t>
                        </m:r>
                      </m:e>
                    </m:acc>
                    <m:r>
                      <a:rPr lang="en-US" sz="1200" b="0" i="1" smtClean="0">
                        <a:solidFill>
                          <a:schemeClr val="tx1"/>
                        </a:solidFill>
                        <a:latin typeface="Cambria Math"/>
                      </a:rPr>
                      <m:t>0</m:t>
                    </m:r>
                  </m:oMath>
                </a14:m>
                <a:r>
                  <a:rPr lang="en-US" sz="1200" dirty="0" smtClean="0">
                    <a:solidFill>
                      <a:schemeClr val="tx1"/>
                    </a:solidFill>
                  </a:rPr>
                  <a:t>&gt;</a:t>
                </a:r>
                <a:endParaRPr lang="ru-RU" sz="1200" dirty="0">
                  <a:solidFill>
                    <a:schemeClr val="tx1"/>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4325657" y="4498359"/>
                <a:ext cx="678391" cy="276999"/>
              </a:xfrm>
              <a:prstGeom prst="rect">
                <a:avLst/>
              </a:prstGeom>
              <a:blipFill rotWithShape="1">
                <a:blip r:embed="rId8"/>
                <a:stretch>
                  <a:fillRect l="-901" t="-2222" r="-3604" b="-1555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4325656" y="4071634"/>
                <a:ext cx="678391" cy="277384"/>
              </a:xfrm>
              <a:prstGeom prst="rect">
                <a:avLst/>
              </a:prstGeom>
              <a:noFill/>
            </p:spPr>
            <p:txBody>
              <a:bodyPr wrap="none" rtlCol="0">
                <a:spAutoFit/>
              </a:bodyPr>
              <a:lstStyle/>
              <a:p>
                <a:r>
                  <a:rPr lang="en-US" sz="1200" dirty="0" smtClean="0"/>
                  <a:t>&lt;</a:t>
                </a:r>
                <a14:m>
                  <m:oMath xmlns:m="http://schemas.openxmlformats.org/officeDocument/2006/math">
                    <m:r>
                      <a:rPr lang="en-US" sz="1200" i="1" dirty="0">
                        <a:latin typeface="Cambria Math"/>
                      </a:rPr>
                      <m:t>1</m:t>
                    </m:r>
                    <m:r>
                      <a:rPr lang="en-US" sz="1200" b="0" i="1" dirty="0" smtClean="0">
                        <a:latin typeface="Cambria Math"/>
                      </a:rPr>
                      <m:t>2</m:t>
                    </m:r>
                    <m:acc>
                      <m:accPr>
                        <m:chr m:val="̅"/>
                        <m:ctrlPr>
                          <a:rPr lang="en-US" sz="1200" b="0" i="1" smtClean="0">
                            <a:solidFill>
                              <a:schemeClr val="tx1"/>
                            </a:solidFill>
                            <a:latin typeface="Cambria Math"/>
                          </a:rPr>
                        </m:ctrlPr>
                      </m:accPr>
                      <m:e>
                        <m:r>
                          <a:rPr lang="en-US" sz="1200" b="0" i="1" smtClean="0">
                            <a:solidFill>
                              <a:schemeClr val="tx1"/>
                            </a:solidFill>
                            <a:latin typeface="Cambria Math"/>
                          </a:rPr>
                          <m:t>3</m:t>
                        </m:r>
                      </m:e>
                    </m:acc>
                    <m:r>
                      <a:rPr lang="en-US" sz="1200" b="0" i="1" smtClean="0">
                        <a:solidFill>
                          <a:schemeClr val="tx1"/>
                        </a:solidFill>
                        <a:latin typeface="Cambria Math"/>
                      </a:rPr>
                      <m:t>0</m:t>
                    </m:r>
                  </m:oMath>
                </a14:m>
                <a:r>
                  <a:rPr lang="en-US" sz="1200" dirty="0" smtClean="0">
                    <a:solidFill>
                      <a:schemeClr val="tx1"/>
                    </a:solidFill>
                  </a:rPr>
                  <a:t>&gt;</a:t>
                </a:r>
                <a:endParaRPr lang="ru-RU" sz="1200" dirty="0">
                  <a:solidFill>
                    <a:schemeClr val="tx1"/>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4325656" y="4071634"/>
                <a:ext cx="678391" cy="277384"/>
              </a:xfrm>
              <a:prstGeom prst="rect">
                <a:avLst/>
              </a:prstGeom>
              <a:blipFill rotWithShape="1">
                <a:blip r:embed="rId9"/>
                <a:stretch>
                  <a:fillRect l="-901" t="-2222" r="-3604" b="-1555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4325655" y="3840763"/>
                <a:ext cx="678391" cy="277384"/>
              </a:xfrm>
              <a:prstGeom prst="rect">
                <a:avLst/>
              </a:prstGeom>
              <a:noFill/>
            </p:spPr>
            <p:txBody>
              <a:bodyPr wrap="none" rtlCol="0">
                <a:spAutoFit/>
              </a:bodyPr>
              <a:lstStyle/>
              <a:p>
                <a:r>
                  <a:rPr lang="en-US" sz="1200" dirty="0" smtClean="0">
                    <a:solidFill>
                      <a:schemeClr val="tx1"/>
                    </a:solidFill>
                  </a:rPr>
                  <a:t>&lt;</a:t>
                </a:r>
                <a14:m>
                  <m:oMath xmlns:m="http://schemas.openxmlformats.org/officeDocument/2006/math">
                    <m:r>
                      <a:rPr lang="en-US" sz="1200" i="1" smtClean="0">
                        <a:latin typeface="Cambria Math"/>
                      </a:rPr>
                      <m:t>0</m:t>
                    </m:r>
                    <m:r>
                      <a:rPr lang="en-US" sz="1200" b="0" i="1" smtClean="0">
                        <a:latin typeface="Cambria Math"/>
                      </a:rPr>
                      <m:t>2</m:t>
                    </m:r>
                    <m:acc>
                      <m:accPr>
                        <m:chr m:val="̅"/>
                        <m:ctrlPr>
                          <a:rPr lang="en-US" sz="1200" b="0" i="1" smtClean="0">
                            <a:solidFill>
                              <a:schemeClr val="tx1"/>
                            </a:solidFill>
                            <a:latin typeface="Cambria Math"/>
                          </a:rPr>
                        </m:ctrlPr>
                      </m:accPr>
                      <m:e>
                        <m:r>
                          <a:rPr lang="en-US" sz="1200" b="0" i="1" smtClean="0">
                            <a:solidFill>
                              <a:schemeClr val="tx1"/>
                            </a:solidFill>
                            <a:latin typeface="Cambria Math"/>
                          </a:rPr>
                          <m:t>2</m:t>
                        </m:r>
                      </m:e>
                    </m:acc>
                    <m:r>
                      <a:rPr lang="en-US" sz="1200" b="0" i="1" smtClean="0">
                        <a:solidFill>
                          <a:schemeClr val="tx1"/>
                        </a:solidFill>
                        <a:latin typeface="Cambria Math"/>
                      </a:rPr>
                      <m:t>0</m:t>
                    </m:r>
                  </m:oMath>
                </a14:m>
                <a:r>
                  <a:rPr lang="en-US" sz="1200" dirty="0" smtClean="0">
                    <a:solidFill>
                      <a:schemeClr val="tx1"/>
                    </a:solidFill>
                  </a:rPr>
                  <a:t>&gt;</a:t>
                </a:r>
                <a:endParaRPr lang="ru-RU" sz="1200" dirty="0">
                  <a:solidFill>
                    <a:schemeClr val="tx1"/>
                  </a:solidFill>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4325655" y="3840763"/>
                <a:ext cx="678391" cy="277384"/>
              </a:xfrm>
              <a:prstGeom prst="rect">
                <a:avLst/>
              </a:prstGeom>
              <a:blipFill rotWithShape="1">
                <a:blip r:embed="rId10"/>
                <a:stretch>
                  <a:fillRect l="-901" t="-2174" r="-3604" b="-1304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4312576" y="3656812"/>
                <a:ext cx="678391" cy="277384"/>
              </a:xfrm>
              <a:prstGeom prst="rect">
                <a:avLst/>
              </a:prstGeom>
              <a:noFill/>
            </p:spPr>
            <p:txBody>
              <a:bodyPr wrap="none" rtlCol="0">
                <a:spAutoFit/>
              </a:bodyPr>
              <a:lstStyle/>
              <a:p>
                <a:r>
                  <a:rPr lang="en-US" sz="1200" dirty="0" smtClean="0"/>
                  <a:t>&lt;</a:t>
                </a:r>
                <a14:m>
                  <m:oMath xmlns:m="http://schemas.openxmlformats.org/officeDocument/2006/math">
                    <m:acc>
                      <m:accPr>
                        <m:chr m:val="̅"/>
                        <m:ctrlPr>
                          <a:rPr lang="en-US" sz="1200" i="1">
                            <a:latin typeface="Cambria Math"/>
                          </a:rPr>
                        </m:ctrlPr>
                      </m:accPr>
                      <m:e>
                        <m:r>
                          <a:rPr lang="en-US" sz="1200" i="1">
                            <a:latin typeface="Cambria Math"/>
                          </a:rPr>
                          <m:t>1</m:t>
                        </m:r>
                      </m:e>
                    </m:acc>
                    <m:r>
                      <a:rPr lang="en-US" sz="1200" b="0" i="1" smtClean="0">
                        <a:latin typeface="Cambria Math"/>
                      </a:rPr>
                      <m:t>2</m:t>
                    </m:r>
                    <m:acc>
                      <m:accPr>
                        <m:chr m:val="̅"/>
                        <m:ctrlPr>
                          <a:rPr lang="en-US" sz="1200" b="0" i="1" smtClean="0">
                            <a:solidFill>
                              <a:schemeClr val="tx1"/>
                            </a:solidFill>
                            <a:latin typeface="Cambria Math"/>
                          </a:rPr>
                        </m:ctrlPr>
                      </m:accPr>
                      <m:e>
                        <m:r>
                          <a:rPr lang="en-US" sz="1200" b="0" i="1" smtClean="0">
                            <a:solidFill>
                              <a:schemeClr val="tx1"/>
                            </a:solidFill>
                            <a:latin typeface="Cambria Math"/>
                          </a:rPr>
                          <m:t>1</m:t>
                        </m:r>
                      </m:e>
                    </m:acc>
                    <m:r>
                      <a:rPr lang="en-US" sz="1200" b="0" i="1" smtClean="0">
                        <a:solidFill>
                          <a:schemeClr val="tx1"/>
                        </a:solidFill>
                        <a:latin typeface="Cambria Math"/>
                      </a:rPr>
                      <m:t>0</m:t>
                    </m:r>
                  </m:oMath>
                </a14:m>
                <a:r>
                  <a:rPr lang="en-US" sz="1200" dirty="0" smtClean="0">
                    <a:solidFill>
                      <a:schemeClr val="tx1"/>
                    </a:solidFill>
                  </a:rPr>
                  <a:t>&gt;</a:t>
                </a:r>
                <a:endParaRPr lang="ru-RU" sz="1200" dirty="0">
                  <a:solidFill>
                    <a:schemeClr val="tx1"/>
                  </a:solidFill>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4312576" y="3656812"/>
                <a:ext cx="678391" cy="277384"/>
              </a:xfrm>
              <a:prstGeom prst="rect">
                <a:avLst/>
              </a:prstGeom>
              <a:blipFill rotWithShape="1">
                <a:blip r:embed="rId11"/>
                <a:stretch>
                  <a:fillRect t="-2222" r="-3571" b="-15556"/>
                </a:stretch>
              </a:blipFill>
            </p:spPr>
            <p:txBody>
              <a:bodyPr/>
              <a:lstStyle/>
              <a:p>
                <a:r>
                  <a:rPr lang="ru-RU">
                    <a:noFill/>
                  </a:rPr>
                  <a:t> </a:t>
                </a:r>
              </a:p>
            </p:txBody>
          </p:sp>
        </mc:Fallback>
      </mc:AlternateContent>
      <p:pic>
        <p:nvPicPr>
          <p:cNvPr id="48" name="Picture 2"/>
          <p:cNvPicPr>
            <a:picLocks noChangeAspect="1" noChangeArrowheads="1"/>
          </p:cNvPicPr>
          <p:nvPr/>
        </p:nvPicPr>
        <p:blipFill rotWithShape="1">
          <a:blip r:embed="rId12">
            <a:extLst>
              <a:ext uri="{28A0092B-C50C-407E-A947-70E740481C1C}">
                <a14:useLocalDpi xmlns:a14="http://schemas.microsoft.com/office/drawing/2010/main" val="0"/>
              </a:ext>
            </a:extLst>
          </a:blip>
          <a:srcRect t="9511"/>
          <a:stretch/>
        </p:blipFill>
        <p:spPr bwMode="auto">
          <a:xfrm>
            <a:off x="116981" y="4264819"/>
            <a:ext cx="3853118" cy="2666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1" name="Straight Arrow Connector 50"/>
          <p:cNvCxnSpPr/>
          <p:nvPr/>
        </p:nvCxnSpPr>
        <p:spPr>
          <a:xfrm flipH="1">
            <a:off x="787661" y="6399136"/>
            <a:ext cx="2683282" cy="3084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3375213" y="5027472"/>
            <a:ext cx="571905"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3" name="Straight Arrow Connector 52"/>
          <p:cNvCxnSpPr/>
          <p:nvPr/>
        </p:nvCxnSpPr>
        <p:spPr>
          <a:xfrm flipH="1">
            <a:off x="787661" y="3909484"/>
            <a:ext cx="259395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8316902" y="4989989"/>
            <a:ext cx="432048"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Rectangle 55"/>
          <p:cNvSpPr/>
          <p:nvPr/>
        </p:nvSpPr>
        <p:spPr>
          <a:xfrm>
            <a:off x="8525558" y="4989989"/>
            <a:ext cx="533382"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Rectangle 56"/>
          <p:cNvSpPr/>
          <p:nvPr/>
        </p:nvSpPr>
        <p:spPr>
          <a:xfrm>
            <a:off x="8525558" y="4989989"/>
            <a:ext cx="540750"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Rectangle 59"/>
          <p:cNvSpPr/>
          <p:nvPr/>
        </p:nvSpPr>
        <p:spPr>
          <a:xfrm>
            <a:off x="5069173" y="4989989"/>
            <a:ext cx="571905"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1" name="Picture 3"/>
          <p:cNvPicPr>
            <a:picLocks noChangeAspect="1" noChangeArrowheads="1"/>
          </p:cNvPicPr>
          <p:nvPr/>
        </p:nvPicPr>
        <p:blipFill rotWithShape="1">
          <a:blip r:embed="rId13">
            <a:extLst>
              <a:ext uri="{28A0092B-C50C-407E-A947-70E740481C1C}">
                <a14:useLocalDpi xmlns:a14="http://schemas.microsoft.com/office/drawing/2010/main" val="0"/>
              </a:ext>
            </a:extLst>
          </a:blip>
          <a:srcRect t="9402" r="17701"/>
          <a:stretch/>
        </p:blipFill>
        <p:spPr bwMode="auto">
          <a:xfrm>
            <a:off x="5211447" y="4269909"/>
            <a:ext cx="3155166" cy="2655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6639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Temperature evolution of lattice parameter</a:t>
            </a:r>
            <a:endParaRPr lang="ru-RU" sz="3000" dirty="0"/>
          </a:p>
        </p:txBody>
      </p:sp>
      <p:sp>
        <p:nvSpPr>
          <p:cNvPr id="5" name="TextBox 4"/>
          <p:cNvSpPr txBox="1"/>
          <p:nvPr/>
        </p:nvSpPr>
        <p:spPr>
          <a:xfrm>
            <a:off x="2051720" y="1700808"/>
            <a:ext cx="966931" cy="369332"/>
          </a:xfrm>
          <a:prstGeom prst="rect">
            <a:avLst/>
          </a:prstGeom>
          <a:noFill/>
        </p:spPr>
        <p:txBody>
          <a:bodyPr wrap="none" rtlCol="0">
            <a:spAutoFit/>
          </a:bodyPr>
          <a:lstStyle/>
          <a:p>
            <a:r>
              <a:rPr lang="en-US" dirty="0" smtClean="0">
                <a:cs typeface="Times New Roman" panose="02020603050405020304" pitchFamily="18" charset="0"/>
              </a:rPr>
              <a:t>Cooling</a:t>
            </a:r>
            <a:endParaRPr lang="ru-RU" dirty="0">
              <a:cs typeface="Times New Roman" panose="02020603050405020304" pitchFamily="18" charset="0"/>
            </a:endParaRPr>
          </a:p>
        </p:txBody>
      </p:sp>
      <p:sp>
        <p:nvSpPr>
          <p:cNvPr id="6" name="TextBox 5"/>
          <p:cNvSpPr txBox="1"/>
          <p:nvPr/>
        </p:nvSpPr>
        <p:spPr>
          <a:xfrm>
            <a:off x="6400557" y="1700808"/>
            <a:ext cx="979755" cy="369332"/>
          </a:xfrm>
          <a:prstGeom prst="rect">
            <a:avLst/>
          </a:prstGeom>
          <a:noFill/>
        </p:spPr>
        <p:txBody>
          <a:bodyPr wrap="none" rtlCol="0">
            <a:spAutoFit/>
          </a:bodyPr>
          <a:lstStyle/>
          <a:p>
            <a:r>
              <a:rPr lang="en-US" dirty="0" smtClean="0">
                <a:cs typeface="Times New Roman" panose="02020603050405020304" pitchFamily="18" charset="0"/>
              </a:rPr>
              <a:t>Heating</a:t>
            </a:r>
            <a:endParaRPr lang="ru-RU" dirty="0">
              <a:cs typeface="Times New Roman" panose="02020603050405020304" pitchFamily="18"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1910795"/>
            <a:ext cx="4392488" cy="3358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3" y="1910795"/>
            <a:ext cx="4392489" cy="3358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8615495"/>
      </p:ext>
    </p:extLst>
  </p:cSld>
  <p:clrMapOvr>
    <a:masterClrMapping/>
  </p:clrMapOvr>
</p:sld>
</file>

<file path=ppt/theme/theme1.xml><?xml version="1.0" encoding="utf-8"?>
<a:theme xmlns:a="http://schemas.openxmlformats.org/drawingml/2006/main" name="DESY_PowerPoint_4x3_en">
  <a:themeElements>
    <a:clrScheme name="DESY">
      <a:dk1>
        <a:sysClr val="windowText" lastClr="000000"/>
      </a:dk1>
      <a:lt1>
        <a:sysClr val="window" lastClr="FFFFFF"/>
      </a:lt1>
      <a:dk2>
        <a:srgbClr val="898D8D"/>
      </a:dk2>
      <a:lt2>
        <a:srgbClr val="B2B4B2"/>
      </a:lt2>
      <a:accent1>
        <a:srgbClr val="009FDF"/>
      </a:accent1>
      <a:accent2>
        <a:srgbClr val="F18F1F"/>
      </a:accent2>
      <a:accent3>
        <a:srgbClr val="004B7D"/>
      </a:accent3>
      <a:accent4>
        <a:srgbClr val="898D8D"/>
      </a:accent4>
      <a:accent5>
        <a:srgbClr val="B2B4B2"/>
      </a:accent5>
      <a:accent6>
        <a:srgbClr val="375E77"/>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tx1"/>
          </a:solidFill>
        </a:ln>
      </a:spPr>
      <a:bodyPr rtlCol="0" anchor="ct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err="1" smtClean="0"/>
        </a:defPPr>
      </a:lstStyle>
    </a:txDef>
  </a:objectDefaults>
  <a:extraClrSchemeLst/>
  <a:custClrLst>
    <a:custClr>
      <a:srgbClr val="8B6EC9"/>
    </a:custClr>
    <a:custClr>
      <a:srgbClr val="E35D50"/>
    </a:custClr>
    <a:custClr>
      <a:srgbClr val="5BC5F1"/>
    </a:custClr>
    <a:custClr>
      <a:srgbClr val="00AA92"/>
    </a:custClr>
  </a:custClrLst>
  <a:extLst>
    <a:ext uri="{05A4C25C-085E-4340-85A3-A5531E510DB2}">
      <thm15:themeFamily xmlns="" xmlns:thm15="http://schemas.microsoft.com/office/thememl/2012/main" name="DESY_PowerPoint_4x3_en" id="{3CF89BDB-0659-E849-8D13-D70D8CFA5BCD}" vid="{CC185F4F-326D-3949-A293-BD8B2AFA8F49}"/>
    </a:ext>
  </a:extLst>
</a:theme>
</file>

<file path=ppt/theme/theme2.xml><?xml version="1.0" encoding="utf-8"?>
<a:theme xmlns:a="http://schemas.openxmlformats.org/drawingml/2006/main" name="Office">
  <a:themeElements>
    <a:clrScheme name="Benutzerdefiniert 104">
      <a:dk1>
        <a:sysClr val="windowText" lastClr="000000"/>
      </a:dk1>
      <a:lt1>
        <a:sysClr val="window" lastClr="FFFFFF"/>
      </a:lt1>
      <a:dk2>
        <a:srgbClr val="898D8D"/>
      </a:dk2>
      <a:lt2>
        <a:srgbClr val="B2B4B2"/>
      </a:lt2>
      <a:accent1>
        <a:srgbClr val="009FDF"/>
      </a:accent1>
      <a:accent2>
        <a:srgbClr val="FF9E1B"/>
      </a:accent2>
      <a:accent3>
        <a:srgbClr val="020A0A"/>
      </a:accent3>
      <a:accent4>
        <a:srgbClr val="898D8D"/>
      </a:accent4>
      <a:accent5>
        <a:srgbClr val="B2B4B2"/>
      </a:accent5>
      <a:accent6>
        <a:srgbClr val="375E77"/>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Benutzerdefiniert 104">
      <a:dk1>
        <a:sysClr val="windowText" lastClr="000000"/>
      </a:dk1>
      <a:lt1>
        <a:sysClr val="window" lastClr="FFFFFF"/>
      </a:lt1>
      <a:dk2>
        <a:srgbClr val="898D8D"/>
      </a:dk2>
      <a:lt2>
        <a:srgbClr val="B2B4B2"/>
      </a:lt2>
      <a:accent1>
        <a:srgbClr val="009FDF"/>
      </a:accent1>
      <a:accent2>
        <a:srgbClr val="FF9E1B"/>
      </a:accent2>
      <a:accent3>
        <a:srgbClr val="020A0A"/>
      </a:accent3>
      <a:accent4>
        <a:srgbClr val="898D8D"/>
      </a:accent4>
      <a:accent5>
        <a:srgbClr val="B2B4B2"/>
      </a:accent5>
      <a:accent6>
        <a:srgbClr val="375E77"/>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DESY_PowerPoint_4x3_en</Template>
  <TotalTime>0</TotalTime>
  <Words>1569</Words>
  <Application>Microsoft Office PowerPoint</Application>
  <PresentationFormat>On-screen Show (4:3)</PresentationFormat>
  <Paragraphs>147</Paragraphs>
  <Slides>14</Slides>
  <Notes>10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DESY_PowerPoint_4x3_en</vt:lpstr>
      <vt:lpstr>Study of phase transitions in PNIPAm-Au photonic crystals</vt:lpstr>
      <vt:lpstr>PNIPAm-Au particles</vt:lpstr>
      <vt:lpstr>Experiment at P10 PETRA III</vt:lpstr>
      <vt:lpstr>Diffraction pattern</vt:lpstr>
      <vt:lpstr>Form factor and structure factor</vt:lpstr>
      <vt:lpstr>Bragg peaks fitting</vt:lpstr>
      <vt:lpstr>Bragg peak fitting</vt:lpstr>
      <vt:lpstr>Temperature evolution of Bragg peak parameters: intensity and peak position</vt:lpstr>
      <vt:lpstr>Temperature evolution of lattice parameter</vt:lpstr>
      <vt:lpstr>Conclusion</vt:lpstr>
      <vt:lpstr>Acknowledgments</vt:lpstr>
      <vt:lpstr>PowerPoint Presentation</vt:lpstr>
      <vt:lpstr>Rings</vt:lpstr>
      <vt:lpstr>Temperature evolution of Bragg peak parameters: FWHMs in radial and azimuthal directions</vt:lpstr>
    </vt:vector>
  </TitlesOfParts>
  <Company>DESY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of phase transitions in PNIPAm-Au photonic crystals</dc:title>
  <dc:creator>Dubinina, Svetlana</dc:creator>
  <cp:lastModifiedBy>Dubinina, Svetlana</cp:lastModifiedBy>
  <cp:revision>35</cp:revision>
  <dcterms:created xsi:type="dcterms:W3CDTF">2019-09-02T10:01:29Z</dcterms:created>
  <dcterms:modified xsi:type="dcterms:W3CDTF">2019-09-04T13:58:03Z</dcterms:modified>
</cp:coreProperties>
</file>