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96" r:id="rId2"/>
    <p:sldMasterId id="2147483715" r:id="rId3"/>
  </p:sldMasterIdLst>
  <p:notesMasterIdLst>
    <p:notesMasterId r:id="rId12"/>
  </p:notesMasterIdLst>
  <p:sldIdLst>
    <p:sldId id="256" r:id="rId4"/>
    <p:sldId id="312" r:id="rId5"/>
    <p:sldId id="314" r:id="rId6"/>
    <p:sldId id="313" r:id="rId7"/>
    <p:sldId id="315" r:id="rId8"/>
    <p:sldId id="317" r:id="rId9"/>
    <p:sldId id="318" r:id="rId10"/>
    <p:sldId id="319" r:id="rId11"/>
  </p:sldIdLst>
  <p:sldSz cx="9144000" cy="5143500" type="screen16x9"/>
  <p:notesSz cx="6858000" cy="9144000"/>
  <p:defaultTextStyle>
    <a:defPPr>
      <a:defRPr lang="en-US"/>
    </a:defPPr>
    <a:lvl1pPr marL="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iederike Januschek" initials="FJ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89" autoAdjust="0"/>
  </p:normalViewPr>
  <p:slideViewPr>
    <p:cSldViewPr>
      <p:cViewPr>
        <p:scale>
          <a:sx n="90" d="100"/>
          <a:sy n="90" d="100"/>
        </p:scale>
        <p:origin x="-696" y="-35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8-20T15:15:06.316" idx="1">
    <p:pos x="5173" y="923"/>
    <p:text>Vielleicht erwähnen, dass Bau teilweise in MU.</p:text>
  </p:cm>
  <p:cm authorId="0" dt="2019-08-20T15:15:32.548" idx="2">
    <p:pos x="4555" y="2592"/>
    <p:text>Das sind nicht die finalen Zahlen und Grafiken, werden sich noch ändern.</p:text>
  </p:cm>
  <p:cm authorId="0" dt="2019-08-20T15:17:10.129" idx="4">
    <p:pos x="1376" y="3109"/>
    <p:text>Adapt footer ;-) 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8-20T15:16:00.097" idx="3">
    <p:pos x="2635" y="1797"/>
    <p:text>Typo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8-20T15:21:46.914" idx="8">
    <p:pos x="5056" y="1536"/>
    <p:text>Generic research fehlt mir als wichtiger Punkt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8-20T15:17:50.421" idx="5">
    <p:pos x="5099" y="624"/>
    <p:text>Auf dieser Seite ist Deutsch/Englisch gemischt
</p:text>
  </p:cm>
  <p:cm authorId="0" dt="2019-08-20T15:19:08.661" idx="7">
    <p:pos x="2853" y="384"/>
    <p:text>Mention, that submitted?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8-20T15:18:29.617" idx="6">
    <p:pos x="5467" y="923"/>
    <p:text>Das kann raus, oder?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11D9D-193F-491F-AB7A-CFA73922A77D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F1A99-03B2-49D2-8F05-984CDBAA7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84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7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FLC Strategy | 2019 | Ties Behnke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CB09C-F8E4-4EA9-9C72-1AF1018C6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61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FLC Strategy | 2019 | Ties Behnke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CB09C-F8E4-4EA9-9C72-1AF1018C6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FLC Strategy | 2019 | Ties Behnke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CB09C-F8E4-4EA9-9C72-1AF1018C6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76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994" y="262210"/>
            <a:ext cx="8532019" cy="1391441"/>
          </a:xfrm>
        </p:spPr>
        <p:txBody>
          <a:bodyPr anchor="t"/>
          <a:lstStyle>
            <a:lvl1pPr algn="l">
              <a:lnSpc>
                <a:spcPct val="100000"/>
              </a:lnSpc>
              <a:defRPr sz="45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994" y="1751263"/>
            <a:ext cx="8532019" cy="1144340"/>
          </a:xfrm>
        </p:spPr>
        <p:txBody>
          <a:bodyPr/>
          <a:lstStyle>
            <a:lvl1pPr marL="0" indent="0" algn="l">
              <a:buNone/>
              <a:defRPr sz="1400" b="1">
                <a:solidFill>
                  <a:schemeClr val="accent2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40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310797" y="3072585"/>
            <a:ext cx="8527162" cy="52528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777" y="4252383"/>
            <a:ext cx="595313" cy="595645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="" xmlns:a16="http://schemas.microsoft.com/office/drawing/2014/main" id="{A7BDDAEA-9330-49C2-BDC0-9EC5B726588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27" y="4696438"/>
            <a:ext cx="1626362" cy="12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676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6"/>
          <p:cNvSpPr>
            <a:spLocks noGrp="1"/>
          </p:cNvSpPr>
          <p:nvPr>
            <p:ph type="pic" sz="quarter" idx="14"/>
          </p:nvPr>
        </p:nvSpPr>
        <p:spPr>
          <a:xfrm>
            <a:off x="3" y="3"/>
            <a:ext cx="9143998" cy="2571751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994" y="262211"/>
            <a:ext cx="8532019" cy="824833"/>
          </a:xfrm>
        </p:spPr>
        <p:txBody>
          <a:bodyPr anchor="t"/>
          <a:lstStyle>
            <a:lvl1pPr algn="l">
              <a:lnSpc>
                <a:spcPct val="10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994" y="1751262"/>
            <a:ext cx="8532019" cy="667004"/>
          </a:xfrm>
        </p:spPr>
        <p:txBody>
          <a:bodyPr/>
          <a:lstStyle>
            <a:lvl1pPr marL="0" indent="0" algn="l">
              <a:buNone/>
              <a:defRPr sz="1400" b="1">
                <a:solidFill>
                  <a:schemeClr val="accent2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40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310800" y="3072585"/>
            <a:ext cx="8527161" cy="52528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="" xmlns:a16="http://schemas.microsoft.com/office/drawing/2014/main" id="{25629FEB-7EDF-4566-BF2D-9E9B8D44D5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27" y="4696438"/>
            <a:ext cx="1626362" cy="120461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="" xmlns:a16="http://schemas.microsoft.com/office/drawing/2014/main" id="{338F9ECC-B605-4D88-9A7C-3D46425084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777" y="4252383"/>
            <a:ext cx="595313" cy="59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853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994" y="262209"/>
            <a:ext cx="8532019" cy="2633393"/>
          </a:xfrm>
        </p:spPr>
        <p:txBody>
          <a:bodyPr anchor="t"/>
          <a:lstStyle>
            <a:lvl1pPr algn="l">
              <a:lnSpc>
                <a:spcPct val="10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936676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994" y="262209"/>
            <a:ext cx="8532019" cy="2633393"/>
          </a:xfrm>
        </p:spPr>
        <p:txBody>
          <a:bodyPr anchor="t"/>
          <a:lstStyle>
            <a:lvl1pPr algn="l">
              <a:lnSpc>
                <a:spcPct val="100000"/>
              </a:lnSpc>
              <a:defRPr sz="45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1466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FLC Strategy | 2019 | Ties Behnke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05991" y="613127"/>
            <a:ext cx="8532018" cy="284439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0002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5605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95" y="1054823"/>
            <a:ext cx="4212431" cy="3757687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FLC Strategy | 2019 | Ties Behnke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05994" y="613127"/>
            <a:ext cx="8532019" cy="284439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0002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625582" y="1054823"/>
            <a:ext cx="4212431" cy="3757687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4736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92" y="1054823"/>
            <a:ext cx="2781300" cy="3757687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FLC Strategy | 2019 | Ties Behnke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05994" y="613127"/>
            <a:ext cx="8532019" cy="284439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0002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3194449" y="1054823"/>
            <a:ext cx="2755106" cy="3757687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>
          <a:xfrm>
            <a:off x="6056713" y="1054823"/>
            <a:ext cx="2781299" cy="3757687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39502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FLC Strategy | 2019 | Ties Behnke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05994" y="613127"/>
            <a:ext cx="8532019" cy="284439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0002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305995" y="1054822"/>
            <a:ext cx="4212431" cy="1840781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305995" y="2972651"/>
            <a:ext cx="4212431" cy="1840781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625578" y="1087043"/>
            <a:ext cx="4212432" cy="180855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625579" y="3003948"/>
            <a:ext cx="4212432" cy="1809483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4726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FLC Strategy | 2019 | Ties Behnke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CB09C-F8E4-4EA9-9C72-1AF1018C6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638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FLC Strategy | 2019 | Ties Behnke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05994" y="613127"/>
            <a:ext cx="8532019" cy="284439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0002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305995" y="1054822"/>
            <a:ext cx="4212431" cy="1840781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305995" y="2972651"/>
            <a:ext cx="4212431" cy="1840781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="" xmlns:a16="http://schemas.microsoft.com/office/drawing/2014/main" id="{2E8BFC49-6C4E-4A78-A7A9-0AB60943F6F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625581" y="1087043"/>
            <a:ext cx="4212431" cy="1808559"/>
          </a:xfrm>
          <a:solidFill>
            <a:schemeClr val="bg1">
              <a:lumMod val="95000"/>
            </a:schemeClr>
          </a:solidFill>
        </p:spPr>
        <p:txBody>
          <a:bodyPr lIns="53999" tIns="26999" rIns="53999" bIns="26999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="" xmlns:a16="http://schemas.microsoft.com/office/drawing/2014/main" id="{6B2B23C8-8ABC-4DC4-A6B8-3AA482F3414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625581" y="3003947"/>
            <a:ext cx="4212431" cy="1808559"/>
          </a:xfrm>
          <a:solidFill>
            <a:schemeClr val="bg1">
              <a:lumMod val="95000"/>
            </a:schemeClr>
          </a:solidFill>
        </p:spPr>
        <p:txBody>
          <a:bodyPr lIns="53999" tIns="26999" rIns="53999" bIns="26999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18511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FLC Strategy | 2019 | Ties Behnke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05994" y="613127"/>
            <a:ext cx="8532019" cy="284439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0002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305994" y="1054822"/>
            <a:ext cx="5643563" cy="1840781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305994" y="2972651"/>
            <a:ext cx="5643563" cy="1840781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6056712" y="1087043"/>
            <a:ext cx="2781301" cy="180855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6056712" y="3003948"/>
            <a:ext cx="2781301" cy="1809483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041691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FLC Strategy | 2019 | Ties Behnke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05994" y="613127"/>
            <a:ext cx="8532019" cy="284439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0002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305994" y="1054822"/>
            <a:ext cx="5643563" cy="1840781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305994" y="2972651"/>
            <a:ext cx="5643563" cy="1840781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="" xmlns:a16="http://schemas.microsoft.com/office/drawing/2014/main" id="{9C675125-65B7-4F5B-AEF0-C38D81E746C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056713" y="1087043"/>
            <a:ext cx="2781299" cy="1808559"/>
          </a:xfrm>
          <a:solidFill>
            <a:schemeClr val="bg1">
              <a:lumMod val="95000"/>
            </a:schemeClr>
          </a:solidFill>
        </p:spPr>
        <p:txBody>
          <a:bodyPr lIns="53999" tIns="26999" rIns="53999" bIns="26999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="" xmlns:a16="http://schemas.microsoft.com/office/drawing/2014/main" id="{23FA31D8-E476-4ADE-8ED0-89F2667028D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056713" y="3003947"/>
            <a:ext cx="2781299" cy="1808559"/>
          </a:xfrm>
          <a:solidFill>
            <a:schemeClr val="bg1">
              <a:lumMod val="95000"/>
            </a:schemeClr>
          </a:solidFill>
        </p:spPr>
        <p:txBody>
          <a:bodyPr lIns="53999" tIns="26999" rIns="53999" bIns="26999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44080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FLC Strategy | 2019 | Ties Behnke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05994" y="613127"/>
            <a:ext cx="8532019" cy="284439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0002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305992" y="1054822"/>
            <a:ext cx="2781300" cy="1840781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305992" y="2972651"/>
            <a:ext cx="2781300" cy="1840781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3194448" y="1087043"/>
            <a:ext cx="2755106" cy="180855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3194449" y="3003948"/>
            <a:ext cx="2755106" cy="1809483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2" name="Bildplatzhalter 6">
            <a:extLst>
              <a:ext uri="{FF2B5EF4-FFF2-40B4-BE49-F238E27FC236}">
                <a16:creationId xmlns="" xmlns:a16="http://schemas.microsoft.com/office/drawing/2014/main" id="{68AD19F6-8B2A-4294-9E9A-47F8C86A5D6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056712" y="1087043"/>
            <a:ext cx="2781301" cy="180855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3" name="Bildplatzhalter 6">
            <a:extLst>
              <a:ext uri="{FF2B5EF4-FFF2-40B4-BE49-F238E27FC236}">
                <a16:creationId xmlns="" xmlns:a16="http://schemas.microsoft.com/office/drawing/2014/main" id="{B0BE3BFA-E3C5-48E6-ADE2-3072C916F3F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056712" y="3003948"/>
            <a:ext cx="2781301" cy="1809483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0988666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FLC Strategy | 2019 | Ties Behnke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05994" y="613127"/>
            <a:ext cx="8532019" cy="284439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0002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305992" y="1087044"/>
            <a:ext cx="8532018" cy="3725465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613876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FLC Strategy | 2019 | Ties Behnke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05994" y="613127"/>
            <a:ext cx="8532019" cy="284439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0002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305995" y="1087044"/>
            <a:ext cx="4212431" cy="3725465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4625581" y="1087044"/>
            <a:ext cx="4212431" cy="3725465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1611757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FLC Strategy | 2019 | Ties Behnke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05994" y="613127"/>
            <a:ext cx="8532019" cy="284439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0002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305993" y="1087044"/>
            <a:ext cx="2781299" cy="3725465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3194448" y="1087044"/>
            <a:ext cx="5643562" cy="3725465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604130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FLC Strategy | 2019 | Ties Behnke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05994" y="613127"/>
            <a:ext cx="8532019" cy="284439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0002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91955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FLC Strategy | 2019 | Ties Behnke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4329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="" xmlns:a16="http://schemas.microsoft.com/office/drawing/2014/main" id="{A208E4DA-F01F-4DA4-AFAC-53CEEC220C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87" y="3440473"/>
            <a:ext cx="449119" cy="138839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="" xmlns:a16="http://schemas.microsoft.com/office/drawing/2014/main" id="{2955C6E6-DAFB-471E-9050-E05D2B8F3D0D}"/>
              </a:ext>
            </a:extLst>
          </p:cNvPr>
          <p:cNvSpPr/>
          <p:nvPr userDrawn="1"/>
        </p:nvSpPr>
        <p:spPr>
          <a:xfrm>
            <a:off x="296466" y="2985099"/>
            <a:ext cx="3429000" cy="27983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defTabSz="342892">
              <a:lnSpc>
                <a:spcPct val="110000"/>
              </a:lnSpc>
            </a:pPr>
            <a:r>
              <a:rPr lang="de-DE" sz="1400" b="1" dirty="0">
                <a:solidFill>
                  <a:prstClr val="black"/>
                </a:solidFill>
              </a:rPr>
              <a:t>Contact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="" xmlns:a16="http://schemas.microsoft.com/office/drawing/2014/main" id="{3F6E932F-91BF-4BB6-A060-480141891B9A}"/>
              </a:ext>
            </a:extLst>
          </p:cNvPr>
          <p:cNvSpPr/>
          <p:nvPr userDrawn="1"/>
        </p:nvSpPr>
        <p:spPr>
          <a:xfrm>
            <a:off x="296467" y="3387557"/>
            <a:ext cx="2025411" cy="142495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defTabSz="342892">
              <a:lnSpc>
                <a:spcPct val="120000"/>
              </a:lnSpc>
              <a:tabLst>
                <a:tab pos="536959" algn="l"/>
              </a:tabLst>
            </a:pPr>
            <a:r>
              <a:rPr lang="de-DE" sz="1400" dirty="0">
                <a:solidFill>
                  <a:prstClr val="black"/>
                </a:solidFill>
              </a:rPr>
              <a:t>	Deutsches </a:t>
            </a:r>
          </a:p>
          <a:p>
            <a:pPr defTabSz="342892">
              <a:lnSpc>
                <a:spcPct val="120000"/>
              </a:lnSpc>
            </a:pPr>
            <a:r>
              <a:rPr lang="de-DE" sz="1400" dirty="0">
                <a:solidFill>
                  <a:prstClr val="black"/>
                </a:solidFill>
              </a:rPr>
              <a:t>Elektronen-Synchrotron</a:t>
            </a:r>
          </a:p>
          <a:p>
            <a:pPr defTabSz="342892">
              <a:lnSpc>
                <a:spcPct val="120000"/>
              </a:lnSpc>
            </a:pPr>
            <a:endParaRPr lang="de-DE" sz="1400" dirty="0">
              <a:solidFill>
                <a:prstClr val="black"/>
              </a:solidFill>
            </a:endParaRPr>
          </a:p>
          <a:p>
            <a:pPr defTabSz="342892">
              <a:lnSpc>
                <a:spcPct val="120000"/>
              </a:lnSpc>
            </a:pPr>
            <a:r>
              <a:rPr lang="de-DE" sz="1400" dirty="0">
                <a:solidFill>
                  <a:prstClr val="black"/>
                </a:solidFill>
              </a:rPr>
              <a:t>www.desy.de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="" xmlns:a16="http://schemas.microsoft.com/office/drawing/2014/main" id="{79C784CF-EB19-427C-881F-56D046C308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99919" y="3387554"/>
            <a:ext cx="3861616" cy="1424952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271457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337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FLC Strategy | 2019 | Ties Behnke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CB09C-F8E4-4EA9-9C72-1AF1018C6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56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7F11-0C52-4599-A4D1-C4D355CF507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03AB-BAC1-43F8-8E38-CC308792B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5764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EBA11-E500-40BF-9938-6161FAE197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03AB-BAC1-43F8-8E38-CC308792B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788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3CA1-1613-484E-9052-18858620962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03AB-BAC1-43F8-8E38-CC308792B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0181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BB23-D5BB-4DEB-84FD-4F2F9FCB69D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03AB-BAC1-43F8-8E38-CC308792B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9519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B0B0-C6F5-45C0-8BF5-191482B50C2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03AB-BAC1-43F8-8E38-CC308792B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4198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5DF3-624B-452E-816A-72418598B07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03AB-BAC1-43F8-8E38-CC308792B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 descr="https://pr.desy.de/sites2009/site_pr/content/e223/e267173/infoboxContent267175/DESY_logo_3C_web_ger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105" y="4805077"/>
            <a:ext cx="255600" cy="2293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76221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D494-425B-4328-808A-61376C505F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03AB-BAC1-43F8-8E38-CC308792B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 descr="https://pr.desy.de/sites2009/site_pr/content/e223/e267173/infoboxContent267175/DESY_logo_3C_web_ger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105" y="4805077"/>
            <a:ext cx="255600" cy="2293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5115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9551-3AB2-45CE-B01F-067F7F1033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03AB-BAC1-43F8-8E38-CC308792B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4581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8A2A-9827-477C-8508-936422FC742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03AB-BAC1-43F8-8E38-CC308792B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2219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AF61-BAE9-44E2-A47A-3E6120EB926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03AB-BAC1-43F8-8E38-CC308792B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06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FLC Strategy | 2019 | Ties Behnke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CB09C-F8E4-4EA9-9C72-1AF1018C6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637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A17A-337F-41D7-B8FA-A068959D6A2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03AB-BAC1-43F8-8E38-CC308792B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818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FLC Strategy | 2019 | Ties Behnke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CB09C-F8E4-4EA9-9C72-1AF1018C6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80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FLC Strategy | 2019 | Ties Behnke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CB09C-F8E4-4EA9-9C72-1AF1018C6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95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FLC Strategy | 2019 | Ties Behnke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CB09C-F8E4-4EA9-9C72-1AF1018C6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65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3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FLC Strategy | 2019 | Ties Behnke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CB09C-F8E4-4EA9-9C72-1AF1018C6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1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FLC Strategy | 2019 | Ties Behnke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CB09C-F8E4-4EA9-9C72-1AF1018C6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0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FLC Strategy | 2019 | Ties Behnke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CB09C-F8E4-4EA9-9C72-1AF1018C6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9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37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5991" y="262209"/>
            <a:ext cx="8532018" cy="3383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5994" y="1054823"/>
            <a:ext cx="8532019" cy="37576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3687" y="4935602"/>
            <a:ext cx="7461703" cy="140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defTabSz="342892"/>
            <a:r>
              <a:rPr lang="en-US" smtClean="0">
                <a:solidFill>
                  <a:prstClr val="black"/>
                </a:solidFill>
              </a:rPr>
              <a:t>FLC Strategy | 2019 | Ties Behnke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Textfeld 13"/>
          <p:cNvSpPr txBox="1"/>
          <p:nvPr userDrawn="1"/>
        </p:nvSpPr>
        <p:spPr>
          <a:xfrm>
            <a:off x="8136396" y="4935602"/>
            <a:ext cx="701614" cy="1401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defTabSz="342892"/>
            <a:r>
              <a:rPr lang="en-US" sz="800" b="1" dirty="0">
                <a:solidFill>
                  <a:prstClr val="black"/>
                </a:solidFill>
              </a:rPr>
              <a:t>Page </a:t>
            </a:r>
            <a:fld id="{0427E4B2-AC28-443E-BE04-5CD55098A90B}" type="slidenum">
              <a:rPr lang="en-US" sz="800" b="1" smtClean="0">
                <a:solidFill>
                  <a:prstClr val="black"/>
                </a:solidFill>
              </a:rPr>
              <a:pPr algn="r" defTabSz="342892"/>
              <a:t>‹#›</a:t>
            </a:fld>
            <a:endParaRPr lang="en-US" sz="800" b="1" dirty="0">
              <a:solidFill>
                <a:prstClr val="black"/>
              </a:solidFill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="" xmlns:a16="http://schemas.microsoft.com/office/drawing/2014/main" id="{A7829311-53B7-4C59-9288-3343CCC381FC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34" y="4960517"/>
            <a:ext cx="244164" cy="75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61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4" r:id="rId18"/>
  </p:sldLayoutIdLst>
  <p:hf sldNum="0" hd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23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1457" indent="-271457" algn="l" defTabSz="685783" rtl="0" eaLnBrk="1" latinLnBrk="0" hangingPunct="1">
        <a:lnSpc>
          <a:spcPct val="11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•"/>
        <a:tabLst>
          <a:tab pos="271457" algn="l"/>
        </a:tabLst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71476" indent="-200020" algn="l" defTabSz="685783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71496" indent="-200020" algn="l" defTabSz="685783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71517" indent="-200020" algn="l" defTabSz="685783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78679" indent="-207164" algn="l" defTabSz="685783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913" userDrawn="1">
          <p15:clr>
            <a:srgbClr val="F26B43"/>
          </p15:clr>
        </p15:guide>
        <p15:guide id="2" pos="3885" userDrawn="1">
          <p15:clr>
            <a:srgbClr val="F26B43"/>
          </p15:clr>
        </p15:guide>
        <p15:guide id="3" pos="3795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pos="257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  <p15:guide id="9" pos="2593" userDrawn="1">
          <p15:clr>
            <a:srgbClr val="F26B43"/>
          </p15:clr>
        </p15:guide>
        <p15:guide id="10" pos="2683" userDrawn="1">
          <p15:clr>
            <a:srgbClr val="F26B43"/>
          </p15:clr>
        </p15:guide>
        <p15:guide id="11" pos="4997" userDrawn="1">
          <p15:clr>
            <a:srgbClr val="F26B43"/>
          </p15:clr>
        </p15:guide>
        <p15:guide id="12" pos="508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E5DD9EB-A7D2-4B3D-9758-00940C02CCD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8/21/2019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603A03AB-BAC1-43F8-8E38-CC308792B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71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7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067694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US" smtClean="0"/>
              <a:t>Detector Development at DESY: The Landscape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363838"/>
            <a:ext cx="6400800" cy="1314450"/>
          </a:xfrm>
        </p:spPr>
        <p:txBody>
          <a:bodyPr>
            <a:normAutofit/>
          </a:bodyPr>
          <a:lstStyle/>
          <a:p>
            <a:r>
              <a:rPr lang="en-US" smtClean="0"/>
              <a:t>Ties Behnke</a:t>
            </a:r>
          </a:p>
          <a:p>
            <a:r>
              <a:rPr lang="en-US" smtClean="0"/>
              <a:t>21-8-2019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8" r="20502"/>
          <a:stretch/>
        </p:blipFill>
        <p:spPr bwMode="auto">
          <a:xfrm>
            <a:off x="6941230" y="483518"/>
            <a:ext cx="1399735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2" r="10969"/>
          <a:stretch/>
        </p:blipFill>
        <p:spPr bwMode="auto">
          <a:xfrm>
            <a:off x="5233811" y="478032"/>
            <a:ext cx="1702191" cy="122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5" r="17022"/>
          <a:stretch/>
        </p:blipFill>
        <p:spPr bwMode="auto">
          <a:xfrm>
            <a:off x="2082019" y="483518"/>
            <a:ext cx="1491176" cy="12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43"/>
          <a:stretch/>
        </p:blipFill>
        <p:spPr bwMode="auto">
          <a:xfrm>
            <a:off x="3573194" y="483518"/>
            <a:ext cx="1660616" cy="121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890" y="490551"/>
            <a:ext cx="1194469" cy="1194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799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Matter and Technologies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FLC Strategy | 2019 | Ties Behnke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The Helmholtz Context</a:t>
            </a:r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8" y="987574"/>
            <a:ext cx="5513259" cy="3630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20072" y="1425533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Detector Development is done within Matter and Technologies, DTS</a:t>
            </a:r>
          </a:p>
          <a:p>
            <a:endParaRPr lang="en-US" sz="1600" dirty="0"/>
          </a:p>
          <a:p>
            <a:endParaRPr lang="en-US" sz="1600" dirty="0" err="1" smtClean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2" y="2802582"/>
            <a:ext cx="1699761" cy="1725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4626260" y="3063372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b="1" dirty="0"/>
              <a:t>Facts and Figures</a:t>
            </a:r>
            <a:endParaRPr lang="en-US" sz="1100" dirty="0"/>
          </a:p>
          <a:p>
            <a:r>
              <a:rPr lang="en-US" sz="1100" dirty="0"/>
              <a:t>Participating centers: </a:t>
            </a:r>
            <a:br>
              <a:rPr lang="en-US" sz="1100" dirty="0"/>
            </a:br>
            <a:r>
              <a:rPr lang="en-US" sz="1100" dirty="0"/>
              <a:t>DESY, GSI with HIJ and HIM, KIT</a:t>
            </a:r>
          </a:p>
          <a:p>
            <a:r>
              <a:rPr lang="en-US" sz="1100" dirty="0"/>
              <a:t>Spokespersons: </a:t>
            </a:r>
            <a:br>
              <a:rPr lang="en-US" sz="1100" dirty="0"/>
            </a:br>
            <a:r>
              <a:rPr lang="en-US" sz="1100" dirty="0"/>
              <a:t>Marc Weber (KIT), </a:t>
            </a:r>
            <a:br>
              <a:rPr lang="en-US" sz="1100" dirty="0"/>
            </a:br>
            <a:r>
              <a:rPr lang="en-US" sz="1100" dirty="0"/>
              <a:t>Silvia </a:t>
            </a:r>
            <a:r>
              <a:rPr lang="en-US" sz="1100" dirty="0" err="1"/>
              <a:t>Masciocchi</a:t>
            </a:r>
            <a:r>
              <a:rPr lang="en-US" sz="1100" dirty="0"/>
              <a:t> (GSI)</a:t>
            </a:r>
          </a:p>
          <a:p>
            <a:r>
              <a:rPr lang="en-US" sz="1100" dirty="0"/>
              <a:t>Core-funded scientists: 55 FTE (2021) </a:t>
            </a:r>
            <a:br>
              <a:rPr lang="en-US" sz="1100" dirty="0"/>
            </a:br>
            <a:r>
              <a:rPr lang="en-US" sz="1100" dirty="0"/>
              <a:t>Core-financed costs: 12,7 MEUR (2021)</a:t>
            </a:r>
          </a:p>
        </p:txBody>
      </p:sp>
    </p:spTree>
    <p:extLst>
      <p:ext uri="{BB962C8B-B14F-4D97-AF65-F5344CB8AC3E}">
        <p14:creationId xmlns:p14="http://schemas.microsoft.com/office/powerpoint/2010/main" val="233178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 of the review in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FLC Strategy | 2019 | Ties Behnke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Scientific review February 2018, chair Hugh Montgomery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9552" y="1347615"/>
            <a:ext cx="72728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 terms of quality, .. the R&amp;D </a:t>
            </a:r>
            <a:r>
              <a:rPr lang="en-US" sz="1600" dirty="0" err="1" smtClean="0"/>
              <a:t>programmes</a:t>
            </a:r>
            <a:r>
              <a:rPr lang="en-US" sz="1600" dirty="0" smtClean="0"/>
              <a:t> .. are outstanding.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size of the current effort matches the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 main asset are skilled and competent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Need to identify in PP a future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Get involved in R&amp;D for future facilities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Strong link to DMA needed, strengthen DAQ aspects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Strong recommendation to apply for and implement the DDL (distributed detector laboratory)</a:t>
            </a:r>
          </a:p>
        </p:txBody>
      </p:sp>
    </p:spTree>
    <p:extLst>
      <p:ext uri="{BB962C8B-B14F-4D97-AF65-F5344CB8AC3E}">
        <p14:creationId xmlns:p14="http://schemas.microsoft.com/office/powerpoint/2010/main" val="122739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Goals of DTS for PoF IV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FLC Strategy | 2019 | Ties Behnke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Where do we want to be 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1562" y="1419624"/>
            <a:ext cx="779399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Expand our expertise in semi-conductor sensor R&amp;D, </a:t>
            </a:r>
            <a:r>
              <a:rPr lang="en-US" sz="1600" smtClean="0"/>
              <a:t>integration know-how</a:t>
            </a:r>
            <a:r>
              <a:rPr lang="en-US" sz="1600" dirty="0" smtClean="0"/>
              <a:t>, and </a:t>
            </a:r>
            <a:br>
              <a:rPr lang="en-US" sz="1600" dirty="0" smtClean="0"/>
            </a:br>
            <a:r>
              <a:rPr lang="en-US" sz="1600" smtClean="0"/>
              <a:t>system </a:t>
            </a:r>
            <a:r>
              <a:rPr lang="en-US" sz="1600" smtClean="0"/>
              <a:t>experience: expertise for the full life-cycle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Build up a strong basis for cryogenic detectors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Expand further our work on Silicon photonics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Maintain our breath of technologies to match the demands from MU and MML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Leverage our strength in system design, building and integration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Engineering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Materials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Testing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Commissioning</a:t>
            </a:r>
          </a:p>
        </p:txBody>
      </p:sp>
    </p:spTree>
    <p:extLst>
      <p:ext uri="{BB962C8B-B14F-4D97-AF65-F5344CB8AC3E}">
        <p14:creationId xmlns:p14="http://schemas.microsoft.com/office/powerpoint/2010/main" val="416894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DDL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FLC Strategy | 2019 | Ties Behnke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Proposal to the Helmholtz Large Investment Fund</a:t>
            </a:r>
            <a:endParaRPr lang="en-US" dirty="0"/>
          </a:p>
        </p:txBody>
      </p:sp>
      <p:pic>
        <p:nvPicPr>
          <p:cNvPr id="5" name="Picture 4" descr="https://upload.wikimedia.org/wikipedia/commons/3/3a/Map_of_19_member_centers_of_the_Helmholtz_associ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32" y="1038640"/>
            <a:ext cx="3477440" cy="3843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3" y="951572"/>
            <a:ext cx="3615477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prstClr val="black"/>
                </a:solidFill>
                <a:latin typeface="Calibri"/>
              </a:rPr>
              <a:t>Vier</a:t>
            </a: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 Partner (DESY, GSI, HIJ, KIT)</a:t>
            </a: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endParaRPr lang="en-US" sz="1400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Share important infrastructure for detector</a:t>
            </a:r>
            <a:br>
              <a:rPr lang="en-US" sz="1400" dirty="0" smtClean="0">
                <a:solidFill>
                  <a:prstClr val="black"/>
                </a:solidFill>
                <a:latin typeface="Calibri"/>
              </a:rPr>
            </a:b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design, development, building</a:t>
            </a:r>
          </a:p>
          <a:p>
            <a:pPr defTabSz="914400"/>
            <a:endParaRPr lang="en-US" sz="1400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prstClr val="black"/>
                </a:solidFill>
                <a:latin typeface="Calibri"/>
              </a:rPr>
              <a:t>Assoziierte</a:t>
            </a: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 Institute: </a:t>
            </a:r>
          </a:p>
          <a:p>
            <a:pPr marL="742950" lvl="1" indent="-285750" defTabSz="9144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University Heidelberg</a:t>
            </a:r>
          </a:p>
          <a:p>
            <a:pPr marL="742950" lvl="1" indent="-285750" defTabSz="914400"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prstClr val="black"/>
                </a:solidFill>
                <a:latin typeface="Calibri"/>
              </a:rPr>
              <a:t>CHyN</a:t>
            </a: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 Hamburg</a:t>
            </a:r>
          </a:p>
          <a:p>
            <a:pPr marL="742950" lvl="1" indent="-285750" defTabSz="9144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PTB </a:t>
            </a:r>
            <a:r>
              <a:rPr lang="en-US" sz="1400" dirty="0" err="1" smtClean="0">
                <a:solidFill>
                  <a:prstClr val="black"/>
                </a:solidFill>
                <a:latin typeface="Calibri"/>
              </a:rPr>
              <a:t>Braunschweig</a:t>
            </a:r>
            <a:endParaRPr lang="en-US" sz="1400" dirty="0" smtClean="0">
              <a:solidFill>
                <a:prstClr val="black"/>
              </a:solidFill>
              <a:latin typeface="Calibri"/>
            </a:endParaRPr>
          </a:p>
          <a:p>
            <a:pPr marL="742950" lvl="1" indent="-285750" defTabSz="9144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IPHT Jena (</a:t>
            </a:r>
            <a:r>
              <a:rPr lang="en-US" sz="1400" dirty="0" err="1" smtClean="0">
                <a:solidFill>
                  <a:prstClr val="black"/>
                </a:solidFill>
                <a:latin typeface="Calibri"/>
              </a:rPr>
              <a:t>Leipnitz</a:t>
            </a: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)</a:t>
            </a: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endParaRPr lang="en-US" sz="1400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prstClr val="black"/>
                </a:solidFill>
                <a:latin typeface="Calibri"/>
              </a:rPr>
              <a:t>Netzwerk</a:t>
            </a: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Calibri"/>
              </a:rPr>
              <a:t>mit</a:t>
            </a: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Calibri"/>
              </a:rPr>
              <a:t>anderen</a:t>
            </a: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Calibri"/>
              </a:rPr>
              <a:t>Partnern</a:t>
            </a:r>
            <a:endParaRPr lang="en-US" sz="1400" dirty="0" smtClean="0">
              <a:solidFill>
                <a:prstClr val="black"/>
              </a:solidFill>
              <a:latin typeface="Calibri"/>
            </a:endParaRPr>
          </a:p>
          <a:p>
            <a:pPr marL="742950" lvl="1" indent="-285750" defTabSz="9144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Bonn University</a:t>
            </a:r>
          </a:p>
          <a:p>
            <a:pPr marL="742950" lvl="1" indent="-285750" defTabSz="9144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Aachen University</a:t>
            </a:r>
          </a:p>
          <a:p>
            <a:pPr marL="742950" lvl="1" indent="-285750" defTabSz="9144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Freiburg University</a:t>
            </a:r>
          </a:p>
          <a:p>
            <a:pPr marL="742950" lvl="1" indent="-285750" defTabSz="9144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HLL Munich</a:t>
            </a:r>
          </a:p>
          <a:p>
            <a:pPr marL="742950" lvl="1" indent="-285750" defTabSz="9144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Rutherford Lab, CERN, PSI, …</a:t>
            </a:r>
          </a:p>
          <a:p>
            <a:pPr marL="742950" lvl="1" indent="-285750" defTabSz="914400"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prstClr val="black"/>
                </a:solidFill>
                <a:latin typeface="Calibri"/>
              </a:rPr>
              <a:t>etc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  <a:p>
            <a:pPr defTabSz="914400"/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41323" y="1785179"/>
            <a:ext cx="1265663" cy="2463203"/>
            <a:chOff x="1349036" y="2065412"/>
            <a:chExt cx="1265663" cy="3127026"/>
          </a:xfrm>
        </p:grpSpPr>
        <p:cxnSp>
          <p:nvCxnSpPr>
            <p:cNvPr id="9" name="Straight Connector 8"/>
            <p:cNvCxnSpPr>
              <a:endCxn id="14" idx="0"/>
            </p:cNvCxnSpPr>
            <p:nvPr/>
          </p:nvCxnSpPr>
          <p:spPr>
            <a:xfrm flipH="1">
              <a:off x="1890018" y="3505969"/>
              <a:ext cx="243214" cy="1295748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>
            <a:xfrm flipH="1">
              <a:off x="2124439" y="2281435"/>
              <a:ext cx="215313" cy="1224533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>
            <a:xfrm flipV="1">
              <a:off x="1835696" y="3505571"/>
              <a:ext cx="288032" cy="792089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2064805" y="2065412"/>
              <a:ext cx="549894" cy="390722"/>
            </a:xfrm>
            <a:prstGeom prst="rect">
              <a:avLst/>
            </a:prstGeom>
            <a:solidFill>
              <a:sysClr val="window" lastClr="FFFFFF"/>
            </a:solidFill>
            <a:effectLst>
              <a:glow rad="63500">
                <a:srgbClr val="4F81BD">
                  <a:satMod val="175000"/>
                  <a:alpha val="40000"/>
                </a:srgb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DESY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349036" y="4143771"/>
              <a:ext cx="425116" cy="390722"/>
            </a:xfrm>
            <a:prstGeom prst="rect">
              <a:avLst/>
            </a:prstGeom>
            <a:solidFill>
              <a:sysClr val="window" lastClr="FFFFFF"/>
            </a:solidFill>
            <a:effectLst>
              <a:glow rad="63500">
                <a:srgbClr val="4F81BD">
                  <a:satMod val="175000"/>
                  <a:alpha val="40000"/>
                </a:srgb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GSI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84673" y="4801716"/>
              <a:ext cx="410690" cy="390722"/>
            </a:xfrm>
            <a:prstGeom prst="rect">
              <a:avLst/>
            </a:prstGeom>
            <a:solidFill>
              <a:sysClr val="window" lastClr="FFFFFF"/>
            </a:solidFill>
            <a:effectLst>
              <a:glow rad="63500">
                <a:srgbClr val="4F81BD">
                  <a:satMod val="175000"/>
                  <a:alpha val="40000"/>
                </a:srgb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KIT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71603" y="1939068"/>
            <a:ext cx="2438353" cy="2310216"/>
            <a:chOff x="971600" y="2154520"/>
            <a:chExt cx="2438353" cy="2566905"/>
          </a:xfrm>
        </p:grpSpPr>
        <p:grpSp>
          <p:nvGrpSpPr>
            <p:cNvPr id="16" name="Group 15"/>
            <p:cNvGrpSpPr/>
            <p:nvPr/>
          </p:nvGrpSpPr>
          <p:grpSpPr>
            <a:xfrm>
              <a:off x="971600" y="2154520"/>
              <a:ext cx="2438353" cy="2566905"/>
              <a:chOff x="971600" y="2154520"/>
              <a:chExt cx="2438353" cy="2566905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flipV="1">
                <a:off x="1880008" y="2508843"/>
                <a:ext cx="1323840" cy="735171"/>
              </a:xfrm>
              <a:prstGeom prst="line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</a:ln>
              <a:effectLst/>
            </p:spPr>
          </p:cxnSp>
          <p:cxnSp>
            <p:nvCxnSpPr>
              <p:cNvPr id="19" name="Straight Connector 18"/>
              <p:cNvCxnSpPr>
                <a:endCxn id="12" idx="3"/>
              </p:cNvCxnSpPr>
              <p:nvPr/>
            </p:nvCxnSpPr>
            <p:spPr>
              <a:xfrm flipV="1">
                <a:off x="1864165" y="2154520"/>
                <a:ext cx="542818" cy="1112702"/>
              </a:xfrm>
              <a:prstGeom prst="line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</a:ln>
              <a:effectLst/>
            </p:spPr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1916012" y="3244014"/>
                <a:ext cx="1493941" cy="23202"/>
              </a:xfrm>
              <a:prstGeom prst="line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>
              <a:xfrm flipV="1">
                <a:off x="971600" y="3244015"/>
                <a:ext cx="923044" cy="23201"/>
              </a:xfrm>
              <a:prstGeom prst="line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</a:ln>
              <a:effectLst/>
            </p:spPr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880008" y="3181227"/>
                <a:ext cx="942157" cy="1540198"/>
              </a:xfrm>
              <a:prstGeom prst="line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</a:ln>
              <a:effectLst/>
            </p:spPr>
          </p:cxnSp>
        </p:grpSp>
        <p:cxnSp>
          <p:nvCxnSpPr>
            <p:cNvPr id="17" name="Straight Connector 16"/>
            <p:cNvCxnSpPr/>
            <p:nvPr/>
          </p:nvCxnSpPr>
          <p:spPr>
            <a:xfrm flipV="1">
              <a:off x="1925515" y="3181228"/>
              <a:ext cx="990301" cy="62786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</a:ln>
            <a:effectLst/>
          </p:spPr>
        </p:cxnSp>
      </p:grpSp>
      <p:sp>
        <p:nvSpPr>
          <p:cNvPr id="23" name="TextBox 22"/>
          <p:cNvSpPr txBox="1"/>
          <p:nvPr/>
        </p:nvSpPr>
        <p:spPr>
          <a:xfrm>
            <a:off x="2843808" y="2553981"/>
            <a:ext cx="399468" cy="307777"/>
          </a:xfrm>
          <a:prstGeom prst="rect">
            <a:avLst/>
          </a:prstGeom>
          <a:solidFill>
            <a:sysClr val="window" lastClr="FFFFFF"/>
          </a:solidFill>
          <a:effectLst>
            <a:glow rad="63500">
              <a:srgbClr val="4F81BD">
                <a:satMod val="175000"/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HIJ</a:t>
            </a:r>
          </a:p>
        </p:txBody>
      </p:sp>
    </p:spTree>
    <p:extLst>
      <p:ext uri="{BB962C8B-B14F-4D97-AF65-F5344CB8AC3E}">
        <p14:creationId xmlns:p14="http://schemas.microsoft.com/office/powerpoint/2010/main" val="190984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47" y="-85345"/>
            <a:ext cx="8229600" cy="857250"/>
          </a:xfrm>
        </p:spPr>
        <p:txBody>
          <a:bodyPr>
            <a:normAutofit/>
          </a:bodyPr>
          <a:lstStyle/>
          <a:p>
            <a:r>
              <a:rPr lang="en-US" sz="3600" smtClean="0"/>
              <a:t>The DDL concept: all topics</a:t>
            </a:r>
            <a:endParaRPr lang="en-US" sz="36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03AB-BAC1-43F8-8E38-CC308792B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7" y="1667749"/>
            <a:ext cx="1728192" cy="58477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914400"/>
            <a:r>
              <a:rPr lang="en-US" sz="1600" smtClean="0">
                <a:solidFill>
                  <a:prstClr val="black"/>
                </a:solidFill>
              </a:rPr>
              <a:t>Science with low-energetic X-rays</a:t>
            </a: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9" y="3803088"/>
            <a:ext cx="1728193" cy="58477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defTabSz="914400"/>
            <a:r>
              <a:rPr lang="en-US" sz="1600">
                <a:solidFill>
                  <a:prstClr val="black"/>
                </a:solidFill>
              </a:rPr>
              <a:t>Science at highest </a:t>
            </a:r>
            <a:r>
              <a:rPr lang="en-US" sz="1600" smtClean="0">
                <a:solidFill>
                  <a:prstClr val="black"/>
                </a:solidFill>
              </a:rPr>
              <a:t>energies</a:t>
            </a: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7" y="2887423"/>
            <a:ext cx="1728192" cy="33855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defTabSz="914400"/>
            <a:r>
              <a:rPr lang="en-US" sz="1600">
                <a:solidFill>
                  <a:prstClr val="black"/>
                </a:solidFill>
              </a:rPr>
              <a:t>Precision science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7787" y="1665286"/>
            <a:ext cx="1599941" cy="30777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914400"/>
            <a:r>
              <a:rPr lang="en-US" sz="1400" smtClean="0">
                <a:solidFill>
                  <a:prstClr val="black"/>
                </a:solidFill>
              </a:rPr>
              <a:t>Low X-ray energy </a:t>
            </a:r>
          </a:p>
        </p:txBody>
      </p:sp>
      <p:sp>
        <p:nvSpPr>
          <p:cNvPr id="8" name="Rectangle 7"/>
          <p:cNvSpPr/>
          <p:nvPr/>
        </p:nvSpPr>
        <p:spPr>
          <a:xfrm>
            <a:off x="4746843" y="1187018"/>
            <a:ext cx="1689275" cy="52322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/>
            <a:r>
              <a:rPr lang="en-US" sz="1400">
                <a:solidFill>
                  <a:prstClr val="black"/>
                </a:solidFill>
              </a:rPr>
              <a:t>Post-processing of detectors</a:t>
            </a:r>
          </a:p>
        </p:txBody>
      </p:sp>
      <p:sp>
        <p:nvSpPr>
          <p:cNvPr id="9" name="Rectangle 8"/>
          <p:cNvSpPr/>
          <p:nvPr/>
        </p:nvSpPr>
        <p:spPr>
          <a:xfrm>
            <a:off x="2627788" y="2516352"/>
            <a:ext cx="1599941" cy="30777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/>
            <a:r>
              <a:rPr lang="en-US" sz="1400">
                <a:solidFill>
                  <a:prstClr val="black"/>
                </a:solidFill>
              </a:rPr>
              <a:t>Ultimate resolution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46842" y="1792398"/>
            <a:ext cx="1689275" cy="30777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/>
            <a:r>
              <a:rPr lang="en-US" sz="1400">
                <a:solidFill>
                  <a:prstClr val="black"/>
                </a:solidFill>
              </a:rPr>
              <a:t>Cryogenic </a:t>
            </a:r>
            <a:r>
              <a:rPr lang="en-US" sz="1400" smtClean="0">
                <a:solidFill>
                  <a:prstClr val="black"/>
                </a:solidFill>
              </a:rPr>
              <a:t>detectors</a:t>
            </a:r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56986" y="3248717"/>
            <a:ext cx="1570743" cy="52322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914400"/>
            <a:r>
              <a:rPr lang="en-US" sz="1400" smtClean="0">
                <a:solidFill>
                  <a:prstClr val="black"/>
                </a:solidFill>
              </a:rPr>
              <a:t>dead material, tiling, cooling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46841" y="3714573"/>
            <a:ext cx="1689274" cy="7386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/>
            <a:r>
              <a:rPr lang="en-US" sz="1400">
                <a:solidFill>
                  <a:prstClr val="black"/>
                </a:solidFill>
              </a:rPr>
              <a:t>Advanced engineering </a:t>
            </a:r>
            <a:r>
              <a:rPr lang="en-US" sz="1400" smtClean="0">
                <a:solidFill>
                  <a:prstClr val="black"/>
                </a:solidFill>
              </a:rPr>
              <a:t>methods/ materials</a:t>
            </a:r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57806" y="3955436"/>
            <a:ext cx="1569923" cy="52322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914400"/>
            <a:r>
              <a:rPr lang="en-US" sz="1400" smtClean="0">
                <a:solidFill>
                  <a:prstClr val="black"/>
                </a:solidFill>
              </a:rPr>
              <a:t>Robust, stable detectors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746844" y="2190409"/>
            <a:ext cx="1689275" cy="52322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/>
            <a:r>
              <a:rPr lang="en-US" sz="1400">
                <a:solidFill>
                  <a:prstClr val="black"/>
                </a:solidFill>
              </a:rPr>
              <a:t>High-Z Sensor </a:t>
            </a:r>
            <a:r>
              <a:rPr lang="en-US" sz="1400" smtClean="0">
                <a:solidFill>
                  <a:prstClr val="black"/>
                </a:solidFill>
              </a:rPr>
              <a:t>materials</a:t>
            </a:r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54934" y="4449461"/>
            <a:ext cx="1689274" cy="52322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/>
            <a:r>
              <a:rPr lang="en-US" sz="1400">
                <a:solidFill>
                  <a:prstClr val="black"/>
                </a:solidFill>
              </a:rPr>
              <a:t>Radiation hard sensor materials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746841" y="2771219"/>
            <a:ext cx="1689274" cy="30777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/>
            <a:r>
              <a:rPr lang="en-US" sz="1400">
                <a:solidFill>
                  <a:prstClr val="black"/>
                </a:solidFill>
              </a:rPr>
              <a:t>Ultra-fast detectors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746844" y="3185413"/>
            <a:ext cx="1689275" cy="52322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/>
            <a:r>
              <a:rPr lang="en-US" sz="1400" smtClean="0">
                <a:solidFill>
                  <a:prstClr val="black"/>
                </a:solidFill>
              </a:rPr>
              <a:t>High spatial resolution</a:t>
            </a:r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20272" y="1684270"/>
            <a:ext cx="1860284" cy="33855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defTabSz="914400"/>
            <a:r>
              <a:rPr lang="en-US" sz="1600" smtClean="0">
                <a:solidFill>
                  <a:prstClr val="black"/>
                </a:solidFill>
              </a:rPr>
              <a:t>Testing/ Test beams</a:t>
            </a: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20272" y="2618868"/>
            <a:ext cx="1860284" cy="33855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defTabSz="914400"/>
            <a:r>
              <a:rPr lang="en-US" sz="1600" smtClean="0">
                <a:solidFill>
                  <a:prstClr val="black"/>
                </a:solidFill>
              </a:rPr>
              <a:t>Sensor Production</a:t>
            </a: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20272" y="3706951"/>
            <a:ext cx="1860284" cy="58477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defTabSz="914400"/>
            <a:r>
              <a:rPr lang="en-US" sz="1600" smtClean="0">
                <a:solidFill>
                  <a:prstClr val="black"/>
                </a:solidFill>
              </a:rPr>
              <a:t>Integration/ Characterisation</a:t>
            </a:r>
            <a:endParaRPr lang="en-US" sz="1600">
              <a:solidFill>
                <a:prstClr val="black"/>
              </a:solidFill>
            </a:endParaRPr>
          </a:p>
        </p:txBody>
      </p:sp>
      <p:cxnSp>
        <p:nvCxnSpPr>
          <p:cNvPr id="22" name="Straight Connector 21"/>
          <p:cNvCxnSpPr>
            <a:stCxn id="4" idx="3"/>
            <a:endCxn id="7" idx="1"/>
          </p:cNvCxnSpPr>
          <p:nvPr/>
        </p:nvCxnSpPr>
        <p:spPr>
          <a:xfrm flipV="1">
            <a:off x="2123729" y="1819175"/>
            <a:ext cx="504058" cy="1409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3"/>
            <a:endCxn id="9" idx="1"/>
          </p:cNvCxnSpPr>
          <p:nvPr/>
        </p:nvCxnSpPr>
        <p:spPr>
          <a:xfrm>
            <a:off x="2123729" y="1960137"/>
            <a:ext cx="504059" cy="71010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" idx="3"/>
            <a:endCxn id="9" idx="1"/>
          </p:cNvCxnSpPr>
          <p:nvPr/>
        </p:nvCxnSpPr>
        <p:spPr>
          <a:xfrm flipV="1">
            <a:off x="2123729" y="2670241"/>
            <a:ext cx="504059" cy="38645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" idx="3"/>
            <a:endCxn id="11" idx="1"/>
          </p:cNvCxnSpPr>
          <p:nvPr/>
        </p:nvCxnSpPr>
        <p:spPr>
          <a:xfrm>
            <a:off x="2123729" y="3056700"/>
            <a:ext cx="533257" cy="453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3"/>
            <a:endCxn id="13" idx="1"/>
          </p:cNvCxnSpPr>
          <p:nvPr/>
        </p:nvCxnSpPr>
        <p:spPr>
          <a:xfrm>
            <a:off x="2123732" y="4095476"/>
            <a:ext cx="534074" cy="1215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5" idx="3"/>
            <a:endCxn id="11" idx="1"/>
          </p:cNvCxnSpPr>
          <p:nvPr/>
        </p:nvCxnSpPr>
        <p:spPr>
          <a:xfrm flipV="1">
            <a:off x="2123732" y="3510327"/>
            <a:ext cx="533254" cy="58514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5" idx="3"/>
            <a:endCxn id="9" idx="1"/>
          </p:cNvCxnSpPr>
          <p:nvPr/>
        </p:nvCxnSpPr>
        <p:spPr>
          <a:xfrm flipV="1">
            <a:off x="2123732" y="2670241"/>
            <a:ext cx="504056" cy="142523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7" idx="3"/>
            <a:endCxn id="8" idx="1"/>
          </p:cNvCxnSpPr>
          <p:nvPr/>
        </p:nvCxnSpPr>
        <p:spPr>
          <a:xfrm flipV="1">
            <a:off x="4227728" y="1448628"/>
            <a:ext cx="519115" cy="37054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9" idx="3"/>
            <a:endCxn id="10" idx="1"/>
          </p:cNvCxnSpPr>
          <p:nvPr/>
        </p:nvCxnSpPr>
        <p:spPr>
          <a:xfrm flipV="1">
            <a:off x="4227729" y="1946287"/>
            <a:ext cx="519113" cy="72395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9" idx="3"/>
            <a:endCxn id="14" idx="1"/>
          </p:cNvCxnSpPr>
          <p:nvPr/>
        </p:nvCxnSpPr>
        <p:spPr>
          <a:xfrm flipV="1">
            <a:off x="4227729" y="2452019"/>
            <a:ext cx="519115" cy="21822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9" idx="3"/>
            <a:endCxn id="16" idx="1"/>
          </p:cNvCxnSpPr>
          <p:nvPr/>
        </p:nvCxnSpPr>
        <p:spPr>
          <a:xfrm>
            <a:off x="4227729" y="2670241"/>
            <a:ext cx="519112" cy="25486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9" idx="3"/>
            <a:endCxn id="17" idx="1"/>
          </p:cNvCxnSpPr>
          <p:nvPr/>
        </p:nvCxnSpPr>
        <p:spPr>
          <a:xfrm>
            <a:off x="4227729" y="2670241"/>
            <a:ext cx="519115" cy="77678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9" idx="3"/>
            <a:endCxn id="12" idx="1"/>
          </p:cNvCxnSpPr>
          <p:nvPr/>
        </p:nvCxnSpPr>
        <p:spPr>
          <a:xfrm>
            <a:off x="4227729" y="2670241"/>
            <a:ext cx="519112" cy="141366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3" idx="3"/>
            <a:endCxn id="15" idx="1"/>
          </p:cNvCxnSpPr>
          <p:nvPr/>
        </p:nvCxnSpPr>
        <p:spPr>
          <a:xfrm>
            <a:off x="4227729" y="4217046"/>
            <a:ext cx="527205" cy="4940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3" idx="3"/>
            <a:endCxn id="12" idx="1"/>
          </p:cNvCxnSpPr>
          <p:nvPr/>
        </p:nvCxnSpPr>
        <p:spPr>
          <a:xfrm flipV="1">
            <a:off x="4227729" y="4083905"/>
            <a:ext cx="519112" cy="13314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1" idx="3"/>
            <a:endCxn id="17" idx="1"/>
          </p:cNvCxnSpPr>
          <p:nvPr/>
        </p:nvCxnSpPr>
        <p:spPr>
          <a:xfrm flipV="1">
            <a:off x="4227729" y="3447023"/>
            <a:ext cx="519115" cy="6330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1" idx="3"/>
            <a:endCxn id="16" idx="1"/>
          </p:cNvCxnSpPr>
          <p:nvPr/>
        </p:nvCxnSpPr>
        <p:spPr>
          <a:xfrm flipV="1">
            <a:off x="4227729" y="2925108"/>
            <a:ext cx="519112" cy="58521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7" idx="3"/>
            <a:endCxn id="16" idx="1"/>
          </p:cNvCxnSpPr>
          <p:nvPr/>
        </p:nvCxnSpPr>
        <p:spPr>
          <a:xfrm>
            <a:off x="4227728" y="1819175"/>
            <a:ext cx="519113" cy="110593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7" idx="3"/>
            <a:endCxn id="17" idx="1"/>
          </p:cNvCxnSpPr>
          <p:nvPr/>
        </p:nvCxnSpPr>
        <p:spPr>
          <a:xfrm>
            <a:off x="4227728" y="1819175"/>
            <a:ext cx="519116" cy="162784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oup 105"/>
          <p:cNvGrpSpPr/>
          <p:nvPr/>
        </p:nvGrpSpPr>
        <p:grpSpPr>
          <a:xfrm>
            <a:off x="6436115" y="1448628"/>
            <a:ext cx="584157" cy="3262443"/>
            <a:chOff x="6436113" y="1609586"/>
            <a:chExt cx="584157" cy="3624937"/>
          </a:xfrm>
        </p:grpSpPr>
        <p:cxnSp>
          <p:nvCxnSpPr>
            <p:cNvPr id="64" name="Straight Connector 63"/>
            <p:cNvCxnSpPr>
              <a:stCxn id="8" idx="3"/>
              <a:endCxn id="18" idx="1"/>
            </p:cNvCxnSpPr>
            <p:nvPr/>
          </p:nvCxnSpPr>
          <p:spPr>
            <a:xfrm>
              <a:off x="6436116" y="1609586"/>
              <a:ext cx="584154" cy="44991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" idx="3"/>
              <a:endCxn id="18" idx="1"/>
            </p:cNvCxnSpPr>
            <p:nvPr/>
          </p:nvCxnSpPr>
          <p:spPr>
            <a:xfrm flipV="1">
              <a:off x="6436115" y="2059496"/>
              <a:ext cx="584155" cy="103044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14" idx="3"/>
              <a:endCxn id="18" idx="1"/>
            </p:cNvCxnSpPr>
            <p:nvPr/>
          </p:nvCxnSpPr>
          <p:spPr>
            <a:xfrm flipV="1">
              <a:off x="6436117" y="2059496"/>
              <a:ext cx="584153" cy="664969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16" idx="3"/>
              <a:endCxn id="18" idx="1"/>
            </p:cNvCxnSpPr>
            <p:nvPr/>
          </p:nvCxnSpPr>
          <p:spPr>
            <a:xfrm flipV="1">
              <a:off x="6436113" y="2059496"/>
              <a:ext cx="584157" cy="119062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17" idx="3"/>
              <a:endCxn id="18" idx="1"/>
            </p:cNvCxnSpPr>
            <p:nvPr/>
          </p:nvCxnSpPr>
          <p:spPr>
            <a:xfrm flipV="1">
              <a:off x="6436117" y="2059496"/>
              <a:ext cx="584153" cy="1770529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12" idx="3"/>
              <a:endCxn id="18" idx="1"/>
            </p:cNvCxnSpPr>
            <p:nvPr/>
          </p:nvCxnSpPr>
          <p:spPr>
            <a:xfrm flipV="1">
              <a:off x="6436113" y="2059496"/>
              <a:ext cx="584157" cy="2478176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15" idx="3"/>
              <a:endCxn id="18" idx="1"/>
            </p:cNvCxnSpPr>
            <p:nvPr/>
          </p:nvCxnSpPr>
          <p:spPr>
            <a:xfrm flipV="1">
              <a:off x="6444206" y="2059496"/>
              <a:ext cx="576064" cy="3175027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>
            <a:off x="6436115" y="1448628"/>
            <a:ext cx="584157" cy="3262443"/>
            <a:chOff x="6436113" y="1609586"/>
            <a:chExt cx="584157" cy="3624937"/>
          </a:xfrm>
        </p:grpSpPr>
        <p:cxnSp>
          <p:nvCxnSpPr>
            <p:cNvPr id="84" name="Straight Connector 83"/>
            <p:cNvCxnSpPr>
              <a:stCxn id="8" idx="3"/>
              <a:endCxn id="20" idx="1"/>
            </p:cNvCxnSpPr>
            <p:nvPr/>
          </p:nvCxnSpPr>
          <p:spPr>
            <a:xfrm>
              <a:off x="6436116" y="1609586"/>
              <a:ext cx="584154" cy="2834124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10" idx="3"/>
              <a:endCxn id="20" idx="1"/>
            </p:cNvCxnSpPr>
            <p:nvPr/>
          </p:nvCxnSpPr>
          <p:spPr>
            <a:xfrm>
              <a:off x="6436115" y="2162540"/>
              <a:ext cx="584155" cy="2281169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14" idx="3"/>
              <a:endCxn id="20" idx="1"/>
            </p:cNvCxnSpPr>
            <p:nvPr/>
          </p:nvCxnSpPr>
          <p:spPr>
            <a:xfrm>
              <a:off x="6436117" y="2724465"/>
              <a:ext cx="584153" cy="1719245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16" idx="3"/>
              <a:endCxn id="20" idx="1"/>
            </p:cNvCxnSpPr>
            <p:nvPr/>
          </p:nvCxnSpPr>
          <p:spPr>
            <a:xfrm>
              <a:off x="6436113" y="3250119"/>
              <a:ext cx="584157" cy="119359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17" idx="3"/>
              <a:endCxn id="20" idx="1"/>
            </p:cNvCxnSpPr>
            <p:nvPr/>
          </p:nvCxnSpPr>
          <p:spPr>
            <a:xfrm>
              <a:off x="6436117" y="3830025"/>
              <a:ext cx="584153" cy="613685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12" idx="3"/>
              <a:endCxn id="20" idx="1"/>
            </p:cNvCxnSpPr>
            <p:nvPr/>
          </p:nvCxnSpPr>
          <p:spPr>
            <a:xfrm flipV="1">
              <a:off x="6436113" y="4443710"/>
              <a:ext cx="584157" cy="93962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15" idx="3"/>
              <a:endCxn id="20" idx="1"/>
            </p:cNvCxnSpPr>
            <p:nvPr/>
          </p:nvCxnSpPr>
          <p:spPr>
            <a:xfrm flipV="1">
              <a:off x="6444206" y="4443710"/>
              <a:ext cx="576064" cy="790813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Pentagon 97"/>
          <p:cNvSpPr/>
          <p:nvPr/>
        </p:nvSpPr>
        <p:spPr>
          <a:xfrm>
            <a:off x="442834" y="735864"/>
            <a:ext cx="2160240" cy="324036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mtClean="0">
                <a:solidFill>
                  <a:sysClr val="windowText" lastClr="000000"/>
                </a:solidFill>
              </a:rPr>
              <a:t>Science driver</a:t>
            </a:r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99" name="Chevron 98"/>
          <p:cNvSpPr/>
          <p:nvPr/>
        </p:nvSpPr>
        <p:spPr>
          <a:xfrm>
            <a:off x="2459058" y="735864"/>
            <a:ext cx="2232248" cy="324036"/>
          </a:xfrm>
          <a:prstGeom prst="chevron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mtClean="0">
                <a:solidFill>
                  <a:prstClr val="black"/>
                </a:solidFill>
              </a:rPr>
              <a:t>Challenge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100" name="Chevron 99"/>
          <p:cNvSpPr/>
          <p:nvPr/>
        </p:nvSpPr>
        <p:spPr>
          <a:xfrm>
            <a:off x="4547290" y="735864"/>
            <a:ext cx="2232248" cy="324036"/>
          </a:xfrm>
          <a:prstGeom prst="chevron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mtClean="0">
                <a:solidFill>
                  <a:prstClr val="black"/>
                </a:solidFill>
              </a:rPr>
              <a:t>Technology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101" name="Chevron 100"/>
          <p:cNvSpPr/>
          <p:nvPr/>
        </p:nvSpPr>
        <p:spPr>
          <a:xfrm>
            <a:off x="6623598" y="735864"/>
            <a:ext cx="2232248" cy="324036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mtClean="0">
                <a:solidFill>
                  <a:prstClr val="black"/>
                </a:solidFill>
              </a:rPr>
              <a:t>DDL </a:t>
            </a:r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6436117" y="1448628"/>
            <a:ext cx="584155" cy="1998395"/>
            <a:chOff x="6436116" y="1609583"/>
            <a:chExt cx="584155" cy="2220438"/>
          </a:xfrm>
        </p:grpSpPr>
        <p:cxnSp>
          <p:nvCxnSpPr>
            <p:cNvPr id="79" name="Straight Connector 78"/>
            <p:cNvCxnSpPr>
              <a:stCxn id="10" idx="3"/>
              <a:endCxn id="19" idx="1"/>
            </p:cNvCxnSpPr>
            <p:nvPr/>
          </p:nvCxnSpPr>
          <p:spPr>
            <a:xfrm>
              <a:off x="6436116" y="2162537"/>
              <a:ext cx="584155" cy="93539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17" idx="3"/>
              <a:endCxn id="19" idx="1"/>
            </p:cNvCxnSpPr>
            <p:nvPr/>
          </p:nvCxnSpPr>
          <p:spPr>
            <a:xfrm flipV="1">
              <a:off x="6436118" y="3097935"/>
              <a:ext cx="584153" cy="73208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8" idx="3"/>
              <a:endCxn id="19" idx="1"/>
            </p:cNvCxnSpPr>
            <p:nvPr/>
          </p:nvCxnSpPr>
          <p:spPr>
            <a:xfrm>
              <a:off x="6436117" y="1609583"/>
              <a:ext cx="584154" cy="148835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048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Picture 80" descr="https://pr.desy.de/sites2009/site_pr/content/e223/e267173/infoboxContent267175/DESY_logo_3C_web_ge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748" y="2812933"/>
            <a:ext cx="255600" cy="229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Picture 84" descr="https://pr.desy.de/sites2009/site_pr/content/e223/e267173/infoboxContent267175/DESY_logo_3C_web_ge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873" y="4133409"/>
            <a:ext cx="255600" cy="22934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47" y="-85345"/>
            <a:ext cx="8229600" cy="857250"/>
          </a:xfrm>
        </p:spPr>
        <p:txBody>
          <a:bodyPr>
            <a:normAutofit/>
          </a:bodyPr>
          <a:lstStyle/>
          <a:p>
            <a:r>
              <a:rPr lang="en-US" sz="3600" smtClean="0"/>
              <a:t>The DDL @ DESY</a:t>
            </a:r>
            <a:endParaRPr lang="en-US" sz="36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03AB-BAC1-43F8-8E38-CC308792B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7" y="1667749"/>
            <a:ext cx="1728192" cy="58477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914400"/>
            <a:r>
              <a:rPr lang="en-US" sz="1600" smtClean="0">
                <a:solidFill>
                  <a:prstClr val="black"/>
                </a:solidFill>
              </a:rPr>
              <a:t>Science with low-energetic X-rays</a:t>
            </a: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9" y="3803088"/>
            <a:ext cx="1728193" cy="58477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defTabSz="914400"/>
            <a:r>
              <a:rPr lang="en-US" sz="1600">
                <a:solidFill>
                  <a:prstClr val="black"/>
                </a:solidFill>
              </a:rPr>
              <a:t>Science at highest </a:t>
            </a:r>
            <a:r>
              <a:rPr lang="en-US" sz="1600" smtClean="0">
                <a:solidFill>
                  <a:prstClr val="black"/>
                </a:solidFill>
              </a:rPr>
              <a:t>energies</a:t>
            </a: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7" y="2887423"/>
            <a:ext cx="1728192" cy="33855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defTabSz="914400"/>
            <a:r>
              <a:rPr lang="en-US" sz="1600">
                <a:solidFill>
                  <a:prstClr val="black"/>
                </a:solidFill>
              </a:rPr>
              <a:t>Precision science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7787" y="1665286"/>
            <a:ext cx="1599941" cy="30777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914400"/>
            <a:r>
              <a:rPr lang="en-US" sz="1400" smtClean="0">
                <a:solidFill>
                  <a:prstClr val="black"/>
                </a:solidFill>
              </a:rPr>
              <a:t>Low X-ray energy </a:t>
            </a:r>
          </a:p>
        </p:txBody>
      </p:sp>
      <p:sp>
        <p:nvSpPr>
          <p:cNvPr id="8" name="Rectangle 7"/>
          <p:cNvSpPr/>
          <p:nvPr/>
        </p:nvSpPr>
        <p:spPr>
          <a:xfrm>
            <a:off x="4746843" y="1187018"/>
            <a:ext cx="1689275" cy="52322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/>
            <a:r>
              <a:rPr lang="en-US" sz="1400">
                <a:solidFill>
                  <a:prstClr val="black"/>
                </a:solidFill>
              </a:rPr>
              <a:t>Post-processing of detectors</a:t>
            </a:r>
          </a:p>
        </p:txBody>
      </p:sp>
      <p:sp>
        <p:nvSpPr>
          <p:cNvPr id="9" name="Rectangle 8"/>
          <p:cNvSpPr/>
          <p:nvPr/>
        </p:nvSpPr>
        <p:spPr>
          <a:xfrm>
            <a:off x="2627788" y="2516352"/>
            <a:ext cx="1599941" cy="30777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/>
            <a:r>
              <a:rPr lang="en-US" sz="1400">
                <a:solidFill>
                  <a:prstClr val="black"/>
                </a:solidFill>
              </a:rPr>
              <a:t>Ultimate resolution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46842" y="1792398"/>
            <a:ext cx="1689275" cy="30777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/>
            <a:r>
              <a:rPr lang="en-US" sz="1400">
                <a:solidFill>
                  <a:prstClr val="black"/>
                </a:solidFill>
              </a:rPr>
              <a:t>Cryogenic </a:t>
            </a:r>
            <a:r>
              <a:rPr lang="en-US" sz="1400" smtClean="0">
                <a:solidFill>
                  <a:prstClr val="black"/>
                </a:solidFill>
              </a:rPr>
              <a:t>detectors</a:t>
            </a:r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56986" y="3248717"/>
            <a:ext cx="1570743" cy="52322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914400"/>
            <a:r>
              <a:rPr lang="en-US" sz="1400" smtClean="0">
                <a:solidFill>
                  <a:prstClr val="black"/>
                </a:solidFill>
              </a:rPr>
              <a:t>dead material, tiling, cooling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46841" y="3714573"/>
            <a:ext cx="1689274" cy="7386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/>
            <a:r>
              <a:rPr lang="en-US" sz="1400">
                <a:solidFill>
                  <a:prstClr val="black"/>
                </a:solidFill>
              </a:rPr>
              <a:t>Advanced engineering </a:t>
            </a:r>
            <a:r>
              <a:rPr lang="en-US" sz="1400" smtClean="0">
                <a:solidFill>
                  <a:prstClr val="black"/>
                </a:solidFill>
              </a:rPr>
              <a:t>methods/ materials</a:t>
            </a:r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57806" y="3955436"/>
            <a:ext cx="1569923" cy="52322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914400"/>
            <a:r>
              <a:rPr lang="en-US" sz="1400" smtClean="0">
                <a:solidFill>
                  <a:prstClr val="black"/>
                </a:solidFill>
              </a:rPr>
              <a:t>Robust, stable detectors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746844" y="2190409"/>
            <a:ext cx="1689275" cy="52322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/>
            <a:r>
              <a:rPr lang="en-US" sz="1400">
                <a:solidFill>
                  <a:prstClr val="black"/>
                </a:solidFill>
              </a:rPr>
              <a:t>High-Z Sensor </a:t>
            </a:r>
            <a:r>
              <a:rPr lang="en-US" sz="1400" smtClean="0">
                <a:solidFill>
                  <a:prstClr val="black"/>
                </a:solidFill>
              </a:rPr>
              <a:t>materials</a:t>
            </a:r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54934" y="4449461"/>
            <a:ext cx="1689274" cy="52322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/>
            <a:r>
              <a:rPr lang="en-US" sz="1400">
                <a:solidFill>
                  <a:prstClr val="black"/>
                </a:solidFill>
              </a:rPr>
              <a:t>Radiation hard sensor materials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746841" y="2771219"/>
            <a:ext cx="1689274" cy="30777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/>
            <a:r>
              <a:rPr lang="en-US" sz="1400">
                <a:solidFill>
                  <a:prstClr val="black"/>
                </a:solidFill>
              </a:rPr>
              <a:t>Ultra-fast detectors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746844" y="3185413"/>
            <a:ext cx="1689275" cy="52322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/>
            <a:r>
              <a:rPr lang="en-US" sz="1400" smtClean="0">
                <a:solidFill>
                  <a:prstClr val="black"/>
                </a:solidFill>
              </a:rPr>
              <a:t>High spatial resolution</a:t>
            </a:r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20272" y="1684270"/>
            <a:ext cx="1860284" cy="33855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defTabSz="914400"/>
            <a:r>
              <a:rPr lang="en-US" sz="1600" smtClean="0">
                <a:solidFill>
                  <a:prstClr val="black"/>
                </a:solidFill>
              </a:rPr>
              <a:t>Testing/ Test beams</a:t>
            </a: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20272" y="2618868"/>
            <a:ext cx="1860284" cy="33855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defTabSz="914400"/>
            <a:r>
              <a:rPr lang="en-US" sz="1600" smtClean="0">
                <a:solidFill>
                  <a:prstClr val="black"/>
                </a:solidFill>
              </a:rPr>
              <a:t>Sensor Production</a:t>
            </a: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20272" y="3706951"/>
            <a:ext cx="1860284" cy="58477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defTabSz="914400"/>
            <a:r>
              <a:rPr lang="en-US" sz="1600" smtClean="0">
                <a:solidFill>
                  <a:prstClr val="black"/>
                </a:solidFill>
              </a:rPr>
              <a:t>Integration/ Characterisation</a:t>
            </a:r>
            <a:endParaRPr lang="en-US" sz="1600">
              <a:solidFill>
                <a:prstClr val="black"/>
              </a:solidFill>
            </a:endParaRPr>
          </a:p>
        </p:txBody>
      </p:sp>
      <p:cxnSp>
        <p:nvCxnSpPr>
          <p:cNvPr id="22" name="Straight Connector 21"/>
          <p:cNvCxnSpPr>
            <a:stCxn id="4" idx="3"/>
            <a:endCxn id="7" idx="1"/>
          </p:cNvCxnSpPr>
          <p:nvPr/>
        </p:nvCxnSpPr>
        <p:spPr>
          <a:xfrm flipV="1">
            <a:off x="2123729" y="1819175"/>
            <a:ext cx="504058" cy="1409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3"/>
            <a:endCxn id="9" idx="1"/>
          </p:cNvCxnSpPr>
          <p:nvPr/>
        </p:nvCxnSpPr>
        <p:spPr>
          <a:xfrm>
            <a:off x="2123729" y="1960137"/>
            <a:ext cx="504059" cy="71010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" idx="3"/>
            <a:endCxn id="9" idx="1"/>
          </p:cNvCxnSpPr>
          <p:nvPr/>
        </p:nvCxnSpPr>
        <p:spPr>
          <a:xfrm flipV="1">
            <a:off x="2123729" y="2670241"/>
            <a:ext cx="504059" cy="38645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" idx="3"/>
            <a:endCxn id="11" idx="1"/>
          </p:cNvCxnSpPr>
          <p:nvPr/>
        </p:nvCxnSpPr>
        <p:spPr>
          <a:xfrm>
            <a:off x="2123729" y="3056700"/>
            <a:ext cx="533257" cy="453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3"/>
            <a:endCxn id="13" idx="1"/>
          </p:cNvCxnSpPr>
          <p:nvPr/>
        </p:nvCxnSpPr>
        <p:spPr>
          <a:xfrm>
            <a:off x="2123732" y="4095476"/>
            <a:ext cx="534074" cy="1215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5" idx="3"/>
            <a:endCxn id="11" idx="1"/>
          </p:cNvCxnSpPr>
          <p:nvPr/>
        </p:nvCxnSpPr>
        <p:spPr>
          <a:xfrm flipV="1">
            <a:off x="2123732" y="3510327"/>
            <a:ext cx="533254" cy="58514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5" idx="3"/>
            <a:endCxn id="9" idx="1"/>
          </p:cNvCxnSpPr>
          <p:nvPr/>
        </p:nvCxnSpPr>
        <p:spPr>
          <a:xfrm flipV="1">
            <a:off x="2123732" y="2670241"/>
            <a:ext cx="504056" cy="142523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7" idx="3"/>
            <a:endCxn id="8" idx="1"/>
          </p:cNvCxnSpPr>
          <p:nvPr/>
        </p:nvCxnSpPr>
        <p:spPr>
          <a:xfrm flipV="1">
            <a:off x="4227728" y="1448628"/>
            <a:ext cx="519115" cy="37054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9" idx="3"/>
            <a:endCxn id="10" idx="1"/>
          </p:cNvCxnSpPr>
          <p:nvPr/>
        </p:nvCxnSpPr>
        <p:spPr>
          <a:xfrm flipV="1">
            <a:off x="4227729" y="1946287"/>
            <a:ext cx="519113" cy="72395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9" idx="3"/>
            <a:endCxn id="14" idx="1"/>
          </p:cNvCxnSpPr>
          <p:nvPr/>
        </p:nvCxnSpPr>
        <p:spPr>
          <a:xfrm flipV="1">
            <a:off x="4227729" y="2452019"/>
            <a:ext cx="519115" cy="21822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9" idx="3"/>
            <a:endCxn id="16" idx="1"/>
          </p:cNvCxnSpPr>
          <p:nvPr/>
        </p:nvCxnSpPr>
        <p:spPr>
          <a:xfrm>
            <a:off x="4227729" y="2670241"/>
            <a:ext cx="519112" cy="25486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9" idx="3"/>
            <a:endCxn id="17" idx="1"/>
          </p:cNvCxnSpPr>
          <p:nvPr/>
        </p:nvCxnSpPr>
        <p:spPr>
          <a:xfrm>
            <a:off x="4227729" y="2670241"/>
            <a:ext cx="519115" cy="77678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9" idx="3"/>
            <a:endCxn id="12" idx="1"/>
          </p:cNvCxnSpPr>
          <p:nvPr/>
        </p:nvCxnSpPr>
        <p:spPr>
          <a:xfrm>
            <a:off x="4227729" y="2670241"/>
            <a:ext cx="519112" cy="141366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3" idx="3"/>
            <a:endCxn id="15" idx="1"/>
          </p:cNvCxnSpPr>
          <p:nvPr/>
        </p:nvCxnSpPr>
        <p:spPr>
          <a:xfrm>
            <a:off x="4227729" y="4217046"/>
            <a:ext cx="527205" cy="4940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3" idx="3"/>
            <a:endCxn id="12" idx="1"/>
          </p:cNvCxnSpPr>
          <p:nvPr/>
        </p:nvCxnSpPr>
        <p:spPr>
          <a:xfrm flipV="1">
            <a:off x="4227729" y="4083905"/>
            <a:ext cx="519112" cy="13314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1" idx="3"/>
            <a:endCxn id="17" idx="1"/>
          </p:cNvCxnSpPr>
          <p:nvPr/>
        </p:nvCxnSpPr>
        <p:spPr>
          <a:xfrm flipV="1">
            <a:off x="4227729" y="3447023"/>
            <a:ext cx="519115" cy="6330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1" idx="3"/>
            <a:endCxn id="16" idx="1"/>
          </p:cNvCxnSpPr>
          <p:nvPr/>
        </p:nvCxnSpPr>
        <p:spPr>
          <a:xfrm flipV="1">
            <a:off x="4227729" y="2925108"/>
            <a:ext cx="519112" cy="58521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7" idx="3"/>
            <a:endCxn id="16" idx="1"/>
          </p:cNvCxnSpPr>
          <p:nvPr/>
        </p:nvCxnSpPr>
        <p:spPr>
          <a:xfrm>
            <a:off x="4227728" y="1819175"/>
            <a:ext cx="519113" cy="110593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7" idx="3"/>
            <a:endCxn id="17" idx="1"/>
          </p:cNvCxnSpPr>
          <p:nvPr/>
        </p:nvCxnSpPr>
        <p:spPr>
          <a:xfrm>
            <a:off x="4227728" y="1819175"/>
            <a:ext cx="519116" cy="162784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oup 105"/>
          <p:cNvGrpSpPr/>
          <p:nvPr/>
        </p:nvGrpSpPr>
        <p:grpSpPr>
          <a:xfrm>
            <a:off x="6436115" y="1448628"/>
            <a:ext cx="584157" cy="3262443"/>
            <a:chOff x="6436113" y="1609586"/>
            <a:chExt cx="584157" cy="3624937"/>
          </a:xfrm>
        </p:grpSpPr>
        <p:cxnSp>
          <p:nvCxnSpPr>
            <p:cNvPr id="64" name="Straight Connector 63"/>
            <p:cNvCxnSpPr>
              <a:stCxn id="8" idx="3"/>
              <a:endCxn id="18" idx="1"/>
            </p:cNvCxnSpPr>
            <p:nvPr/>
          </p:nvCxnSpPr>
          <p:spPr>
            <a:xfrm>
              <a:off x="6436116" y="1609586"/>
              <a:ext cx="584154" cy="44991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" idx="3"/>
              <a:endCxn id="18" idx="1"/>
            </p:cNvCxnSpPr>
            <p:nvPr/>
          </p:nvCxnSpPr>
          <p:spPr>
            <a:xfrm flipV="1">
              <a:off x="6436115" y="2059496"/>
              <a:ext cx="584155" cy="103044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14" idx="3"/>
              <a:endCxn id="18" idx="1"/>
            </p:cNvCxnSpPr>
            <p:nvPr/>
          </p:nvCxnSpPr>
          <p:spPr>
            <a:xfrm flipV="1">
              <a:off x="6436117" y="2059496"/>
              <a:ext cx="584153" cy="664969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16" idx="3"/>
              <a:endCxn id="18" idx="1"/>
            </p:cNvCxnSpPr>
            <p:nvPr/>
          </p:nvCxnSpPr>
          <p:spPr>
            <a:xfrm flipV="1">
              <a:off x="6436113" y="2059496"/>
              <a:ext cx="584157" cy="119062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17" idx="3"/>
              <a:endCxn id="18" idx="1"/>
            </p:cNvCxnSpPr>
            <p:nvPr/>
          </p:nvCxnSpPr>
          <p:spPr>
            <a:xfrm flipV="1">
              <a:off x="6436117" y="2059496"/>
              <a:ext cx="584153" cy="1770529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12" idx="3"/>
              <a:endCxn id="18" idx="1"/>
            </p:cNvCxnSpPr>
            <p:nvPr/>
          </p:nvCxnSpPr>
          <p:spPr>
            <a:xfrm flipV="1">
              <a:off x="6436113" y="2059496"/>
              <a:ext cx="584157" cy="2478176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15" idx="3"/>
              <a:endCxn id="18" idx="1"/>
            </p:cNvCxnSpPr>
            <p:nvPr/>
          </p:nvCxnSpPr>
          <p:spPr>
            <a:xfrm flipV="1">
              <a:off x="6444206" y="2059496"/>
              <a:ext cx="576064" cy="3175027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>
            <a:off x="6436115" y="1448628"/>
            <a:ext cx="584157" cy="3262443"/>
            <a:chOff x="6436113" y="1609586"/>
            <a:chExt cx="584157" cy="3624937"/>
          </a:xfrm>
        </p:grpSpPr>
        <p:cxnSp>
          <p:nvCxnSpPr>
            <p:cNvPr id="84" name="Straight Connector 83"/>
            <p:cNvCxnSpPr>
              <a:stCxn id="8" idx="3"/>
              <a:endCxn id="20" idx="1"/>
            </p:cNvCxnSpPr>
            <p:nvPr/>
          </p:nvCxnSpPr>
          <p:spPr>
            <a:xfrm>
              <a:off x="6436116" y="1609586"/>
              <a:ext cx="584154" cy="2834124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10" idx="3"/>
              <a:endCxn id="20" idx="1"/>
            </p:cNvCxnSpPr>
            <p:nvPr/>
          </p:nvCxnSpPr>
          <p:spPr>
            <a:xfrm>
              <a:off x="6436115" y="2162540"/>
              <a:ext cx="584155" cy="2281169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14" idx="3"/>
              <a:endCxn id="20" idx="1"/>
            </p:cNvCxnSpPr>
            <p:nvPr/>
          </p:nvCxnSpPr>
          <p:spPr>
            <a:xfrm>
              <a:off x="6436117" y="2724465"/>
              <a:ext cx="584153" cy="1719245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16" idx="3"/>
              <a:endCxn id="20" idx="1"/>
            </p:cNvCxnSpPr>
            <p:nvPr/>
          </p:nvCxnSpPr>
          <p:spPr>
            <a:xfrm>
              <a:off x="6436113" y="3250119"/>
              <a:ext cx="584157" cy="119359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17" idx="3"/>
              <a:endCxn id="20" idx="1"/>
            </p:cNvCxnSpPr>
            <p:nvPr/>
          </p:nvCxnSpPr>
          <p:spPr>
            <a:xfrm>
              <a:off x="6436117" y="3830025"/>
              <a:ext cx="584153" cy="613685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12" idx="3"/>
              <a:endCxn id="20" idx="1"/>
            </p:cNvCxnSpPr>
            <p:nvPr/>
          </p:nvCxnSpPr>
          <p:spPr>
            <a:xfrm flipV="1">
              <a:off x="6436113" y="4443710"/>
              <a:ext cx="584157" cy="93962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15" idx="3"/>
              <a:endCxn id="20" idx="1"/>
            </p:cNvCxnSpPr>
            <p:nvPr/>
          </p:nvCxnSpPr>
          <p:spPr>
            <a:xfrm flipV="1">
              <a:off x="6444206" y="4443710"/>
              <a:ext cx="576064" cy="790813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Pentagon 97"/>
          <p:cNvSpPr/>
          <p:nvPr/>
        </p:nvSpPr>
        <p:spPr>
          <a:xfrm>
            <a:off x="442834" y="735864"/>
            <a:ext cx="2160240" cy="324036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mtClean="0">
                <a:solidFill>
                  <a:sysClr val="windowText" lastClr="000000"/>
                </a:solidFill>
              </a:rPr>
              <a:t>Science driver</a:t>
            </a:r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99" name="Chevron 98"/>
          <p:cNvSpPr/>
          <p:nvPr/>
        </p:nvSpPr>
        <p:spPr>
          <a:xfrm>
            <a:off x="2459058" y="735864"/>
            <a:ext cx="2232248" cy="324036"/>
          </a:xfrm>
          <a:prstGeom prst="chevron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mtClean="0">
                <a:solidFill>
                  <a:prstClr val="black"/>
                </a:solidFill>
              </a:rPr>
              <a:t>Challenge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100" name="Chevron 99"/>
          <p:cNvSpPr/>
          <p:nvPr/>
        </p:nvSpPr>
        <p:spPr>
          <a:xfrm>
            <a:off x="4547290" y="735864"/>
            <a:ext cx="2232248" cy="324036"/>
          </a:xfrm>
          <a:prstGeom prst="chevron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mtClean="0">
                <a:solidFill>
                  <a:prstClr val="black"/>
                </a:solidFill>
              </a:rPr>
              <a:t>Technology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101" name="Chevron 100"/>
          <p:cNvSpPr/>
          <p:nvPr/>
        </p:nvSpPr>
        <p:spPr>
          <a:xfrm>
            <a:off x="6623598" y="735864"/>
            <a:ext cx="2232248" cy="324036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mtClean="0">
                <a:solidFill>
                  <a:prstClr val="black"/>
                </a:solidFill>
              </a:rPr>
              <a:t>DDL </a:t>
            </a:r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6436117" y="1448628"/>
            <a:ext cx="584155" cy="1998395"/>
            <a:chOff x="6436116" y="1609583"/>
            <a:chExt cx="584155" cy="2220438"/>
          </a:xfrm>
        </p:grpSpPr>
        <p:cxnSp>
          <p:nvCxnSpPr>
            <p:cNvPr id="79" name="Straight Connector 78"/>
            <p:cNvCxnSpPr>
              <a:stCxn id="10" idx="3"/>
              <a:endCxn id="19" idx="1"/>
            </p:cNvCxnSpPr>
            <p:nvPr/>
          </p:nvCxnSpPr>
          <p:spPr>
            <a:xfrm>
              <a:off x="6436116" y="2162537"/>
              <a:ext cx="584155" cy="93539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17" idx="3"/>
              <a:endCxn id="19" idx="1"/>
            </p:cNvCxnSpPr>
            <p:nvPr/>
          </p:nvCxnSpPr>
          <p:spPr>
            <a:xfrm flipV="1">
              <a:off x="6436118" y="3097935"/>
              <a:ext cx="584153" cy="73208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8" idx="3"/>
              <a:endCxn id="19" idx="1"/>
            </p:cNvCxnSpPr>
            <p:nvPr/>
          </p:nvCxnSpPr>
          <p:spPr>
            <a:xfrm>
              <a:off x="6436117" y="1609583"/>
              <a:ext cx="584154" cy="148835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/>
          <p:cNvSpPr/>
          <p:nvPr/>
        </p:nvSpPr>
        <p:spPr>
          <a:xfrm>
            <a:off x="4746841" y="1684271"/>
            <a:ext cx="1723407" cy="44696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746839" y="2165355"/>
            <a:ext cx="1723406" cy="53092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746838" y="4410540"/>
            <a:ext cx="1765188" cy="55907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83557" y="2015876"/>
            <a:ext cx="1288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US" sz="1400" smtClean="0">
                <a:solidFill>
                  <a:prstClr val="black"/>
                </a:solidFill>
              </a:rPr>
              <a:t>Test beams</a:t>
            </a:r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383899" y="2984971"/>
            <a:ext cx="16028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US" sz="1400" smtClean="0">
                <a:solidFill>
                  <a:prstClr val="black"/>
                </a:solidFill>
              </a:rPr>
              <a:t>Post processing</a:t>
            </a:r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236299" y="4272040"/>
            <a:ext cx="17297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US" sz="1400" smtClean="0">
                <a:solidFill>
                  <a:prstClr val="black"/>
                </a:solidFill>
              </a:rPr>
              <a:t>Materials Lab</a:t>
            </a: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US" sz="1400" smtClean="0">
                <a:solidFill>
                  <a:prstClr val="black"/>
                </a:solidFill>
              </a:rPr>
              <a:t>Environment test</a:t>
            </a:r>
            <a:endParaRPr lang="en-US" sz="1400">
              <a:solidFill>
                <a:prstClr val="black"/>
              </a:solidFill>
            </a:endParaRPr>
          </a:p>
        </p:txBody>
      </p:sp>
      <p:pic>
        <p:nvPicPr>
          <p:cNvPr id="72" name="Picture 71" descr="https://pr.desy.de/sites2009/site_pr/content/e223/e267173/infoboxContent267175/DESY_logo_3C_web_ge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57" y="2025081"/>
            <a:ext cx="255600" cy="229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Picture 73" descr="https://pr.desy.de/sites2009/site_pr/content/e223/e267173/infoboxContent267175/DESY_logo_3C_web_ge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184" y="2986326"/>
            <a:ext cx="255600" cy="229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Picture 75" descr="https://pr.desy.de/sites2009/site_pr/content/e223/e267173/infoboxContent267175/DESY_logo_3C_web_ge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278143"/>
            <a:ext cx="255600" cy="229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Picture 77" descr="https://pr.desy.de/sites2009/site_pr/content/e223/e267173/infoboxContent267175/DESY_logo_3C_web_ge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3007" y="4507073"/>
            <a:ext cx="255600" cy="229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Picture 79" descr="https://pr.desy.de/sites2009/site_pr/content/e223/e267173/infoboxContent267175/DESY_logo_3C_web_ge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802" y="1424259"/>
            <a:ext cx="255600" cy="229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Picture 82" descr="https://pr.desy.de/sites2009/site_pr/content/e223/e267173/infoboxContent267175/DESY_logo_3C_web_ge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873" y="3420864"/>
            <a:ext cx="255600" cy="2293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066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Invest Money: Total DDL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03AB-BAC1-43F8-8E38-CC308792B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448564"/>
              </p:ext>
            </p:extLst>
          </p:nvPr>
        </p:nvGraphicFramePr>
        <p:xfrm>
          <a:off x="2987824" y="1419622"/>
          <a:ext cx="3447380" cy="1687068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723690"/>
                <a:gridCol w="1723690"/>
              </a:tblGrid>
              <a:tr h="281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smtClean="0">
                          <a:solidFill>
                            <a:sysClr val="windowText" lastClr="000000"/>
                          </a:solidFill>
                          <a:effectLst/>
                        </a:rPr>
                        <a:t>Center</a:t>
                      </a:r>
                      <a:endParaRPr lang="en-US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68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smtClean="0">
                          <a:solidFill>
                            <a:sysClr val="windowText" lastClr="000000"/>
                          </a:solidFill>
                          <a:effectLst/>
                        </a:rPr>
                        <a:t>Invest/ kEUR</a:t>
                      </a:r>
                      <a:endParaRPr lang="en-US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6858" marB="0" anchor="b"/>
                </a:tc>
              </a:tr>
              <a:tr h="281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DESY</a:t>
                      </a:r>
                      <a:endParaRPr lang="en-US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685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12500</a:t>
                      </a:r>
                      <a:endParaRPr lang="en-US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685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1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GSI</a:t>
                      </a:r>
                      <a:endParaRPr lang="en-US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685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4600</a:t>
                      </a:r>
                      <a:endParaRPr lang="en-US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685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1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</a:rPr>
                        <a:t>HIJ</a:t>
                      </a:r>
                      <a:endParaRPr lang="en-US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685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</a:rPr>
                        <a:t>2600</a:t>
                      </a:r>
                      <a:endParaRPr lang="en-US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685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1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KIT</a:t>
                      </a:r>
                      <a:endParaRPr lang="en-US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685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smtClean="0">
                          <a:solidFill>
                            <a:sysClr val="windowText" lastClr="000000"/>
                          </a:solidFill>
                          <a:effectLst/>
                        </a:rPr>
                        <a:t>11900</a:t>
                      </a:r>
                      <a:endParaRPr lang="en-US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685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1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</a:rPr>
                        <a:t>SUM</a:t>
                      </a:r>
                      <a:endParaRPr lang="en-US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685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</a:rPr>
                        <a:t>31600</a:t>
                      </a:r>
                      <a:endParaRPr lang="en-US" sz="18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685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948264" y="1419622"/>
            <a:ext cx="2025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0" dirty="0" smtClean="0">
                <a:solidFill>
                  <a:prstClr val="black"/>
                </a:solidFill>
              </a:rPr>
              <a:t>Note: numbers are preliminary and might still change. 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3579862"/>
            <a:ext cx="31225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DESY FH participation: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Test beam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Engineering center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Characterisation</a:t>
            </a:r>
            <a:r>
              <a:rPr lang="en-US" dirty="0" smtClean="0"/>
              <a:t> and Testing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48064" y="3579862"/>
            <a:ext cx="2942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DESY AP participation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Extreme environments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68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SY">
  <a:themeElements>
    <a:clrScheme name="DESY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18F1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="" xmlns:thm15="http://schemas.microsoft.com/office/thememl/2012/main" name="Präsentation10" id="{2B0CCFEF-3092-0942-8FFD-946A8089C971}" vid="{71341955-5B0B-6345-98C1-5CB085C5AEBD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</Words>
  <Application>Microsoft Office PowerPoint</Application>
  <PresentationFormat>On-screen Show (16:9)</PresentationFormat>
  <Paragraphs>131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DESY</vt:lpstr>
      <vt:lpstr>1_Office Theme</vt:lpstr>
      <vt:lpstr>Detector Development at DESY: The Landscape</vt:lpstr>
      <vt:lpstr>Matter and Technologies</vt:lpstr>
      <vt:lpstr>Results of the review in 2018</vt:lpstr>
      <vt:lpstr>Goals of DTS for PoF IV</vt:lpstr>
      <vt:lpstr>The DDL</vt:lpstr>
      <vt:lpstr>The DDL concept: all topics</vt:lpstr>
      <vt:lpstr>The DDL @ DESY</vt:lpstr>
      <vt:lpstr>Invest Money: Total DDL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Ties Behnke</dc:creator>
  <cp:lastModifiedBy>Ties Behnke</cp:lastModifiedBy>
  <cp:revision>53</cp:revision>
  <dcterms:created xsi:type="dcterms:W3CDTF">2019-03-04T20:52:37Z</dcterms:created>
  <dcterms:modified xsi:type="dcterms:W3CDTF">2019-08-21T07:11:47Z</dcterms:modified>
</cp:coreProperties>
</file>