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30"/>
  </p:notesMasterIdLst>
  <p:handoutMasterIdLst>
    <p:handoutMasterId r:id="rId31"/>
  </p:handoutMasterIdLst>
  <p:sldIdLst>
    <p:sldId id="591" r:id="rId3"/>
    <p:sldId id="256" r:id="rId4"/>
    <p:sldId id="567" r:id="rId5"/>
    <p:sldId id="541" r:id="rId6"/>
    <p:sldId id="568" r:id="rId7"/>
    <p:sldId id="589" r:id="rId8"/>
    <p:sldId id="571" r:id="rId9"/>
    <p:sldId id="573" r:id="rId10"/>
    <p:sldId id="574" r:id="rId11"/>
    <p:sldId id="572" r:id="rId12"/>
    <p:sldId id="575" r:id="rId13"/>
    <p:sldId id="578" r:id="rId14"/>
    <p:sldId id="576" r:id="rId15"/>
    <p:sldId id="577" r:id="rId16"/>
    <p:sldId id="569" r:id="rId17"/>
    <p:sldId id="570" r:id="rId18"/>
    <p:sldId id="579" r:id="rId19"/>
    <p:sldId id="583" r:id="rId20"/>
    <p:sldId id="580" r:id="rId21"/>
    <p:sldId id="581" r:id="rId22"/>
    <p:sldId id="585" r:id="rId23"/>
    <p:sldId id="587" r:id="rId24"/>
    <p:sldId id="586" r:id="rId25"/>
    <p:sldId id="582" r:id="rId26"/>
    <p:sldId id="584" r:id="rId27"/>
    <p:sldId id="588" r:id="rId28"/>
    <p:sldId id="590" r:id="rId2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  <a:sym typeface="Wingdings" pitchFamily="2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FFCC"/>
    <a:srgbClr val="0000CC"/>
    <a:srgbClr val="336699"/>
    <a:srgbClr val="3333FF"/>
    <a:srgbClr val="99FF66"/>
    <a:srgbClr val="33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1165" autoAdjust="0"/>
  </p:normalViewPr>
  <p:slideViewPr>
    <p:cSldViewPr snapToGrid="0">
      <p:cViewPr varScale="1">
        <p:scale>
          <a:sx n="88" d="100"/>
          <a:sy n="88" d="100"/>
        </p:scale>
        <p:origin x="-6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794"/>
    </p:cViewPr>
  </p:sorterViewPr>
  <p:notesViewPr>
    <p:cSldViewPr snapToGrid="0">
      <p:cViewPr>
        <p:scale>
          <a:sx n="100" d="100"/>
          <a:sy n="100" d="100"/>
        </p:scale>
        <p:origin x="-1326" y="-7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7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E3811C96-5A92-4385-8FF9-102D7DDF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1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A6D0EEA-12C1-4BB1-ACEF-C02064E7B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75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eaLnBrk="1" hangingPunct="1"/>
            <a:fld id="{39891607-1B00-4164-AD19-B075DC05FE29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defTabSz="947738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 eaLnBrk="1" hangingPunct="1"/>
            <a:fld id="{4AF965E4-4A33-4C01-B8E1-EEA89CDD40A7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5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sz="1600" smtClean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7156450" y="139700"/>
            <a:ext cx="1849438" cy="935038"/>
            <a:chOff x="2292" y="2129"/>
            <a:chExt cx="1165" cy="589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2330" y="2129"/>
              <a:ext cx="1089" cy="58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320" y="2164"/>
              <a:ext cx="110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3200" b="1" smtClean="0">
                  <a:solidFill>
                    <a:srgbClr val="00A6EB"/>
                  </a:solidFill>
                </a:rPr>
                <a:t>FLASH</a:t>
              </a:r>
              <a:r>
                <a:rPr lang="en-GB" sz="3200" b="1" smtClean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 userDrawn="1"/>
          </p:nvSpPr>
          <p:spPr bwMode="auto">
            <a:xfrm>
              <a:off x="2292" y="2413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400" b="1" smtClean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 userDrawn="1"/>
          </p:nvSpPr>
          <p:spPr bwMode="auto">
            <a:xfrm>
              <a:off x="2292" y="2549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400" b="1" smtClean="0">
                  <a:solidFill>
                    <a:srgbClr val="F28E00"/>
                  </a:solidFill>
                </a:rPr>
                <a:t>in Hamburg</a:t>
              </a:r>
            </a:p>
          </p:txBody>
        </p:sp>
      </p:grp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49750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9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85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5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8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5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sym typeface="Wingdings" pitchFamily="2" charset="2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sz="1600" smtClean="0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7156450" y="139700"/>
            <a:ext cx="1849438" cy="935038"/>
            <a:chOff x="2292" y="2129"/>
            <a:chExt cx="1165" cy="589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2330" y="2129"/>
              <a:ext cx="1089" cy="589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Text Box 10"/>
            <p:cNvSpPr txBox="1">
              <a:spLocks noChangeArrowheads="1"/>
            </p:cNvSpPr>
            <p:nvPr userDrawn="1"/>
          </p:nvSpPr>
          <p:spPr bwMode="auto">
            <a:xfrm>
              <a:off x="2320" y="2164"/>
              <a:ext cx="110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3200" b="1" smtClean="0">
                  <a:solidFill>
                    <a:srgbClr val="00A6EB"/>
                  </a:solidFill>
                </a:rPr>
                <a:t>FLASH</a:t>
              </a:r>
              <a:r>
                <a:rPr lang="en-GB" sz="3200" b="1" smtClean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 userDrawn="1"/>
          </p:nvSpPr>
          <p:spPr bwMode="auto">
            <a:xfrm>
              <a:off x="2292" y="2413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400" b="1" smtClean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 userDrawn="1"/>
          </p:nvSpPr>
          <p:spPr bwMode="auto">
            <a:xfrm>
              <a:off x="2292" y="2549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400" b="1" smtClean="0">
                  <a:solidFill>
                    <a:srgbClr val="F28E00"/>
                  </a:solidFill>
                </a:rPr>
                <a:t>in Hamburg</a:t>
              </a:r>
            </a:p>
          </p:txBody>
        </p:sp>
      </p:grpSp>
      <p:sp>
        <p:nvSpPr>
          <p:cNvPr id="586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52696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5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>
              <a:spcBef>
                <a:spcPct val="0"/>
              </a:spcBef>
            </a:pPr>
            <a:r>
              <a:rPr lang="en-GB" sz="900" b="1" dirty="0">
                <a:solidFill>
                  <a:schemeClr val="bg2"/>
                </a:solidFill>
              </a:rPr>
              <a:t>Siegfried Schreiber </a:t>
            </a:r>
            <a:r>
              <a:rPr lang="en-GB" sz="900" dirty="0">
                <a:solidFill>
                  <a:schemeClr val="bg2"/>
                </a:solidFill>
              </a:rPr>
              <a:t> | </a:t>
            </a:r>
            <a:r>
              <a:rPr lang="en-US" sz="900" baseline="0" dirty="0" smtClean="0">
                <a:solidFill>
                  <a:schemeClr val="bg2"/>
                </a:solidFill>
              </a:rPr>
              <a:t> LOLBT, DESY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8-Jun-2011 </a:t>
            </a:r>
            <a:endParaRPr lang="en-GB" sz="900" dirty="0">
              <a:solidFill>
                <a:schemeClr val="bg2"/>
              </a:solidFill>
            </a:endParaRPr>
          </a:p>
        </p:txBody>
      </p:sp>
      <p:pic>
        <p:nvPicPr>
          <p:cNvPr id="1030" name="Picture 6" descr="DESY-Logo-cyan-RGB_g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7785100" y="30163"/>
            <a:ext cx="1398588" cy="677862"/>
            <a:chOff x="3787" y="709"/>
            <a:chExt cx="881" cy="427"/>
          </a:xfrm>
        </p:grpSpPr>
        <p:sp>
          <p:nvSpPr>
            <p:cNvPr id="1032" name="Rectangle 22"/>
            <p:cNvSpPr>
              <a:spLocks noChangeArrowheads="1"/>
            </p:cNvSpPr>
            <p:nvPr userDrawn="1"/>
          </p:nvSpPr>
          <p:spPr bwMode="auto">
            <a:xfrm>
              <a:off x="3832" y="709"/>
              <a:ext cx="791" cy="427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039" name="Text Box 23"/>
            <p:cNvSpPr txBox="1">
              <a:spLocks noChangeArrowheads="1"/>
            </p:cNvSpPr>
            <p:nvPr userDrawn="1"/>
          </p:nvSpPr>
          <p:spPr bwMode="auto">
            <a:xfrm>
              <a:off x="3833" y="716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400" b="1" smtClean="0">
                  <a:solidFill>
                    <a:srgbClr val="00A6EB"/>
                  </a:solidFill>
                </a:rPr>
                <a:t>FLASH</a:t>
              </a:r>
              <a:r>
                <a:rPr lang="en-GB" sz="2400" b="1" smtClean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214040" name="Text Box 24"/>
            <p:cNvSpPr txBox="1">
              <a:spLocks noChangeArrowheads="1"/>
            </p:cNvSpPr>
            <p:nvPr userDrawn="1"/>
          </p:nvSpPr>
          <p:spPr bwMode="auto">
            <a:xfrm>
              <a:off x="3787" y="909"/>
              <a:ext cx="8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000" b="1" smtClean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214041" name="Text Box 25"/>
            <p:cNvSpPr txBox="1">
              <a:spLocks noChangeArrowheads="1"/>
            </p:cNvSpPr>
            <p:nvPr userDrawn="1"/>
          </p:nvSpPr>
          <p:spPr bwMode="auto">
            <a:xfrm>
              <a:off x="3834" y="993"/>
              <a:ext cx="7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000" b="1" smtClean="0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03" r:id="rId2"/>
    <p:sldLayoutId id="2147483805" r:id="rId3"/>
    <p:sldLayoutId id="2147483806" r:id="rId4"/>
    <p:sldLayoutId id="2147483807" r:id="rId5"/>
    <p:sldLayoutId id="2147483808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8742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>
              <a:spcBef>
                <a:spcPct val="0"/>
              </a:spcBef>
            </a:pPr>
            <a:r>
              <a:rPr lang="en-GB" sz="900" b="1" dirty="0">
                <a:solidFill>
                  <a:schemeClr val="bg2"/>
                </a:solidFill>
              </a:rPr>
              <a:t>Siegfried Schreiber </a:t>
            </a:r>
            <a:r>
              <a:rPr lang="en-GB" sz="900" dirty="0">
                <a:solidFill>
                  <a:schemeClr val="bg2"/>
                </a:solidFill>
              </a:rPr>
              <a:t> | </a:t>
            </a:r>
            <a:r>
              <a:rPr lang="en-US" sz="900" baseline="0" dirty="0" smtClean="0">
                <a:solidFill>
                  <a:schemeClr val="bg2"/>
                </a:solidFill>
              </a:rPr>
              <a:t> LOLBT, DESY</a:t>
            </a:r>
            <a:r>
              <a:rPr lang="en-GB" sz="900" dirty="0" smtClean="0">
                <a:solidFill>
                  <a:schemeClr val="bg2"/>
                </a:solidFill>
              </a:rPr>
              <a:t> |  8-Jun-2011 </a:t>
            </a:r>
            <a:endParaRPr lang="en-GB" sz="900" dirty="0">
              <a:solidFill>
                <a:schemeClr val="bg2"/>
              </a:solidFill>
            </a:endParaRPr>
          </a:p>
        </p:txBody>
      </p:sp>
      <p:pic>
        <p:nvPicPr>
          <p:cNvPr id="2054" name="Picture 6" descr="DESY-Logo-cyan-RGB_g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141288" y="6127750"/>
            <a:ext cx="7762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7785100" y="30163"/>
            <a:ext cx="1398588" cy="677862"/>
            <a:chOff x="3787" y="709"/>
            <a:chExt cx="881" cy="427"/>
          </a:xfrm>
        </p:grpSpPr>
        <p:sp>
          <p:nvSpPr>
            <p:cNvPr id="2056" name="Rectangle 8"/>
            <p:cNvSpPr>
              <a:spLocks noChangeArrowheads="1"/>
            </p:cNvSpPr>
            <p:nvPr userDrawn="1"/>
          </p:nvSpPr>
          <p:spPr bwMode="auto">
            <a:xfrm>
              <a:off x="3832" y="709"/>
              <a:ext cx="791" cy="427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85737" name="Text Box 9"/>
            <p:cNvSpPr txBox="1">
              <a:spLocks noChangeArrowheads="1"/>
            </p:cNvSpPr>
            <p:nvPr userDrawn="1"/>
          </p:nvSpPr>
          <p:spPr bwMode="auto">
            <a:xfrm>
              <a:off x="3833" y="716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2400" b="1" smtClean="0">
                  <a:solidFill>
                    <a:srgbClr val="00A6EB"/>
                  </a:solidFill>
                </a:rPr>
                <a:t>FLASH</a:t>
              </a:r>
              <a:r>
                <a:rPr lang="en-GB" sz="2400" b="1" smtClean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585738" name="Text Box 10"/>
            <p:cNvSpPr txBox="1">
              <a:spLocks noChangeArrowheads="1"/>
            </p:cNvSpPr>
            <p:nvPr userDrawn="1"/>
          </p:nvSpPr>
          <p:spPr bwMode="auto">
            <a:xfrm>
              <a:off x="3787" y="909"/>
              <a:ext cx="8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000" b="1" smtClean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585739" name="Text Box 11"/>
            <p:cNvSpPr txBox="1">
              <a:spLocks noChangeArrowheads="1"/>
            </p:cNvSpPr>
            <p:nvPr userDrawn="1"/>
          </p:nvSpPr>
          <p:spPr bwMode="auto">
            <a:xfrm>
              <a:off x="3834" y="993"/>
              <a:ext cx="7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GB" sz="1000" b="1" smtClean="0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13" r:id="rId2"/>
    <p:sldLayoutId id="2147483815" r:id="rId3"/>
    <p:sldLayoutId id="2147483817" r:id="rId4"/>
    <p:sldLayoutId id="2147483818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4"/>
            <a:ext cx="9144000" cy="684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5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Resolves individual bunches in the train (9 MHz possible with appropriate ADC)</a:t>
            </a:r>
            <a:endParaRPr lang="en-US" dirty="0"/>
          </a:p>
        </p:txBody>
      </p:sp>
      <p:pic>
        <p:nvPicPr>
          <p:cNvPr id="4" name="Picture 4" descr="toroid-gun-1pulse-20040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8" y="1838325"/>
            <a:ext cx="4284663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toroid-gun-30pulses-20040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97063"/>
            <a:ext cx="4213225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66788" y="5357975"/>
            <a:ext cx="25669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toroid signal of a single bunch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27588" y="5314950"/>
            <a:ext cx="2944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of a bunch train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>
                <a:solidFill>
                  <a:srgbClr val="0000FF"/>
                </a:solidFill>
              </a:rPr>
              <a:t>30 bunches 1 MHz)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916113" y="4943475"/>
            <a:ext cx="660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6888" y="4486275"/>
            <a:ext cx="9239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40 ns</a:t>
            </a:r>
          </a:p>
        </p:txBody>
      </p:sp>
    </p:spTree>
    <p:extLst>
      <p:ext uri="{BB962C8B-B14F-4D97-AF65-F5344CB8AC3E}">
        <p14:creationId xmlns:p14="http://schemas.microsoft.com/office/powerpoint/2010/main" val="8963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Toroid issues, 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47" y="987972"/>
            <a:ext cx="8787853" cy="5202619"/>
          </a:xfrm>
        </p:spPr>
        <p:txBody>
          <a:bodyPr/>
          <a:lstStyle/>
          <a:p>
            <a:r>
              <a:rPr lang="en-US" dirty="0" smtClean="0"/>
              <a:t>Toroids need to calibrated</a:t>
            </a:r>
          </a:p>
          <a:p>
            <a:pPr lvl="1"/>
            <a:r>
              <a:rPr lang="en-US" sz="2000" dirty="0" smtClean="0"/>
              <a:t>In principle easy: induce know current</a:t>
            </a:r>
          </a:p>
          <a:p>
            <a:pPr lvl="1"/>
            <a:r>
              <a:rPr lang="en-US" sz="2000" dirty="0" smtClean="0"/>
              <a:t>Voltage droop to be accounted for</a:t>
            </a:r>
          </a:p>
          <a:p>
            <a:r>
              <a:rPr lang="en-US" dirty="0" smtClean="0"/>
              <a:t>Resolution at FLASH now: 3 </a:t>
            </a:r>
            <a:r>
              <a:rPr lang="en-US" dirty="0" err="1" smtClean="0"/>
              <a:t>pC</a:t>
            </a:r>
            <a:r>
              <a:rPr lang="en-US" dirty="0" smtClean="0"/>
              <a:t> (&lt; 1 </a:t>
            </a:r>
            <a:r>
              <a:rPr lang="en-US" dirty="0" err="1" smtClean="0"/>
              <a:t>pC</a:t>
            </a:r>
            <a:r>
              <a:rPr lang="en-US" dirty="0" smtClean="0"/>
              <a:t> for XFEL expected)</a:t>
            </a:r>
          </a:p>
          <a:p>
            <a:pPr marL="0" indent="0">
              <a:buNone/>
            </a:pPr>
            <a:r>
              <a:rPr lang="en-US" dirty="0" smtClean="0"/>
              <a:t>TPS: Four modes to produce interlocks:</a:t>
            </a:r>
          </a:p>
          <a:p>
            <a:r>
              <a:rPr lang="en-US" dirty="0" smtClean="0"/>
              <a:t>“charge validation”: we need beam at T1 (absolute </a:t>
            </a:r>
            <a:r>
              <a:rPr lang="en-US" dirty="0" err="1" smtClean="0"/>
              <a:t>thershold</a:t>
            </a:r>
            <a:r>
              <a:rPr lang="en-US" dirty="0" smtClean="0"/>
              <a:t>)</a:t>
            </a:r>
          </a:p>
          <a:p>
            <a:pPr lvl="1"/>
            <a:r>
              <a:rPr lang="en-US" sz="1800" dirty="0" smtClean="0"/>
              <a:t>Protect against timing issues</a:t>
            </a:r>
          </a:p>
          <a:p>
            <a:r>
              <a:rPr lang="en-US" dirty="0" smtClean="0"/>
              <a:t>“single bunch”: every bunch is compared (relative, 10</a:t>
            </a:r>
            <a:r>
              <a:rPr lang="en-US" baseline="30000" dirty="0" smtClean="0"/>
              <a:t>-2…3</a:t>
            </a:r>
            <a:r>
              <a:rPr lang="en-US" dirty="0" smtClean="0"/>
              <a:t>)</a:t>
            </a:r>
          </a:p>
          <a:p>
            <a:r>
              <a:rPr lang="en-US" dirty="0" smtClean="0"/>
              <a:t> “slice”: a running slice of 30 us is compared (relative, 10</a:t>
            </a:r>
            <a:r>
              <a:rPr lang="en-US" baseline="30000" dirty="0" smtClean="0"/>
              <a:t>-3…4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“integration”: integrated charge loss (absolute, 10</a:t>
            </a:r>
            <a:r>
              <a:rPr lang="en-US" baseline="30000" dirty="0" smtClean="0"/>
              <a:t>-3…5</a:t>
            </a:r>
            <a:r>
              <a:rPr lang="en-US" dirty="0" smtClean="0"/>
              <a:t>)</a:t>
            </a:r>
          </a:p>
          <a:p>
            <a:pPr lvl="1"/>
            <a:r>
              <a:rPr lang="en-US" sz="1800" dirty="0" smtClean="0"/>
              <a:t>Sensitivity comparable to BLMs for very long trains</a:t>
            </a:r>
          </a:p>
        </p:txBody>
      </p:sp>
    </p:spTree>
    <p:extLst>
      <p:ext uri="{BB962C8B-B14F-4D97-AF65-F5344CB8AC3E}">
        <p14:creationId xmlns:p14="http://schemas.microsoft.com/office/powerpoint/2010/main" val="28577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BLMs – Scintillators with 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/>
          <a:stretch/>
        </p:blipFill>
        <p:spPr bwMode="auto">
          <a:xfrm>
            <a:off x="436932" y="861848"/>
            <a:ext cx="7971344" cy="593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61856"/>
            <a:ext cx="3447393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Kay </a:t>
            </a:r>
            <a:r>
              <a:rPr lang="en-US" dirty="0" err="1" smtClean="0"/>
              <a:t>Wittenburg</a:t>
            </a:r>
            <a:r>
              <a:rPr lang="en-US" dirty="0" smtClean="0"/>
              <a:t> BLM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BLMs - SEMs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0" y="784709"/>
            <a:ext cx="7907156" cy="604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861856"/>
            <a:ext cx="3447393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Kay </a:t>
            </a:r>
            <a:r>
              <a:rPr lang="en-US" dirty="0" err="1" smtClean="0"/>
              <a:t>Wittenburg</a:t>
            </a:r>
            <a:r>
              <a:rPr lang="en-US" dirty="0" smtClean="0"/>
              <a:t> BLM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588156" cy="5149631"/>
          </a:xfrm>
        </p:spPr>
        <p:txBody>
          <a:bodyPr/>
          <a:lstStyle/>
          <a:p>
            <a:r>
              <a:rPr lang="en-US" dirty="0" smtClean="0"/>
              <a:t>BLMs are difficult to calibrate</a:t>
            </a:r>
            <a:endParaRPr lang="en-US" i="1" dirty="0" smtClean="0"/>
          </a:p>
          <a:p>
            <a:pPr lvl="1"/>
            <a:r>
              <a:rPr lang="en-US" sz="1800" i="1" dirty="0" err="1" smtClean="0"/>
              <a:t>Wittenburg</a:t>
            </a:r>
            <a:r>
              <a:rPr lang="en-US" sz="1800" i="1" dirty="0" smtClean="0"/>
              <a:t>: “Each </a:t>
            </a:r>
            <a:r>
              <a:rPr lang="en-US" sz="1800" i="1" dirty="0"/>
              <a:t>BLM at different locations needs its special efficiency-calibration </a:t>
            </a:r>
            <a:r>
              <a:rPr lang="en-US" sz="1800" i="1" dirty="0" smtClean="0"/>
              <a:t>in terms </a:t>
            </a:r>
            <a:r>
              <a:rPr lang="en-US" sz="1800" i="1" dirty="0"/>
              <a:t>of signal/lost particle. This calibration can be calculated by use of </a:t>
            </a:r>
            <a:r>
              <a:rPr lang="en-US" sz="1800" i="1" dirty="0" smtClean="0"/>
              <a:t>a Monte </a:t>
            </a:r>
            <a:r>
              <a:rPr lang="en-US" sz="1800" i="1" dirty="0"/>
              <a:t>Carlo Program with the (more or less) exact geometry and </a:t>
            </a:r>
            <a:r>
              <a:rPr lang="en-US" sz="1800" i="1" dirty="0" smtClean="0"/>
              <a:t>materials between </a:t>
            </a:r>
            <a:r>
              <a:rPr lang="en-US" sz="1800" i="1" dirty="0"/>
              <a:t>the beam and the BLM. For the simulation it might be important </a:t>
            </a:r>
            <a:r>
              <a:rPr lang="en-US" sz="1800" i="1" dirty="0" smtClean="0"/>
              <a:t>to understand </a:t>
            </a:r>
            <a:r>
              <a:rPr lang="en-US" sz="1800" i="1" dirty="0"/>
              <a:t>the (beam-) dynamics of the losses and the loss mechanism</a:t>
            </a:r>
            <a:r>
              <a:rPr lang="en-US" sz="1800" i="1" dirty="0" smtClean="0"/>
              <a:t>.”</a:t>
            </a:r>
          </a:p>
          <a:p>
            <a:r>
              <a:rPr lang="en-US" dirty="0" smtClean="0"/>
              <a:t>The location has to be chosen carefully</a:t>
            </a:r>
          </a:p>
          <a:p>
            <a:pPr lvl="1"/>
            <a:r>
              <a:rPr lang="en-US" sz="2000" dirty="0" smtClean="0"/>
              <a:t>Showers of loss sources </a:t>
            </a:r>
            <a:r>
              <a:rPr lang="en-US" sz="2000" dirty="0"/>
              <a:t>are long </a:t>
            </a:r>
            <a:r>
              <a:rPr lang="en-US" sz="2000" dirty="0" smtClean="0"/>
              <a:t>ranged </a:t>
            </a:r>
            <a:r>
              <a:rPr lang="en-US" sz="2000" dirty="0"/>
              <a:t>and </a:t>
            </a:r>
            <a:r>
              <a:rPr lang="en-US" sz="2000" dirty="0" smtClean="0"/>
              <a:t>may be seen by several BLMs – difficult to know where losses actually occurred</a:t>
            </a:r>
          </a:p>
          <a:p>
            <a:r>
              <a:rPr lang="en-US" dirty="0" smtClean="0"/>
              <a:t>BLMs are very sensitive to small losses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all three types?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9" y="977899"/>
            <a:ext cx="8623300" cy="5086569"/>
          </a:xfrm>
        </p:spPr>
        <p:txBody>
          <a:bodyPr/>
          <a:lstStyle/>
          <a:p>
            <a:r>
              <a:rPr lang="en-US" dirty="0" smtClean="0"/>
              <a:t>We need toroids:</a:t>
            </a:r>
          </a:p>
          <a:p>
            <a:pPr lvl="1"/>
            <a:r>
              <a:rPr lang="en-US" sz="2000" dirty="0" smtClean="0"/>
              <a:t>BLMs do not cover every meter of the machine</a:t>
            </a:r>
          </a:p>
          <a:p>
            <a:pPr lvl="1"/>
            <a:r>
              <a:rPr lang="en-US" sz="2000" dirty="0" smtClean="0"/>
              <a:t>Especially cold sections are not covered</a:t>
            </a:r>
          </a:p>
          <a:p>
            <a:pPr lvl="1"/>
            <a:r>
              <a:rPr lang="en-US" sz="2000" dirty="0" smtClean="0"/>
              <a:t>BLMs are difficult to calibrate absolutely and it is almost impossible to give an ‘integrated loss’ number (dynamic range, overlap of showers)</a:t>
            </a:r>
          </a:p>
          <a:p>
            <a:pPr marL="444500" lvl="1" indent="0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eg</a:t>
            </a:r>
            <a:r>
              <a:rPr lang="en-US" sz="2000" dirty="0" smtClean="0"/>
              <a:t>. you lose the beam in the gun: most BLMs show zero == good)</a:t>
            </a:r>
          </a:p>
          <a:p>
            <a:r>
              <a:rPr lang="en-US" dirty="0" smtClean="0"/>
              <a:t>We need BLMs:</a:t>
            </a:r>
          </a:p>
          <a:p>
            <a:pPr lvl="1"/>
            <a:r>
              <a:rPr lang="en-US" sz="2000" dirty="0" smtClean="0"/>
              <a:t>Toroids do not cover the whole machine either – example: dump line</a:t>
            </a:r>
          </a:p>
          <a:p>
            <a:pPr lvl="1"/>
            <a:r>
              <a:rPr lang="en-US" sz="2000" dirty="0" smtClean="0"/>
              <a:t>BLMs are much more sensitive to single bunch losses than toroids</a:t>
            </a:r>
          </a:p>
          <a:p>
            <a:pPr lvl="1"/>
            <a:r>
              <a:rPr lang="en-US" sz="2000" dirty="0" smtClean="0"/>
              <a:t>Especially important for undulator protection (10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type losses)</a:t>
            </a:r>
          </a:p>
          <a:p>
            <a:r>
              <a:rPr lang="en-US" dirty="0" smtClean="0"/>
              <a:t>We need </a:t>
            </a:r>
            <a:r>
              <a:rPr lang="en-US" dirty="0" err="1" smtClean="0"/>
              <a:t>Pandoras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For personnel safety – must be independent of machine MPS</a:t>
            </a:r>
          </a:p>
        </p:txBody>
      </p:sp>
    </p:spTree>
    <p:extLst>
      <p:ext uri="{BB962C8B-B14F-4D97-AF65-F5344CB8AC3E}">
        <p14:creationId xmlns:p14="http://schemas.microsoft.com/office/powerpoint/2010/main" val="7509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to be taken on losses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77899"/>
            <a:ext cx="4918129" cy="5086569"/>
          </a:xfrm>
        </p:spPr>
        <p:txBody>
          <a:bodyPr/>
          <a:lstStyle/>
          <a:p>
            <a:r>
              <a:rPr lang="en-US" sz="2000" dirty="0" smtClean="0"/>
              <a:t>Predictable losses (insertion of screens, valves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Action: reduce to short pulse mode or beam off (laser shutter)</a:t>
            </a:r>
          </a:p>
          <a:p>
            <a:r>
              <a:rPr lang="en-US" sz="2000" dirty="0" smtClean="0"/>
              <a:t>Slow losses at undulators</a:t>
            </a:r>
          </a:p>
          <a:p>
            <a:pPr lvl="1"/>
            <a:r>
              <a:rPr lang="en-US" sz="1800" dirty="0" smtClean="0"/>
              <a:t>Action: reduce allowed beam on time</a:t>
            </a:r>
            <a:br>
              <a:rPr lang="en-US" sz="1800" dirty="0" smtClean="0"/>
            </a:br>
            <a:r>
              <a:rPr lang="en-US" sz="1800" dirty="0" smtClean="0"/>
              <a:t> according to severity of losses </a:t>
            </a:r>
            <a:br>
              <a:rPr lang="en-US" sz="1800" dirty="0" smtClean="0"/>
            </a:br>
            <a:r>
              <a:rPr lang="en-US" sz="1800" dirty="0" smtClean="0"/>
              <a:t>(laser shutter)</a:t>
            </a:r>
          </a:p>
          <a:p>
            <a:r>
              <a:rPr lang="en-US" dirty="0" smtClean="0"/>
              <a:t>Severe losses with long bunch trains</a:t>
            </a:r>
          </a:p>
          <a:p>
            <a:pPr lvl="1"/>
            <a:r>
              <a:rPr lang="en-US" sz="1800" dirty="0" smtClean="0"/>
              <a:t>Action: stop beam as fast as possible</a:t>
            </a:r>
            <a:endParaRPr lang="en-US" sz="1800" dirty="0"/>
          </a:p>
          <a:p>
            <a:pPr lvl="1"/>
            <a:r>
              <a:rPr lang="en-US" sz="1800" dirty="0" smtClean="0"/>
              <a:t>Method: fast optical element in injector laser beam (</a:t>
            </a:r>
            <a:r>
              <a:rPr lang="en-US" sz="1800" dirty="0" err="1" smtClean="0"/>
              <a:t>Pockels</a:t>
            </a:r>
            <a:r>
              <a:rPr lang="en-US" sz="1800" dirty="0" smtClean="0"/>
              <a:t> cell ~ns gate) </a:t>
            </a:r>
          </a:p>
          <a:p>
            <a:pPr lvl="1"/>
            <a:r>
              <a:rPr lang="en-US" sz="1800" dirty="0" smtClean="0"/>
              <a:t>Reaction time (mostly cable length) 3 </a:t>
            </a:r>
            <a:r>
              <a:rPr lang="el-GR" sz="1800" dirty="0" smtClean="0"/>
              <a:t>μ</a:t>
            </a:r>
            <a:r>
              <a:rPr lang="en-US" sz="1800" dirty="0" smtClean="0"/>
              <a:t>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9" b="4112"/>
          <a:stretch/>
        </p:blipFill>
        <p:spPr bwMode="auto">
          <a:xfrm>
            <a:off x="4746137" y="903888"/>
            <a:ext cx="4065802" cy="311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t="54873" r="82372" b="5039"/>
          <a:stretch/>
        </p:blipFill>
        <p:spPr bwMode="auto">
          <a:xfrm>
            <a:off x="6172200" y="4114800"/>
            <a:ext cx="2046514" cy="19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8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occurring when switching off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286266"/>
          </a:xfrm>
        </p:spPr>
        <p:txBody>
          <a:bodyPr/>
          <a:lstStyle/>
          <a:p>
            <a:r>
              <a:rPr lang="en-US" dirty="0" smtClean="0"/>
              <a:t>RF Gun off</a:t>
            </a:r>
          </a:p>
          <a:p>
            <a:pPr lvl="1"/>
            <a:r>
              <a:rPr lang="en-US" sz="1800" dirty="0" smtClean="0"/>
              <a:t>Switch off is fast (within 2 </a:t>
            </a:r>
            <a:r>
              <a:rPr lang="el-GR" sz="1800" dirty="0" smtClean="0"/>
              <a:t>μ</a:t>
            </a:r>
            <a:r>
              <a:rPr lang="en-US" sz="1800" dirty="0" smtClean="0"/>
              <a:t>s)</a:t>
            </a:r>
          </a:p>
          <a:p>
            <a:pPr lvl="1"/>
            <a:r>
              <a:rPr lang="en-US" sz="1800" dirty="0" smtClean="0"/>
              <a:t>Thermal effect: it takes more than 20 min to recover</a:t>
            </a:r>
          </a:p>
          <a:p>
            <a:r>
              <a:rPr lang="en-US" dirty="0" smtClean="0"/>
              <a:t>ACC1 (or other modules off)</a:t>
            </a:r>
          </a:p>
          <a:p>
            <a:pPr lvl="1"/>
            <a:r>
              <a:rPr lang="en-US" sz="1800" dirty="0" smtClean="0"/>
              <a:t>Slow decay time of field ~500 </a:t>
            </a:r>
            <a:r>
              <a:rPr lang="el-GR" sz="1800" dirty="0" smtClean="0"/>
              <a:t>μ</a:t>
            </a:r>
            <a:r>
              <a:rPr lang="en-US" sz="1800" dirty="0" smtClean="0"/>
              <a:t>s: </a:t>
            </a:r>
          </a:p>
          <a:p>
            <a:pPr lvl="1"/>
            <a:r>
              <a:rPr lang="en-US" sz="1800" dirty="0" err="1" smtClean="0"/>
              <a:t>darkcurrent</a:t>
            </a:r>
            <a:r>
              <a:rPr lang="en-US" sz="1800" dirty="0" smtClean="0"/>
              <a:t> of </a:t>
            </a:r>
            <a:r>
              <a:rPr lang="en-US" sz="1800" dirty="0" err="1" smtClean="0"/>
              <a:t>rf</a:t>
            </a:r>
            <a:r>
              <a:rPr lang="en-US" sz="1800" dirty="0" smtClean="0"/>
              <a:t> gun is lost during ramp down and triggers additional losses</a:t>
            </a:r>
          </a:p>
          <a:p>
            <a:r>
              <a:rPr lang="en-US" dirty="0" smtClean="0"/>
              <a:t>Laser:</a:t>
            </a:r>
          </a:p>
          <a:p>
            <a:pPr lvl="1"/>
            <a:r>
              <a:rPr lang="en-US" sz="1800" dirty="0" smtClean="0"/>
              <a:t>Laser shutter: slow (~second)</a:t>
            </a:r>
          </a:p>
          <a:p>
            <a:pPr lvl="1"/>
            <a:r>
              <a:rPr lang="en-US" sz="1800" dirty="0" smtClean="0"/>
              <a:t>Laser </a:t>
            </a:r>
            <a:r>
              <a:rPr lang="en-US" sz="1800" dirty="0" err="1" smtClean="0"/>
              <a:t>Pockels</a:t>
            </a:r>
            <a:r>
              <a:rPr lang="en-US" sz="1800" dirty="0" smtClean="0"/>
              <a:t> cell: fast (~ns)</a:t>
            </a:r>
          </a:p>
          <a:p>
            <a:pPr lvl="1"/>
            <a:r>
              <a:rPr lang="en-US" sz="1800" dirty="0" smtClean="0"/>
              <a:t>Problem: </a:t>
            </a:r>
            <a:r>
              <a:rPr lang="en-US" sz="1800" dirty="0" err="1" smtClean="0"/>
              <a:t>Pockels</a:t>
            </a:r>
            <a:r>
              <a:rPr lang="en-US" sz="1800" dirty="0" smtClean="0"/>
              <a:t> cell before booster amplifier </a:t>
            </a:r>
            <a:br>
              <a:rPr lang="en-US" sz="1800" dirty="0" smtClean="0"/>
            </a:br>
            <a:r>
              <a:rPr lang="el-GR" sz="1800" dirty="0" smtClean="0"/>
              <a:t>→</a:t>
            </a:r>
            <a:r>
              <a:rPr lang="en-US" sz="1800" dirty="0" smtClean="0"/>
              <a:t> thermal effects  in amplifier and most important in frequency conversion stage (IR </a:t>
            </a:r>
            <a:r>
              <a:rPr lang="el-GR" sz="1800" dirty="0"/>
              <a:t>→ </a:t>
            </a:r>
            <a:r>
              <a:rPr lang="en-US" sz="1800" dirty="0" smtClean="0"/>
              <a:t>green </a:t>
            </a:r>
            <a:r>
              <a:rPr lang="el-GR" sz="1800" dirty="0"/>
              <a:t>→ </a:t>
            </a:r>
            <a:r>
              <a:rPr lang="en-US" sz="1800" dirty="0" smtClean="0"/>
              <a:t>UV)</a:t>
            </a:r>
          </a:p>
          <a:p>
            <a:pPr lvl="1"/>
            <a:r>
              <a:rPr lang="en-US" sz="1800" dirty="0" smtClean="0"/>
              <a:t>Restart only possible after warm up ~200 seconds</a:t>
            </a:r>
          </a:p>
        </p:txBody>
      </p:sp>
    </p:spTree>
    <p:extLst>
      <p:ext uri="{BB962C8B-B14F-4D97-AF65-F5344CB8AC3E}">
        <p14:creationId xmlns:p14="http://schemas.microsoft.com/office/powerpoint/2010/main" val="34879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gun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switched off (klystron 3 trip) </a:t>
            </a:r>
            <a:br>
              <a:rPr lang="en-US" dirty="0" smtClean="0"/>
            </a:br>
            <a:r>
              <a:rPr lang="en-US" dirty="0" smtClean="0"/>
              <a:t>at 22:27 -&gt; 23:01 h temperature stable again: 30 min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49" y="1984321"/>
            <a:ext cx="6686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7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MPS trips on laser 2</a:t>
            </a:r>
            <a:endParaRPr lang="en-GB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Laser 2 runs with flat train, 3 MHz, 800 us length</a:t>
            </a:r>
            <a:endParaRPr lang="en-GB"/>
          </a:p>
        </p:txBody>
      </p:sp>
      <p:pic>
        <p:nvPicPr>
          <p:cNvPr id="173060" name="Picture 4" descr="2009-09-25T14-43-12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381125"/>
            <a:ext cx="6513513" cy="50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0" y="2073275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Photodiodes:</a:t>
            </a:r>
            <a:endParaRPr lang="en-GB"/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0" y="2790825"/>
            <a:ext cx="1728788" cy="396875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UV (262 nm)</a:t>
            </a:r>
            <a:endParaRPr lang="en-GB"/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0" y="3686175"/>
            <a:ext cx="1973263" cy="396875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Green (532 nm)</a:t>
            </a:r>
            <a:endParaRPr lang="en-GB"/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0" y="4325938"/>
            <a:ext cx="1762125" cy="396875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IR (1047 nm)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0"/>
            <a:ext cx="8520113" cy="936625"/>
          </a:xfrm>
        </p:spPr>
        <p:txBody>
          <a:bodyPr/>
          <a:lstStyle/>
          <a:p>
            <a:pPr eaLnBrk="1" hangingPunct="1"/>
            <a:r>
              <a:rPr lang="en-US" sz="4400" dirty="0"/>
              <a:t>FLASH MPS </a:t>
            </a:r>
            <a:r>
              <a:rPr lang="en-US" sz="4400" dirty="0" smtClean="0"/>
              <a:t>Philosophy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825" y="1363663"/>
            <a:ext cx="8488363" cy="1778000"/>
          </a:xfrm>
        </p:spPr>
        <p:txBody>
          <a:bodyPr/>
          <a:lstStyle/>
          <a:p>
            <a:pPr eaLnBrk="1" hangingPunct="1"/>
            <a:r>
              <a:rPr lang="en-US" dirty="0" smtClean="0"/>
              <a:t>Notes on Machine Protection for long bunch trains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6700" y="2182813"/>
            <a:ext cx="4824413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600" dirty="0"/>
              <a:t>Siegfried Schreiber</a:t>
            </a:r>
          </a:p>
          <a:p>
            <a:pPr eaLnBrk="0" hangingPunct="0">
              <a:spcBef>
                <a:spcPct val="0"/>
              </a:spcBef>
            </a:pPr>
            <a:r>
              <a:rPr lang="en-US" sz="1600" dirty="0"/>
              <a:t>DESY</a:t>
            </a:r>
          </a:p>
          <a:p>
            <a:endParaRPr lang="en-US" sz="1600" dirty="0" smtClean="0"/>
          </a:p>
          <a:p>
            <a:r>
              <a:rPr lang="en-US" sz="1600" dirty="0" smtClean="0"/>
              <a:t>Workshop </a:t>
            </a:r>
            <a:r>
              <a:rPr lang="en-US" sz="1600" dirty="0"/>
              <a:t>on Linac Operation with Long Bunch Trains</a:t>
            </a:r>
          </a:p>
          <a:p>
            <a:pPr eaLnBrk="0" hangingPunct="0">
              <a:spcBef>
                <a:spcPct val="0"/>
              </a:spcBef>
            </a:pPr>
            <a:endParaRPr lang="en-US" sz="1600" dirty="0"/>
          </a:p>
          <a:p>
            <a:pPr eaLnBrk="0" hangingPunct="0">
              <a:spcBef>
                <a:spcPct val="0"/>
              </a:spcBef>
            </a:pPr>
            <a:r>
              <a:rPr lang="en-US" sz="1600" dirty="0"/>
              <a:t>DESY</a:t>
            </a:r>
          </a:p>
          <a:p>
            <a:pPr eaLnBrk="0" hangingPunct="0">
              <a:spcBef>
                <a:spcPct val="0"/>
              </a:spcBef>
            </a:pPr>
            <a:r>
              <a:rPr lang="en-US" sz="1600" dirty="0" smtClean="0"/>
              <a:t>6-8 June</a:t>
            </a:r>
            <a:r>
              <a:rPr lang="en-US" sz="1600" dirty="0"/>
              <a:t> </a:t>
            </a:r>
            <a:r>
              <a:rPr lang="en-US" sz="1600" dirty="0" smtClean="0"/>
              <a:t>2011</a:t>
            </a:r>
            <a:endParaRPr lang="en-US" sz="1600" dirty="0"/>
          </a:p>
        </p:txBody>
      </p:sp>
      <p:pic>
        <p:nvPicPr>
          <p:cNvPr id="5125" name="Picture 10" descr="FLASH-2007 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306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3" descr="IMG_63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446463"/>
            <a:ext cx="36814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4" descr="56-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581150"/>
            <a:ext cx="2614612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MPS sends a trip to the laser Pockels cell</a:t>
            </a:r>
            <a:endParaRPr lang="en-GB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922338"/>
            <a:ext cx="8520113" cy="882650"/>
          </a:xfrm>
        </p:spPr>
        <p:txBody>
          <a:bodyPr/>
          <a:lstStyle/>
          <a:p>
            <a:r>
              <a:rPr lang="en-US"/>
              <a:t>UV out decreases by a factor of 2 or so</a:t>
            </a:r>
            <a:endParaRPr lang="en-GB"/>
          </a:p>
        </p:txBody>
      </p:sp>
      <p:pic>
        <p:nvPicPr>
          <p:cNvPr id="174084" name="Picture 4" descr="2009-09-25T14-47-04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449388"/>
            <a:ext cx="6335712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0" y="2073275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Photodiodes:</a:t>
            </a:r>
            <a:endParaRPr lang="en-GB"/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0" y="2790825"/>
            <a:ext cx="1728788" cy="396875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UV (262 nm)</a:t>
            </a:r>
            <a:endParaRPr lang="en-GB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0" y="3686175"/>
            <a:ext cx="1973263" cy="396875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Green (532 nm)</a:t>
            </a:r>
            <a:endParaRPr lang="en-GB"/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0" y="4325938"/>
            <a:ext cx="1762125" cy="396875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IR (1047 nm)</a:t>
            </a:r>
            <a:endParaRPr lang="en-GB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067300" y="2170113"/>
            <a:ext cx="1171575" cy="396875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before	</a:t>
            </a:r>
            <a:endParaRPr lang="en-GB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5037138" y="2843213"/>
            <a:ext cx="1171575" cy="396875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now	</a:t>
            </a:r>
            <a:endParaRPr lang="en-GB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 flipH="1">
            <a:off x="4230688" y="2565400"/>
            <a:ext cx="78105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 flipH="1">
            <a:off x="4230688" y="3003550"/>
            <a:ext cx="78105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83" y="2175639"/>
            <a:ext cx="6769421" cy="41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BBO transient and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BBO (with increasing damage)</a:t>
            </a:r>
          </a:p>
          <a:p>
            <a:r>
              <a:rPr lang="en-US" dirty="0" smtClean="0"/>
              <a:t>Clear transient, relaxation ~200 sec, determined by the BBO temperature stabilization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4220" y="5173962"/>
            <a:ext cx="360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1 → 30 bunches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820131" y="2109837"/>
            <a:ext cx="1040524" cy="9883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6524" y="3098169"/>
            <a:ext cx="360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step 30 %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43" y="1763972"/>
            <a:ext cx="6438571" cy="417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BBO transient and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BBO (with increasing damage)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792" y="4953617"/>
            <a:ext cx="360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30 → 1 bunches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464668" y="2677769"/>
            <a:ext cx="1040524" cy="9883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0841" y="2906972"/>
            <a:ext cx="360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Charge step 30 %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BBO transient and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BBO (no damage)</a:t>
            </a:r>
          </a:p>
          <a:p>
            <a:r>
              <a:rPr lang="en-US" dirty="0" smtClean="0"/>
              <a:t>Effect is much reduced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11" y="2026280"/>
            <a:ext cx="6429204" cy="418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4220" y="4813739"/>
            <a:ext cx="360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1 → 30 bunches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049517" y="1912883"/>
            <a:ext cx="1040524" cy="9883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39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MPS trips on laser 2</a:t>
            </a:r>
            <a:endParaRPr lang="en-GB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77900"/>
            <a:ext cx="8407400" cy="5041900"/>
          </a:xfrm>
        </p:spPr>
        <p:txBody>
          <a:bodyPr/>
          <a:lstStyle/>
          <a:p>
            <a:r>
              <a:rPr lang="en-GB" dirty="0"/>
              <a:t>Following an MPS trip signal to the pulse train</a:t>
            </a:r>
          </a:p>
          <a:p>
            <a:r>
              <a:rPr lang="en-GB" dirty="0"/>
              <a:t>The UV energy decreases by more than a factor of 2 due to a phase mismatch in the BBO</a:t>
            </a:r>
          </a:p>
          <a:p>
            <a:r>
              <a:rPr lang="en-GB" dirty="0"/>
              <a:t>Tuning the BBO would bring the energy back </a:t>
            </a:r>
          </a:p>
          <a:p>
            <a:r>
              <a:rPr lang="en-GB" dirty="0"/>
              <a:t>If one now switches back to a long train, the energy would not recover immediately</a:t>
            </a:r>
          </a:p>
          <a:p>
            <a:r>
              <a:rPr lang="en-GB" dirty="0"/>
              <a:t>It requires a couple of minutes to stabilize before the initial energy is back </a:t>
            </a:r>
            <a:endParaRPr lang="en-GB" dirty="0" smtClean="0"/>
          </a:p>
          <a:p>
            <a:r>
              <a:rPr lang="en-GB" dirty="0" smtClean="0"/>
              <a:t>Due to heat absorption in the BBO crystal</a:t>
            </a:r>
            <a:r>
              <a:rPr lang="en-GB" dirty="0"/>
              <a:t> </a:t>
            </a:r>
            <a:r>
              <a:rPr lang="en-GB" dirty="0" smtClean="0"/>
              <a:t>(also due to damages in the crystal)</a:t>
            </a:r>
          </a:p>
        </p:txBody>
      </p:sp>
    </p:spTree>
    <p:extLst>
      <p:ext uri="{BB962C8B-B14F-4D97-AF65-F5344CB8AC3E}">
        <p14:creationId xmlns:p14="http://schemas.microsoft.com/office/powerpoint/2010/main" val="316860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Instabilities after a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520113" cy="50235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Instabilities induced by a simple trip somewhere in the train</a:t>
            </a:r>
          </a:p>
          <a:p>
            <a:r>
              <a:rPr lang="en-US" dirty="0" smtClean="0"/>
              <a:t>A cut in the bunch train causes changes of temperature load on</a:t>
            </a:r>
          </a:p>
          <a:p>
            <a:pPr lvl="1"/>
            <a:r>
              <a:rPr lang="en-US" sz="1800" dirty="0" smtClean="0"/>
              <a:t>RF to modules (transition in beam loading)</a:t>
            </a:r>
          </a:p>
          <a:p>
            <a:pPr lvl="1"/>
            <a:r>
              <a:rPr lang="en-US" sz="1800" dirty="0" smtClean="0"/>
              <a:t>Laser: since we cut before last amplifier, load change effects the laser stability as well, most important conversion into UV</a:t>
            </a:r>
          </a:p>
          <a:p>
            <a:pPr lvl="1"/>
            <a:r>
              <a:rPr lang="en-US" sz="1800" dirty="0" smtClean="0"/>
              <a:t>Transition to stable state may take a few 100 seconds</a:t>
            </a:r>
          </a:p>
          <a:p>
            <a:r>
              <a:rPr lang="en-US" dirty="0" smtClean="0"/>
              <a:t>A change or fluctuation in beam loading causes LFF algorithms to react and to adapt to the new situation → this may take a few shots as well</a:t>
            </a:r>
          </a:p>
          <a:p>
            <a:r>
              <a:rPr lang="en-US" dirty="0" smtClean="0"/>
              <a:t>These effects together may lead to a catastrophic failure (burst of trips which can only be cured by operator action), </a:t>
            </a:r>
            <a:br>
              <a:rPr lang="en-US" dirty="0" smtClean="0"/>
            </a:br>
            <a:r>
              <a:rPr lang="en-US" dirty="0" smtClean="0"/>
              <a:t>since wrong </a:t>
            </a:r>
            <a:r>
              <a:rPr lang="en-US" dirty="0" err="1" smtClean="0"/>
              <a:t>beamloading</a:t>
            </a:r>
            <a:r>
              <a:rPr lang="en-US" dirty="0" smtClean="0"/>
              <a:t> and badly adaption </a:t>
            </a:r>
            <a:br>
              <a:rPr lang="en-US" dirty="0" smtClean="0"/>
            </a:br>
            <a:r>
              <a:rPr lang="en-US" dirty="0" smtClean="0"/>
              <a:t>(cause </a:t>
            </a:r>
            <a:r>
              <a:rPr lang="en-US" dirty="0" err="1" smtClean="0"/>
              <a:t>eg</a:t>
            </a:r>
            <a:r>
              <a:rPr lang="en-US" dirty="0" smtClean="0"/>
              <a:t> by temperature effects) </a:t>
            </a:r>
            <a:br>
              <a:rPr lang="en-US" dirty="0" smtClean="0"/>
            </a:br>
            <a:r>
              <a:rPr lang="en-US" dirty="0" smtClean="0"/>
              <a:t>cause losses which themselves induce more instabilities and so on</a:t>
            </a:r>
          </a:p>
        </p:txBody>
      </p:sp>
    </p:spTree>
    <p:extLst>
      <p:ext uri="{BB962C8B-B14F-4D97-AF65-F5344CB8AC3E}">
        <p14:creationId xmlns:p14="http://schemas.microsoft.com/office/powerpoint/2010/main" val="4056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546115" cy="5349329"/>
          </a:xfrm>
        </p:spPr>
        <p:txBody>
          <a:bodyPr/>
          <a:lstStyle/>
          <a:p>
            <a:r>
              <a:rPr lang="en-US" dirty="0" smtClean="0"/>
              <a:t>What one typically does by hand: </a:t>
            </a:r>
          </a:p>
          <a:p>
            <a:pPr lvl="1"/>
            <a:r>
              <a:rPr lang="en-US" sz="1800" dirty="0" smtClean="0"/>
              <a:t>relax some key interlocks (TPS/some BLMs)</a:t>
            </a:r>
            <a:r>
              <a:rPr lang="en-US" sz="1800" dirty="0"/>
              <a:t> </a:t>
            </a:r>
            <a:r>
              <a:rPr lang="en-US" sz="1800" dirty="0" smtClean="0"/>
              <a:t>in order to let the system stabilize without cutting into the train</a:t>
            </a:r>
          </a:p>
          <a:p>
            <a:pPr lvl="1"/>
            <a:r>
              <a:rPr lang="en-US" sz="1800" dirty="0" smtClean="0"/>
              <a:t>Let LFF and temperature stabilize long pulse train</a:t>
            </a:r>
          </a:p>
          <a:p>
            <a:pPr lvl="1"/>
            <a:r>
              <a:rPr lang="en-US" sz="1800" dirty="0" smtClean="0"/>
              <a:t>Than put the hard threshold back</a:t>
            </a:r>
          </a:p>
          <a:p>
            <a:pPr lvl="1"/>
            <a:r>
              <a:rPr lang="en-US" sz="1800" dirty="0" smtClean="0"/>
              <a:t>Keeping fingers crossed, that the beam stays like this the next hours</a:t>
            </a:r>
            <a:endParaRPr lang="en-US" sz="2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29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to solve – besides the TPS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546115" cy="5349329"/>
          </a:xfrm>
        </p:spPr>
        <p:txBody>
          <a:bodyPr/>
          <a:lstStyle/>
          <a:p>
            <a:r>
              <a:rPr lang="en-US" dirty="0" smtClean="0"/>
              <a:t>Reduce temperature effects</a:t>
            </a:r>
          </a:p>
          <a:p>
            <a:pPr lvl="1"/>
            <a:r>
              <a:rPr lang="en-US" sz="2000" dirty="0" smtClean="0"/>
              <a:t>Laser: different switch off technique (UV kicker?)</a:t>
            </a:r>
            <a:br>
              <a:rPr lang="en-US" sz="2000" dirty="0" smtClean="0"/>
            </a:br>
            <a:r>
              <a:rPr lang="en-US" sz="2000" dirty="0" smtClean="0"/>
              <a:t>       wait for stabilization before release</a:t>
            </a:r>
          </a:p>
          <a:p>
            <a:pPr lvl="1"/>
            <a:r>
              <a:rPr lang="en-US" sz="2000" dirty="0" smtClean="0"/>
              <a:t>Kickers to intermediate dumps (?)</a:t>
            </a:r>
          </a:p>
          <a:p>
            <a:pPr lvl="1"/>
            <a:r>
              <a:rPr lang="en-US" sz="2000" dirty="0" smtClean="0"/>
              <a:t>Stabilize heat load on waveguides and couplers (heaters)</a:t>
            </a:r>
          </a:p>
          <a:p>
            <a:r>
              <a:rPr lang="en-US" dirty="0" smtClean="0"/>
              <a:t>Adaptive thresholds </a:t>
            </a:r>
          </a:p>
          <a:p>
            <a:pPr lvl="1"/>
            <a:r>
              <a:rPr lang="en-US" sz="2000" dirty="0" smtClean="0"/>
              <a:t>Carefully evaluate BLM thresholds to allow adaptation </a:t>
            </a:r>
          </a:p>
          <a:p>
            <a:r>
              <a:rPr lang="en-US" dirty="0" smtClean="0"/>
              <a:t>Redesign of beamline with larger acceptance and or revaluate BLM positions or thresholds</a:t>
            </a:r>
          </a:p>
          <a:p>
            <a:r>
              <a:rPr lang="en-US" dirty="0" smtClean="0"/>
              <a:t>Even with a the best beam and even with single bunches, </a:t>
            </a:r>
            <a:br>
              <a:rPr lang="en-US" dirty="0" smtClean="0"/>
            </a:br>
            <a:r>
              <a:rPr lang="en-US" dirty="0" smtClean="0"/>
              <a:t>we fight with losses: a design issue?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FLASH</a:t>
            </a:r>
            <a:endParaRPr lang="en-GB" dirty="0" smtClean="0"/>
          </a:p>
        </p:txBody>
      </p:sp>
      <p:pic>
        <p:nvPicPr>
          <p:cNvPr id="7171" name="Picture 5" descr="FEL-h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836613"/>
            <a:ext cx="16351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122363"/>
            <a:ext cx="2068512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FLASH-2007 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9938"/>
            <a:ext cx="20542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FLASH-2007 0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122363"/>
            <a:ext cx="20716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8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4579938"/>
            <a:ext cx="20542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1cc1+ACC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/>
          <a:stretch>
            <a:fillRect/>
          </a:stretch>
        </p:blipFill>
        <p:spPr bwMode="auto">
          <a:xfrm>
            <a:off x="152400" y="1122363"/>
            <a:ext cx="2387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FLASH-2007 00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4579938"/>
            <a:ext cx="20542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undulator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579938"/>
            <a:ext cx="20542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42875" y="2768600"/>
            <a:ext cx="8580438" cy="1812925"/>
            <a:chOff x="90" y="1744"/>
            <a:chExt cx="5405" cy="1142"/>
          </a:xfrm>
        </p:grpSpPr>
        <p:grpSp>
          <p:nvGrpSpPr>
            <p:cNvPr id="7180" name="Group 12"/>
            <p:cNvGrpSpPr>
              <a:grpSpLocks/>
            </p:cNvGrpSpPr>
            <p:nvPr/>
          </p:nvGrpSpPr>
          <p:grpSpPr bwMode="auto">
            <a:xfrm>
              <a:off x="113" y="1744"/>
              <a:ext cx="5382" cy="1142"/>
              <a:chOff x="113" y="1744"/>
              <a:chExt cx="5382" cy="1142"/>
            </a:xfrm>
          </p:grpSpPr>
          <p:sp>
            <p:nvSpPr>
              <p:cNvPr id="7182" name="AutoShape 13"/>
              <p:cNvSpPr>
                <a:spLocks noChangeArrowheads="1"/>
              </p:cNvSpPr>
              <p:nvPr/>
            </p:nvSpPr>
            <p:spPr bwMode="auto">
              <a:xfrm rot="5400000">
                <a:off x="5151" y="2014"/>
                <a:ext cx="331" cy="3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59 w 21600"/>
                  <a:gd name="T13" fmla="*/ 3486 h 21600"/>
                  <a:gd name="T14" fmla="*/ 18141 w 21600"/>
                  <a:gd name="T15" fmla="*/ 18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49" y="21600"/>
                    </a:lnTo>
                    <a:lnTo>
                      <a:pt x="1825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AutoShape 14"/>
              <p:cNvSpPr>
                <a:spLocks noChangeArrowheads="1"/>
              </p:cNvSpPr>
              <p:nvPr/>
            </p:nvSpPr>
            <p:spPr bwMode="auto">
              <a:xfrm rot="-5400000">
                <a:off x="5164" y="2053"/>
                <a:ext cx="227" cy="2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84" name="Line 15"/>
              <p:cNvSpPr>
                <a:spLocks noChangeShapeType="1"/>
              </p:cNvSpPr>
              <p:nvPr/>
            </p:nvSpPr>
            <p:spPr bwMode="auto">
              <a:xfrm flipV="1">
                <a:off x="5413" y="2023"/>
                <a:ext cx="77" cy="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16"/>
              <p:cNvSpPr>
                <a:spLocks noChangeShapeType="1"/>
              </p:cNvSpPr>
              <p:nvPr/>
            </p:nvSpPr>
            <p:spPr bwMode="auto">
              <a:xfrm rot="16200000" flipV="1">
                <a:off x="5419" y="2282"/>
                <a:ext cx="65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17"/>
              <p:cNvSpPr>
                <a:spLocks noChangeShapeType="1"/>
              </p:cNvSpPr>
              <p:nvPr/>
            </p:nvSpPr>
            <p:spPr bwMode="auto">
              <a:xfrm rot="5400000">
                <a:off x="5450" y="2248"/>
                <a:ext cx="3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5450" y="2049"/>
                <a:ext cx="3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88" name="Group 20"/>
              <p:cNvGrpSpPr>
                <a:grpSpLocks/>
              </p:cNvGrpSpPr>
              <p:nvPr/>
            </p:nvGrpSpPr>
            <p:grpSpPr bwMode="auto">
              <a:xfrm>
                <a:off x="181" y="2694"/>
                <a:ext cx="5314" cy="192"/>
                <a:chOff x="144" y="3820"/>
                <a:chExt cx="5328" cy="192"/>
              </a:xfrm>
            </p:grpSpPr>
            <p:sp>
              <p:nvSpPr>
                <p:cNvPr id="7358" name="Line 21"/>
                <p:cNvSpPr>
                  <a:spLocks noChangeShapeType="1"/>
                </p:cNvSpPr>
                <p:nvPr/>
              </p:nvSpPr>
              <p:spPr bwMode="auto">
                <a:xfrm>
                  <a:off x="144" y="3903"/>
                  <a:ext cx="5328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50" y="3820"/>
                  <a:ext cx="516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000000"/>
                      </a:solidFill>
                      <a:latin typeface="Helvetica" pitchFamily="34" charset="0"/>
                    </a:rPr>
                    <a:t>315 m</a:t>
                  </a:r>
                </a:p>
              </p:txBody>
            </p:sp>
          </p:grpSp>
          <p:sp>
            <p:nvSpPr>
              <p:cNvPr id="7189" name="Text Box 23"/>
              <p:cNvSpPr txBox="1">
                <a:spLocks noChangeArrowheads="1"/>
              </p:cNvSpPr>
              <p:nvPr/>
            </p:nvSpPr>
            <p:spPr bwMode="auto">
              <a:xfrm flipH="1">
                <a:off x="1499" y="2207"/>
                <a:ext cx="963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Bunch Compressor</a:t>
                </a:r>
              </a:p>
            </p:txBody>
          </p:sp>
          <p:sp>
            <p:nvSpPr>
              <p:cNvPr id="7190" name="Line 24"/>
              <p:cNvSpPr>
                <a:spLocks noChangeShapeType="1"/>
              </p:cNvSpPr>
              <p:nvPr/>
            </p:nvSpPr>
            <p:spPr bwMode="auto">
              <a:xfrm flipV="1">
                <a:off x="305" y="2110"/>
                <a:ext cx="0" cy="10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1" name="Text Box 25"/>
              <p:cNvSpPr txBox="1">
                <a:spLocks noChangeArrowheads="1"/>
              </p:cNvSpPr>
              <p:nvPr/>
            </p:nvSpPr>
            <p:spPr bwMode="auto">
              <a:xfrm flipH="1">
                <a:off x="3519" y="2499"/>
                <a:ext cx="5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Bypass</a:t>
                </a:r>
              </a:p>
            </p:txBody>
          </p:sp>
          <p:sp>
            <p:nvSpPr>
              <p:cNvPr id="7192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3742" y="1925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Undulators</a:t>
                </a:r>
              </a:p>
            </p:txBody>
          </p:sp>
          <p:sp>
            <p:nvSpPr>
              <p:cNvPr id="7193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2925" y="1823"/>
                <a:ext cx="6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sFLASH</a:t>
                </a:r>
              </a:p>
            </p:txBody>
          </p:sp>
          <p:sp>
            <p:nvSpPr>
              <p:cNvPr id="7194" name="Line 28"/>
              <p:cNvSpPr>
                <a:spLocks noChangeShapeType="1"/>
              </p:cNvSpPr>
              <p:nvPr/>
            </p:nvSpPr>
            <p:spPr bwMode="auto">
              <a:xfrm>
                <a:off x="2973" y="2127"/>
                <a:ext cx="156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29"/>
              <p:cNvSpPr>
                <a:spLocks noChangeShapeType="1"/>
              </p:cNvSpPr>
              <p:nvPr/>
            </p:nvSpPr>
            <p:spPr bwMode="auto">
              <a:xfrm flipV="1">
                <a:off x="278" y="2107"/>
                <a:ext cx="269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AutoShape 30"/>
              <p:cNvSpPr>
                <a:spLocks noChangeArrowheads="1"/>
              </p:cNvSpPr>
              <p:nvPr/>
            </p:nvSpPr>
            <p:spPr bwMode="auto">
              <a:xfrm>
                <a:off x="230" y="2062"/>
                <a:ext cx="77" cy="88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197" name="Group 31"/>
              <p:cNvGrpSpPr>
                <a:grpSpLocks/>
              </p:cNvGrpSpPr>
              <p:nvPr/>
            </p:nvGrpSpPr>
            <p:grpSpPr bwMode="auto">
              <a:xfrm flipH="1" flipV="1">
                <a:off x="1782" y="2016"/>
                <a:ext cx="239" cy="178"/>
                <a:chOff x="3345" y="3309"/>
                <a:chExt cx="270" cy="178"/>
              </a:xfrm>
            </p:grpSpPr>
            <p:sp>
              <p:nvSpPr>
                <p:cNvPr id="7351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520" y="3400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2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360"/>
                  <a:ext cx="68" cy="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3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368" y="3346"/>
                  <a:ext cx="68" cy="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4" name="Rectangle 3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80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55" name="Rectangle 3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02" y="342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56" name="Rectangle 3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420" y="330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57" name="Rectangle 3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345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198" name="Group 39"/>
              <p:cNvGrpSpPr>
                <a:grpSpLocks/>
              </p:cNvGrpSpPr>
              <p:nvPr/>
            </p:nvGrpSpPr>
            <p:grpSpPr bwMode="auto">
              <a:xfrm>
                <a:off x="789" y="2015"/>
                <a:ext cx="240" cy="116"/>
                <a:chOff x="1337" y="2168"/>
                <a:chExt cx="270" cy="116"/>
              </a:xfrm>
            </p:grpSpPr>
            <p:sp>
              <p:nvSpPr>
                <p:cNvPr id="734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357" y="2198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421" y="2208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6" name="Line 42"/>
                <p:cNvSpPr>
                  <a:spLocks noChangeShapeType="1"/>
                </p:cNvSpPr>
                <p:nvPr/>
              </p:nvSpPr>
              <p:spPr bwMode="auto">
                <a:xfrm>
                  <a:off x="1516" y="2203"/>
                  <a:ext cx="74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7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337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48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415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49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493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50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7199" name="Line 47"/>
              <p:cNvSpPr>
                <a:spLocks noChangeShapeType="1"/>
              </p:cNvSpPr>
              <p:nvPr/>
            </p:nvSpPr>
            <p:spPr bwMode="auto">
              <a:xfrm>
                <a:off x="386" y="2129"/>
                <a:ext cx="139" cy="1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Rectangle 48"/>
              <p:cNvSpPr>
                <a:spLocks noChangeAspect="1" noChangeArrowheads="1"/>
              </p:cNvSpPr>
              <p:nvPr/>
            </p:nvSpPr>
            <p:spPr bwMode="auto">
              <a:xfrm rot="2878424">
                <a:off x="483" y="2277"/>
                <a:ext cx="102" cy="6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1" name="Freeform 49"/>
              <p:cNvSpPr>
                <a:spLocks/>
              </p:cNvSpPr>
              <p:nvPr/>
            </p:nvSpPr>
            <p:spPr bwMode="auto">
              <a:xfrm>
                <a:off x="341" y="2040"/>
                <a:ext cx="60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50"/>
              <p:cNvSpPr>
                <a:spLocks noChangeShapeType="1"/>
              </p:cNvSpPr>
              <p:nvPr/>
            </p:nvSpPr>
            <p:spPr bwMode="auto">
              <a:xfrm flipV="1">
                <a:off x="3152" y="2434"/>
                <a:ext cx="128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03" name="Group 51"/>
              <p:cNvGrpSpPr>
                <a:grpSpLocks/>
              </p:cNvGrpSpPr>
              <p:nvPr/>
            </p:nvGrpSpPr>
            <p:grpSpPr bwMode="auto">
              <a:xfrm>
                <a:off x="4391" y="1967"/>
                <a:ext cx="585" cy="509"/>
                <a:chOff x="4797" y="1872"/>
                <a:chExt cx="611" cy="509"/>
              </a:xfrm>
            </p:grpSpPr>
            <p:sp>
              <p:nvSpPr>
                <p:cNvPr id="734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76" y="1879"/>
                  <a:ext cx="477" cy="4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2" name="Rectangle 53"/>
                <p:cNvSpPr>
                  <a:spLocks noChangeAspect="1" noChangeArrowheads="1"/>
                </p:cNvSpPr>
                <p:nvPr/>
              </p:nvSpPr>
              <p:spPr bwMode="auto">
                <a:xfrm rot="19153958" flipH="1">
                  <a:off x="5232" y="1872"/>
                  <a:ext cx="176" cy="7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43" name="Freeform 54"/>
                <p:cNvSpPr>
                  <a:spLocks/>
                </p:cNvSpPr>
                <p:nvPr/>
              </p:nvSpPr>
              <p:spPr bwMode="auto">
                <a:xfrm rot="5400000" flipH="1" flipV="1">
                  <a:off x="4823" y="2288"/>
                  <a:ext cx="67" cy="120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30 h 130"/>
                    <a:gd name="T4" fmla="*/ 0 w 143"/>
                    <a:gd name="T5" fmla="*/ 30 h 130"/>
                    <a:gd name="T6" fmla="*/ 0 w 143"/>
                    <a:gd name="T7" fmla="*/ 17 h 130"/>
                    <a:gd name="T8" fmla="*/ 0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/>
                <a:lstStyle/>
                <a:p>
                  <a:endParaRPr lang="en-US"/>
                </a:p>
              </p:txBody>
            </p:sp>
          </p:grpSp>
          <p:sp>
            <p:nvSpPr>
              <p:cNvPr id="7204" name="Line 55"/>
              <p:cNvSpPr>
                <a:spLocks noChangeShapeType="1"/>
              </p:cNvSpPr>
              <p:nvPr/>
            </p:nvSpPr>
            <p:spPr bwMode="auto">
              <a:xfrm>
                <a:off x="2971" y="2103"/>
                <a:ext cx="114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Freeform 57"/>
              <p:cNvSpPr>
                <a:spLocks/>
              </p:cNvSpPr>
              <p:nvPr/>
            </p:nvSpPr>
            <p:spPr bwMode="auto">
              <a:xfrm>
                <a:off x="2939" y="2040"/>
                <a:ext cx="59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06" name="Group 61"/>
              <p:cNvGrpSpPr>
                <a:grpSpLocks noChangeAspect="1"/>
              </p:cNvGrpSpPr>
              <p:nvPr/>
            </p:nvGrpSpPr>
            <p:grpSpPr bwMode="auto">
              <a:xfrm flipH="1" flipV="1">
                <a:off x="2880" y="1964"/>
                <a:ext cx="46" cy="276"/>
                <a:chOff x="2790" y="3240"/>
                <a:chExt cx="56" cy="332"/>
              </a:xfrm>
            </p:grpSpPr>
            <p:sp>
              <p:nvSpPr>
                <p:cNvPr id="7339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7340" name="AutoShape 6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07" name="Group 64"/>
              <p:cNvGrpSpPr>
                <a:grpSpLocks noChangeAspect="1"/>
              </p:cNvGrpSpPr>
              <p:nvPr/>
            </p:nvGrpSpPr>
            <p:grpSpPr bwMode="auto">
              <a:xfrm rot="1435350" flipH="1" flipV="1">
                <a:off x="3013" y="2009"/>
                <a:ext cx="46" cy="276"/>
                <a:chOff x="2790" y="3240"/>
                <a:chExt cx="56" cy="332"/>
              </a:xfrm>
            </p:grpSpPr>
            <p:sp>
              <p:nvSpPr>
                <p:cNvPr id="7337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7338" name="AutoShape 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08" name="Line 67"/>
              <p:cNvSpPr>
                <a:spLocks noChangeShapeType="1"/>
              </p:cNvSpPr>
              <p:nvPr/>
            </p:nvSpPr>
            <p:spPr bwMode="auto">
              <a:xfrm>
                <a:off x="3061" y="2188"/>
                <a:ext cx="210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68"/>
              <p:cNvSpPr>
                <a:spLocks/>
              </p:cNvSpPr>
              <p:nvPr/>
            </p:nvSpPr>
            <p:spPr bwMode="auto">
              <a:xfrm flipV="1">
                <a:off x="4634" y="2125"/>
                <a:ext cx="127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14630 w 143"/>
                  <a:gd name="T5" fmla="*/ 206375 h 130"/>
                  <a:gd name="T6" fmla="*/ 26634 w 143"/>
                  <a:gd name="T7" fmla="*/ 114300 h 130"/>
                  <a:gd name="T8" fmla="*/ 2682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7210" name="Freeform 69"/>
              <p:cNvSpPr>
                <a:spLocks/>
              </p:cNvSpPr>
              <p:nvPr/>
            </p:nvSpPr>
            <p:spPr bwMode="auto">
              <a:xfrm flipH="1" flipV="1">
                <a:off x="3040" y="2125"/>
                <a:ext cx="59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grpSp>
            <p:nvGrpSpPr>
              <p:cNvPr id="7211" name="Group 70"/>
              <p:cNvGrpSpPr>
                <a:grpSpLocks/>
              </p:cNvGrpSpPr>
              <p:nvPr/>
            </p:nvGrpSpPr>
            <p:grpSpPr bwMode="auto">
              <a:xfrm>
                <a:off x="1319" y="2032"/>
                <a:ext cx="416" cy="145"/>
                <a:chOff x="1656" y="2172"/>
                <a:chExt cx="639" cy="169"/>
              </a:xfrm>
            </p:grpSpPr>
            <p:sp>
              <p:nvSpPr>
                <p:cNvPr id="7334" name="AutoShap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656" y="2172"/>
                  <a:ext cx="639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3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08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3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986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212" name="Group 69"/>
              <p:cNvGrpSpPr>
                <a:grpSpLocks/>
              </p:cNvGrpSpPr>
              <p:nvPr/>
            </p:nvGrpSpPr>
            <p:grpSpPr bwMode="auto">
              <a:xfrm>
                <a:off x="438" y="2035"/>
                <a:ext cx="211" cy="139"/>
                <a:chOff x="468" y="1952"/>
                <a:chExt cx="211" cy="139"/>
              </a:xfrm>
            </p:grpSpPr>
            <p:sp>
              <p:nvSpPr>
                <p:cNvPr id="7332" name="AutoShap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468" y="1952"/>
                  <a:ext cx="211" cy="1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333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85" y="1996"/>
                  <a:ext cx="178" cy="46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7213" name="AutoShape 77"/>
              <p:cNvSpPr>
                <a:spLocks noChangeArrowheads="1"/>
              </p:cNvSpPr>
              <p:nvPr/>
            </p:nvSpPr>
            <p:spPr bwMode="auto">
              <a:xfrm>
                <a:off x="230" y="2211"/>
                <a:ext cx="90" cy="95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4" name="Text Box 78"/>
              <p:cNvSpPr txBox="1">
                <a:spLocks noChangeArrowheads="1"/>
              </p:cNvSpPr>
              <p:nvPr/>
            </p:nvSpPr>
            <p:spPr bwMode="auto">
              <a:xfrm flipH="1">
                <a:off x="629" y="2207"/>
                <a:ext cx="77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Bunch Compressor</a:t>
                </a:r>
              </a:p>
            </p:txBody>
          </p:sp>
          <p:grpSp>
            <p:nvGrpSpPr>
              <p:cNvPr id="7215" name="Group 79"/>
              <p:cNvGrpSpPr>
                <a:grpSpLocks/>
              </p:cNvGrpSpPr>
              <p:nvPr/>
            </p:nvGrpSpPr>
            <p:grpSpPr bwMode="auto">
              <a:xfrm>
                <a:off x="3514" y="2126"/>
                <a:ext cx="1050" cy="126"/>
                <a:chOff x="3636" y="2043"/>
                <a:chExt cx="1097" cy="126"/>
              </a:xfrm>
            </p:grpSpPr>
            <p:grpSp>
              <p:nvGrpSpPr>
                <p:cNvPr id="7256" name="Group 80"/>
                <p:cNvGrpSpPr>
                  <a:grpSpLocks/>
                </p:cNvGrpSpPr>
                <p:nvPr/>
              </p:nvGrpSpPr>
              <p:grpSpPr bwMode="auto">
                <a:xfrm>
                  <a:off x="4009" y="2043"/>
                  <a:ext cx="724" cy="126"/>
                  <a:chOff x="4009" y="2043"/>
                  <a:chExt cx="724" cy="126"/>
                </a:xfrm>
              </p:grpSpPr>
              <p:sp>
                <p:nvSpPr>
                  <p:cNvPr id="7282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83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84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85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86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87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88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89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90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91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92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93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94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95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96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97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98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99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00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01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02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03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7304" name="Group 10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82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7330" name="Rectangle 10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rgbClr val="BBE0E3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31" name="Rectangle 10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7305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06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07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08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09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10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11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12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13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14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15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16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17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18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19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20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21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22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23" name="Rectangle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24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25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326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7327" name="Group 12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009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7328" name="Rectangle 1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rgbClr val="BBE0E3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7329" name="Rectangle 13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7257" name="Group 131"/>
                <p:cNvGrpSpPr>
                  <a:grpSpLocks/>
                </p:cNvGrpSpPr>
                <p:nvPr/>
              </p:nvGrpSpPr>
              <p:grpSpPr bwMode="auto">
                <a:xfrm>
                  <a:off x="3636" y="2043"/>
                  <a:ext cx="350" cy="126"/>
                  <a:chOff x="3636" y="2043"/>
                  <a:chExt cx="350" cy="126"/>
                </a:xfrm>
              </p:grpSpPr>
              <p:sp>
                <p:nvSpPr>
                  <p:cNvPr id="7258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6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59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60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24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61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4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62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2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63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64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65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0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66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67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8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68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6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69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70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24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71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4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7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2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7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7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75" name="Rectangle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0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76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77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8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78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6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79" name="Rectangl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6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80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6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81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6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7216" name="Text Box 156"/>
              <p:cNvSpPr txBox="1">
                <a:spLocks noChangeArrowheads="1"/>
              </p:cNvSpPr>
              <p:nvPr/>
            </p:nvSpPr>
            <p:spPr bwMode="auto">
              <a:xfrm flipH="1">
                <a:off x="214" y="2499"/>
                <a:ext cx="64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5 MeV</a:t>
                </a:r>
              </a:p>
            </p:txBody>
          </p:sp>
          <p:sp>
            <p:nvSpPr>
              <p:cNvPr id="7217" name="Text Box 157"/>
              <p:cNvSpPr txBox="1">
                <a:spLocks noChangeArrowheads="1"/>
              </p:cNvSpPr>
              <p:nvPr/>
            </p:nvSpPr>
            <p:spPr bwMode="auto">
              <a:xfrm flipH="1">
                <a:off x="719" y="2499"/>
                <a:ext cx="64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150 MeV</a:t>
                </a:r>
              </a:p>
            </p:txBody>
          </p:sp>
          <p:sp>
            <p:nvSpPr>
              <p:cNvPr id="7218" name="Text Box 158"/>
              <p:cNvSpPr txBox="1">
                <a:spLocks noChangeArrowheads="1"/>
              </p:cNvSpPr>
              <p:nvPr/>
            </p:nvSpPr>
            <p:spPr bwMode="auto">
              <a:xfrm flipH="1">
                <a:off x="1683" y="2499"/>
                <a:ext cx="5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</a:rPr>
                  <a:t>450 </a:t>
                </a: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MeV</a:t>
                </a:r>
              </a:p>
            </p:txBody>
          </p:sp>
          <p:sp>
            <p:nvSpPr>
              <p:cNvPr id="7219" name="Text Box 159"/>
              <p:cNvSpPr txBox="1">
                <a:spLocks noChangeArrowheads="1"/>
              </p:cNvSpPr>
              <p:nvPr/>
            </p:nvSpPr>
            <p:spPr bwMode="auto">
              <a:xfrm flipH="1">
                <a:off x="2417" y="2499"/>
                <a:ext cx="82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</a:rPr>
                  <a:t>1250 </a:t>
                </a: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MeV</a:t>
                </a:r>
              </a:p>
            </p:txBody>
          </p:sp>
          <p:sp>
            <p:nvSpPr>
              <p:cNvPr id="7220" name="Text Box 160"/>
              <p:cNvSpPr txBox="1">
                <a:spLocks noChangeArrowheads="1"/>
              </p:cNvSpPr>
              <p:nvPr/>
            </p:nvSpPr>
            <p:spPr bwMode="auto">
              <a:xfrm>
                <a:off x="1383" y="1744"/>
                <a:ext cx="13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Accelerating Structures</a:t>
                </a:r>
              </a:p>
            </p:txBody>
          </p:sp>
          <p:sp>
            <p:nvSpPr>
              <p:cNvPr id="7221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057" y="2075"/>
                <a:ext cx="230" cy="59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2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3187" y="2160"/>
                <a:ext cx="188" cy="59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3" name="Text Box 164"/>
              <p:cNvSpPr txBox="1">
                <a:spLocks noChangeArrowheads="1"/>
              </p:cNvSpPr>
              <p:nvPr/>
            </p:nvSpPr>
            <p:spPr bwMode="auto">
              <a:xfrm>
                <a:off x="759" y="1823"/>
                <a:ext cx="7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Diagnostics</a:t>
                </a:r>
              </a:p>
            </p:txBody>
          </p:sp>
          <p:sp>
            <p:nvSpPr>
              <p:cNvPr id="7224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4851" y="2160"/>
                <a:ext cx="229" cy="59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225" name="Group 166"/>
              <p:cNvGrpSpPr>
                <a:grpSpLocks/>
              </p:cNvGrpSpPr>
              <p:nvPr/>
            </p:nvGrpSpPr>
            <p:grpSpPr bwMode="auto">
              <a:xfrm>
                <a:off x="4805" y="2136"/>
                <a:ext cx="457" cy="109"/>
                <a:chOff x="5088" y="2045"/>
                <a:chExt cx="478" cy="109"/>
              </a:xfrm>
            </p:grpSpPr>
            <p:sp>
              <p:nvSpPr>
                <p:cNvPr id="7254" name="Freeform 167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7255" name="Freeform 168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26" name="Text Box 169"/>
              <p:cNvSpPr txBox="1">
                <a:spLocks noChangeArrowheads="1"/>
              </p:cNvSpPr>
              <p:nvPr/>
            </p:nvSpPr>
            <p:spPr bwMode="auto">
              <a:xfrm flipH="1">
                <a:off x="4598" y="2365"/>
                <a:ext cx="74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FEL Experiments</a:t>
                </a:r>
              </a:p>
            </p:txBody>
          </p:sp>
          <p:sp>
            <p:nvSpPr>
              <p:cNvPr id="7227" name="Freeform 170"/>
              <p:cNvSpPr>
                <a:spLocks/>
              </p:cNvSpPr>
              <p:nvPr/>
            </p:nvSpPr>
            <p:spPr bwMode="auto">
              <a:xfrm flipH="1" flipV="1">
                <a:off x="3093" y="2361"/>
                <a:ext cx="59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7228" name="Line 177"/>
              <p:cNvSpPr>
                <a:spLocks noChangeShapeType="1"/>
              </p:cNvSpPr>
              <p:nvPr/>
            </p:nvSpPr>
            <p:spPr bwMode="auto">
              <a:xfrm>
                <a:off x="5144" y="2190"/>
                <a:ext cx="247" cy="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29" name="Line 178"/>
              <p:cNvSpPr>
                <a:spLocks noChangeShapeType="1"/>
              </p:cNvSpPr>
              <p:nvPr/>
            </p:nvSpPr>
            <p:spPr bwMode="auto">
              <a:xfrm>
                <a:off x="5266" y="2234"/>
                <a:ext cx="133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30" name="Line 179"/>
              <p:cNvSpPr>
                <a:spLocks noChangeShapeType="1"/>
              </p:cNvSpPr>
              <p:nvPr/>
            </p:nvSpPr>
            <p:spPr bwMode="auto">
              <a:xfrm flipV="1">
                <a:off x="5266" y="2190"/>
                <a:ext cx="137" cy="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31" name="Line 180"/>
              <p:cNvSpPr>
                <a:spLocks noChangeShapeType="1"/>
              </p:cNvSpPr>
              <p:nvPr/>
            </p:nvSpPr>
            <p:spPr bwMode="auto">
              <a:xfrm flipV="1">
                <a:off x="5141" y="2124"/>
                <a:ext cx="239" cy="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32" name="Line 181"/>
              <p:cNvSpPr>
                <a:spLocks noChangeShapeType="1"/>
              </p:cNvSpPr>
              <p:nvPr/>
            </p:nvSpPr>
            <p:spPr bwMode="auto">
              <a:xfrm flipV="1">
                <a:off x="5186" y="2075"/>
                <a:ext cx="188" cy="1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233" name="Group 170"/>
              <p:cNvGrpSpPr>
                <a:grpSpLocks/>
              </p:cNvGrpSpPr>
              <p:nvPr/>
            </p:nvGrpSpPr>
            <p:grpSpPr bwMode="auto">
              <a:xfrm>
                <a:off x="2058" y="2032"/>
                <a:ext cx="775" cy="145"/>
                <a:chOff x="2112" y="1949"/>
                <a:chExt cx="775" cy="145"/>
              </a:xfrm>
            </p:grpSpPr>
            <p:sp>
              <p:nvSpPr>
                <p:cNvPr id="7249" name="AutoShap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1949"/>
                  <a:ext cx="775" cy="1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250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2144" y="1997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251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2325" y="1997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252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2507" y="1997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253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2685" y="1997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7234" name="Line 55"/>
              <p:cNvSpPr>
                <a:spLocks noChangeShapeType="1"/>
              </p:cNvSpPr>
              <p:nvPr/>
            </p:nvSpPr>
            <p:spPr bwMode="auto">
              <a:xfrm>
                <a:off x="3161" y="2019"/>
                <a:ext cx="60" cy="1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55"/>
              <p:cNvSpPr>
                <a:spLocks noChangeShapeType="1"/>
              </p:cNvSpPr>
              <p:nvPr/>
            </p:nvSpPr>
            <p:spPr bwMode="auto">
              <a:xfrm flipH="1">
                <a:off x="3347" y="2021"/>
                <a:ext cx="60" cy="1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Rectangle 178"/>
              <p:cNvSpPr>
                <a:spLocks noChangeArrowheads="1"/>
              </p:cNvSpPr>
              <p:nvPr/>
            </p:nvSpPr>
            <p:spPr bwMode="auto">
              <a:xfrm>
                <a:off x="3142" y="1993"/>
                <a:ext cx="72" cy="74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  <p:sp>
            <p:nvSpPr>
              <p:cNvPr id="7237" name="Rectangle 179"/>
              <p:cNvSpPr>
                <a:spLocks noChangeArrowheads="1"/>
              </p:cNvSpPr>
              <p:nvPr/>
            </p:nvSpPr>
            <p:spPr bwMode="auto">
              <a:xfrm>
                <a:off x="3352" y="1993"/>
                <a:ext cx="72" cy="74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  <p:sp>
            <p:nvSpPr>
              <p:cNvPr id="7238" name="AutoShape 30"/>
              <p:cNvSpPr>
                <a:spLocks noChangeArrowheads="1"/>
              </p:cNvSpPr>
              <p:nvPr/>
            </p:nvSpPr>
            <p:spPr bwMode="auto">
              <a:xfrm>
                <a:off x="664" y="2040"/>
                <a:ext cx="85" cy="13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39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681" y="2086"/>
                <a:ext cx="52" cy="3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40" name="AutoShape 182"/>
              <p:cNvSpPr>
                <a:spLocks noChangeArrowheads="1"/>
              </p:cNvSpPr>
              <p:nvPr/>
            </p:nvSpPr>
            <p:spPr bwMode="auto">
              <a:xfrm rot="10800000">
                <a:off x="204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41" name="AutoShape 183"/>
              <p:cNvSpPr>
                <a:spLocks noChangeArrowheads="1"/>
              </p:cNvSpPr>
              <p:nvPr/>
            </p:nvSpPr>
            <p:spPr bwMode="auto">
              <a:xfrm rot="10800000">
                <a:off x="476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42" name="AutoShape 184"/>
              <p:cNvSpPr>
                <a:spLocks noChangeArrowheads="1"/>
              </p:cNvSpPr>
              <p:nvPr/>
            </p:nvSpPr>
            <p:spPr bwMode="auto">
              <a:xfrm rot="10800000">
                <a:off x="657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43" name="AutoShape 185"/>
              <p:cNvSpPr>
                <a:spLocks noChangeArrowheads="1"/>
              </p:cNvSpPr>
              <p:nvPr/>
            </p:nvSpPr>
            <p:spPr bwMode="auto">
              <a:xfrm rot="10800000">
                <a:off x="1474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44" name="AutoShape 186"/>
              <p:cNvSpPr>
                <a:spLocks noChangeArrowheads="1"/>
              </p:cNvSpPr>
              <p:nvPr/>
            </p:nvSpPr>
            <p:spPr bwMode="auto">
              <a:xfrm rot="10800000">
                <a:off x="2200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45" name="AutoShape 187"/>
              <p:cNvSpPr>
                <a:spLocks noChangeArrowheads="1"/>
              </p:cNvSpPr>
              <p:nvPr/>
            </p:nvSpPr>
            <p:spPr bwMode="auto">
              <a:xfrm rot="10800000">
                <a:off x="2562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46" name="Text Box 164"/>
              <p:cNvSpPr txBox="1">
                <a:spLocks noChangeArrowheads="1"/>
              </p:cNvSpPr>
              <p:nvPr/>
            </p:nvSpPr>
            <p:spPr bwMode="auto">
              <a:xfrm>
                <a:off x="113" y="1744"/>
                <a:ext cx="7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RF stations</a:t>
                </a:r>
              </a:p>
            </p:txBody>
          </p:sp>
          <p:sp>
            <p:nvSpPr>
              <p:cNvPr id="7247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3200" y="2243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LOLA</a:t>
                </a:r>
              </a:p>
            </p:txBody>
          </p:sp>
          <p:sp>
            <p:nvSpPr>
              <p:cNvPr id="7248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3414" y="2160"/>
                <a:ext cx="56" cy="59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181" name="Text Box 78"/>
            <p:cNvSpPr txBox="1">
              <a:spLocks noChangeArrowheads="1"/>
            </p:cNvSpPr>
            <p:nvPr/>
          </p:nvSpPr>
          <p:spPr bwMode="auto">
            <a:xfrm flipH="1">
              <a:off x="90" y="2341"/>
              <a:ext cx="5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RF Gun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Machine Protection?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451508"/>
          </a:xfrm>
        </p:spPr>
        <p:txBody>
          <a:bodyPr/>
          <a:lstStyle/>
          <a:p>
            <a:r>
              <a:rPr lang="en-US" dirty="0" smtClean="0"/>
              <a:t>To protect machine components against beam induced damage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24045" y="2527769"/>
            <a:ext cx="8580438" cy="1812925"/>
            <a:chOff x="90" y="1744"/>
            <a:chExt cx="5405" cy="1142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13" y="1744"/>
              <a:ext cx="5382" cy="1142"/>
              <a:chOff x="113" y="1744"/>
              <a:chExt cx="5382" cy="1142"/>
            </a:xfrm>
          </p:grpSpPr>
          <p:sp>
            <p:nvSpPr>
              <p:cNvPr id="7" name="AutoShape 13"/>
              <p:cNvSpPr>
                <a:spLocks noChangeArrowheads="1"/>
              </p:cNvSpPr>
              <p:nvPr/>
            </p:nvSpPr>
            <p:spPr bwMode="auto">
              <a:xfrm rot="5400000">
                <a:off x="5151" y="2014"/>
                <a:ext cx="331" cy="34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59 w 21600"/>
                  <a:gd name="T13" fmla="*/ 3486 h 21600"/>
                  <a:gd name="T14" fmla="*/ 18141 w 21600"/>
                  <a:gd name="T15" fmla="*/ 18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49" y="21600"/>
                    </a:lnTo>
                    <a:lnTo>
                      <a:pt x="1825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14"/>
              <p:cNvSpPr>
                <a:spLocks noChangeArrowheads="1"/>
              </p:cNvSpPr>
              <p:nvPr/>
            </p:nvSpPr>
            <p:spPr bwMode="auto">
              <a:xfrm rot="-5400000">
                <a:off x="5164" y="2053"/>
                <a:ext cx="227" cy="2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 flipV="1">
                <a:off x="5413" y="2023"/>
                <a:ext cx="77" cy="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 rot="16200000" flipV="1">
                <a:off x="5419" y="2282"/>
                <a:ext cx="65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 rot="5400000">
                <a:off x="5450" y="2248"/>
                <a:ext cx="3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5450" y="2049"/>
                <a:ext cx="3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" name="Group 20"/>
              <p:cNvGrpSpPr>
                <a:grpSpLocks/>
              </p:cNvGrpSpPr>
              <p:nvPr/>
            </p:nvGrpSpPr>
            <p:grpSpPr bwMode="auto">
              <a:xfrm>
                <a:off x="181" y="2694"/>
                <a:ext cx="5314" cy="192"/>
                <a:chOff x="144" y="3820"/>
                <a:chExt cx="5328" cy="192"/>
              </a:xfrm>
            </p:grpSpPr>
            <p:sp>
              <p:nvSpPr>
                <p:cNvPr id="183" name="Line 21"/>
                <p:cNvSpPr>
                  <a:spLocks noChangeShapeType="1"/>
                </p:cNvSpPr>
                <p:nvPr/>
              </p:nvSpPr>
              <p:spPr bwMode="auto">
                <a:xfrm>
                  <a:off x="144" y="3903"/>
                  <a:ext cx="5328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50" y="3820"/>
                  <a:ext cx="516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sym typeface="Wingdings" pitchFamily="2" charset="2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000000"/>
                      </a:solidFill>
                      <a:latin typeface="Helvetica" pitchFamily="34" charset="0"/>
                    </a:rPr>
                    <a:t>315 m</a:t>
                  </a:r>
                </a:p>
              </p:txBody>
            </p:sp>
          </p:grpSp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 flipH="1">
                <a:off x="1499" y="2207"/>
                <a:ext cx="963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Bunch Compressor</a:t>
                </a: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 flipV="1">
                <a:off x="305" y="2110"/>
                <a:ext cx="0" cy="10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25"/>
              <p:cNvSpPr txBox="1">
                <a:spLocks noChangeArrowheads="1"/>
              </p:cNvSpPr>
              <p:nvPr/>
            </p:nvSpPr>
            <p:spPr bwMode="auto">
              <a:xfrm flipH="1">
                <a:off x="3519" y="2499"/>
                <a:ext cx="5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Bypass</a:t>
                </a:r>
              </a:p>
            </p:txBody>
          </p:sp>
          <p:sp>
            <p:nvSpPr>
              <p:cNvPr id="17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3742" y="1925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Undulators</a:t>
                </a:r>
              </a:p>
            </p:txBody>
          </p:sp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2925" y="1823"/>
                <a:ext cx="67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sFLASH</a:t>
                </a:r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>
                <a:off x="2973" y="2127"/>
                <a:ext cx="156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 flipV="1">
                <a:off x="278" y="2107"/>
                <a:ext cx="269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30"/>
              <p:cNvSpPr>
                <a:spLocks noChangeArrowheads="1"/>
              </p:cNvSpPr>
              <p:nvPr/>
            </p:nvSpPr>
            <p:spPr bwMode="auto">
              <a:xfrm>
                <a:off x="230" y="2062"/>
                <a:ext cx="77" cy="88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" name="Group 31"/>
              <p:cNvGrpSpPr>
                <a:grpSpLocks/>
              </p:cNvGrpSpPr>
              <p:nvPr/>
            </p:nvGrpSpPr>
            <p:grpSpPr bwMode="auto">
              <a:xfrm flipH="1" flipV="1">
                <a:off x="1782" y="2016"/>
                <a:ext cx="239" cy="178"/>
                <a:chOff x="3345" y="3309"/>
                <a:chExt cx="270" cy="178"/>
              </a:xfrm>
            </p:grpSpPr>
            <p:sp>
              <p:nvSpPr>
                <p:cNvPr id="17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520" y="3400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360"/>
                  <a:ext cx="68" cy="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368" y="3346"/>
                  <a:ext cx="68" cy="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Rectangle 3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80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0" name="Rectangle 3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02" y="342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1" name="Rectangle 3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420" y="330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2" name="Rectangle 3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345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" name="Group 39"/>
              <p:cNvGrpSpPr>
                <a:grpSpLocks/>
              </p:cNvGrpSpPr>
              <p:nvPr/>
            </p:nvGrpSpPr>
            <p:grpSpPr bwMode="auto">
              <a:xfrm>
                <a:off x="789" y="2015"/>
                <a:ext cx="240" cy="116"/>
                <a:chOff x="1337" y="2168"/>
                <a:chExt cx="270" cy="116"/>
              </a:xfrm>
            </p:grpSpPr>
            <p:sp>
              <p:nvSpPr>
                <p:cNvPr id="169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357" y="2198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421" y="2208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42"/>
                <p:cNvSpPr>
                  <a:spLocks noChangeShapeType="1"/>
                </p:cNvSpPr>
                <p:nvPr/>
              </p:nvSpPr>
              <p:spPr bwMode="auto">
                <a:xfrm>
                  <a:off x="1516" y="2203"/>
                  <a:ext cx="74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337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3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415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4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493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5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4" name="Line 47"/>
              <p:cNvSpPr>
                <a:spLocks noChangeShapeType="1"/>
              </p:cNvSpPr>
              <p:nvPr/>
            </p:nvSpPr>
            <p:spPr bwMode="auto">
              <a:xfrm>
                <a:off x="386" y="2129"/>
                <a:ext cx="139" cy="1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48"/>
              <p:cNvSpPr>
                <a:spLocks noChangeAspect="1" noChangeArrowheads="1"/>
              </p:cNvSpPr>
              <p:nvPr/>
            </p:nvSpPr>
            <p:spPr bwMode="auto">
              <a:xfrm rot="2878424">
                <a:off x="483" y="2277"/>
                <a:ext cx="102" cy="68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Freeform 49"/>
              <p:cNvSpPr>
                <a:spLocks/>
              </p:cNvSpPr>
              <p:nvPr/>
            </p:nvSpPr>
            <p:spPr bwMode="auto">
              <a:xfrm>
                <a:off x="341" y="2040"/>
                <a:ext cx="60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 flipV="1">
                <a:off x="3152" y="2434"/>
                <a:ext cx="128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51"/>
              <p:cNvGrpSpPr>
                <a:grpSpLocks/>
              </p:cNvGrpSpPr>
              <p:nvPr/>
            </p:nvGrpSpPr>
            <p:grpSpPr bwMode="auto">
              <a:xfrm>
                <a:off x="4391" y="1967"/>
                <a:ext cx="585" cy="509"/>
                <a:chOff x="4797" y="1872"/>
                <a:chExt cx="611" cy="509"/>
              </a:xfrm>
            </p:grpSpPr>
            <p:sp>
              <p:nvSpPr>
                <p:cNvPr id="16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76" y="1879"/>
                  <a:ext cx="477" cy="4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Rectangle 53"/>
                <p:cNvSpPr>
                  <a:spLocks noChangeAspect="1" noChangeArrowheads="1"/>
                </p:cNvSpPr>
                <p:nvPr/>
              </p:nvSpPr>
              <p:spPr bwMode="auto">
                <a:xfrm rot="19153958" flipH="1">
                  <a:off x="5232" y="1872"/>
                  <a:ext cx="176" cy="7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8" name="Freeform 54"/>
                <p:cNvSpPr>
                  <a:spLocks/>
                </p:cNvSpPr>
                <p:nvPr/>
              </p:nvSpPr>
              <p:spPr bwMode="auto">
                <a:xfrm rot="5400000" flipH="1" flipV="1">
                  <a:off x="4823" y="2288"/>
                  <a:ext cx="67" cy="120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30 h 130"/>
                    <a:gd name="T4" fmla="*/ 0 w 143"/>
                    <a:gd name="T5" fmla="*/ 30 h 130"/>
                    <a:gd name="T6" fmla="*/ 0 w 143"/>
                    <a:gd name="T7" fmla="*/ 17 h 130"/>
                    <a:gd name="T8" fmla="*/ 0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/>
                <a:lstStyle/>
                <a:p>
                  <a:endParaRPr lang="en-US"/>
                </a:p>
              </p:txBody>
            </p:sp>
          </p:grpSp>
          <p:sp>
            <p:nvSpPr>
              <p:cNvPr id="29" name="Line 55"/>
              <p:cNvSpPr>
                <a:spLocks noChangeShapeType="1"/>
              </p:cNvSpPr>
              <p:nvPr/>
            </p:nvSpPr>
            <p:spPr bwMode="auto">
              <a:xfrm>
                <a:off x="2971" y="2103"/>
                <a:ext cx="114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57"/>
              <p:cNvSpPr>
                <a:spLocks/>
              </p:cNvSpPr>
              <p:nvPr/>
            </p:nvSpPr>
            <p:spPr bwMode="auto">
              <a:xfrm>
                <a:off x="2939" y="2040"/>
                <a:ext cx="59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 flipH="1" flipV="1">
                <a:off x="2880" y="1964"/>
                <a:ext cx="46" cy="276"/>
                <a:chOff x="2790" y="3240"/>
                <a:chExt cx="56" cy="332"/>
              </a:xfrm>
            </p:grpSpPr>
            <p:sp>
              <p:nvSpPr>
                <p:cNvPr id="164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AutoShape 6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64"/>
              <p:cNvGrpSpPr>
                <a:grpSpLocks noChangeAspect="1"/>
              </p:cNvGrpSpPr>
              <p:nvPr/>
            </p:nvGrpSpPr>
            <p:grpSpPr bwMode="auto">
              <a:xfrm rot="1435350" flipH="1" flipV="1">
                <a:off x="3013" y="2009"/>
                <a:ext cx="46" cy="276"/>
                <a:chOff x="2790" y="3240"/>
                <a:chExt cx="56" cy="332"/>
              </a:xfrm>
            </p:grpSpPr>
            <p:sp>
              <p:nvSpPr>
                <p:cNvPr id="162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AutoShape 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Line 67"/>
              <p:cNvSpPr>
                <a:spLocks noChangeShapeType="1"/>
              </p:cNvSpPr>
              <p:nvPr/>
            </p:nvSpPr>
            <p:spPr bwMode="auto">
              <a:xfrm>
                <a:off x="3061" y="2188"/>
                <a:ext cx="210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8"/>
              <p:cNvSpPr>
                <a:spLocks/>
              </p:cNvSpPr>
              <p:nvPr/>
            </p:nvSpPr>
            <p:spPr bwMode="auto">
              <a:xfrm flipV="1">
                <a:off x="4634" y="2125"/>
                <a:ext cx="127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14630 w 143"/>
                  <a:gd name="T5" fmla="*/ 206375 h 130"/>
                  <a:gd name="T6" fmla="*/ 26634 w 143"/>
                  <a:gd name="T7" fmla="*/ 114300 h 130"/>
                  <a:gd name="T8" fmla="*/ 2682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35" name="Freeform 69"/>
              <p:cNvSpPr>
                <a:spLocks/>
              </p:cNvSpPr>
              <p:nvPr/>
            </p:nvSpPr>
            <p:spPr bwMode="auto">
              <a:xfrm flipH="1" flipV="1">
                <a:off x="3040" y="2125"/>
                <a:ext cx="59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grpSp>
            <p:nvGrpSpPr>
              <p:cNvPr id="36" name="Group 70"/>
              <p:cNvGrpSpPr>
                <a:grpSpLocks/>
              </p:cNvGrpSpPr>
              <p:nvPr/>
            </p:nvGrpSpPr>
            <p:grpSpPr bwMode="auto">
              <a:xfrm>
                <a:off x="1319" y="2032"/>
                <a:ext cx="416" cy="145"/>
                <a:chOff x="1656" y="2172"/>
                <a:chExt cx="639" cy="169"/>
              </a:xfrm>
            </p:grpSpPr>
            <p:sp>
              <p:nvSpPr>
                <p:cNvPr id="159" name="AutoShap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656" y="2172"/>
                  <a:ext cx="639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0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08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1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986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7" name="Group 69"/>
              <p:cNvGrpSpPr>
                <a:grpSpLocks/>
              </p:cNvGrpSpPr>
              <p:nvPr/>
            </p:nvGrpSpPr>
            <p:grpSpPr bwMode="auto">
              <a:xfrm>
                <a:off x="438" y="2035"/>
                <a:ext cx="211" cy="139"/>
                <a:chOff x="468" y="1952"/>
                <a:chExt cx="211" cy="139"/>
              </a:xfrm>
            </p:grpSpPr>
            <p:sp>
              <p:nvSpPr>
                <p:cNvPr id="157" name="AutoShap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468" y="1952"/>
                  <a:ext cx="211" cy="1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8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85" y="1996"/>
                  <a:ext cx="178" cy="46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38" name="AutoShape 77"/>
              <p:cNvSpPr>
                <a:spLocks noChangeArrowheads="1"/>
              </p:cNvSpPr>
              <p:nvPr/>
            </p:nvSpPr>
            <p:spPr bwMode="auto">
              <a:xfrm>
                <a:off x="230" y="2211"/>
                <a:ext cx="90" cy="95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auto">
              <a:xfrm flipH="1">
                <a:off x="629" y="2207"/>
                <a:ext cx="77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Bunch Compressor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3514" y="2126"/>
                <a:ext cx="1050" cy="126"/>
                <a:chOff x="3636" y="2043"/>
                <a:chExt cx="1097" cy="126"/>
              </a:xfrm>
            </p:grpSpPr>
            <p:grpSp>
              <p:nvGrpSpPr>
                <p:cNvPr id="81" name="Group 80"/>
                <p:cNvGrpSpPr>
                  <a:grpSpLocks/>
                </p:cNvGrpSpPr>
                <p:nvPr/>
              </p:nvGrpSpPr>
              <p:grpSpPr bwMode="auto">
                <a:xfrm>
                  <a:off x="4009" y="2043"/>
                  <a:ext cx="724" cy="126"/>
                  <a:chOff x="4009" y="2043"/>
                  <a:chExt cx="724" cy="126"/>
                </a:xfrm>
              </p:grpSpPr>
              <p:sp>
                <p:nvSpPr>
                  <p:cNvPr id="107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8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9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0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2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3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4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5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6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7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8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9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0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1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3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4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5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6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7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8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29" name="Group 10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82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155" name="Rectangle 10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rgbClr val="BBE0E3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6" name="Rectangle 10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30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1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2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3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4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5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6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7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8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9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0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1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2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3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4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7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8" name="Rectangle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9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0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1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52" name="Group 12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009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153" name="Rectangle 1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rgbClr val="BBE0E3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" name="Rectangle 13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82" name="Group 131"/>
                <p:cNvGrpSpPr>
                  <a:grpSpLocks/>
                </p:cNvGrpSpPr>
                <p:nvPr/>
              </p:nvGrpSpPr>
              <p:grpSpPr bwMode="auto">
                <a:xfrm>
                  <a:off x="3636" y="2043"/>
                  <a:ext cx="350" cy="126"/>
                  <a:chOff x="3636" y="2043"/>
                  <a:chExt cx="350" cy="126"/>
                </a:xfrm>
              </p:grpSpPr>
              <p:sp>
                <p:nvSpPr>
                  <p:cNvPr id="83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6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4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5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24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4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2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8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9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0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1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2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8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3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6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4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5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24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6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4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7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2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8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9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0" name="Rectangle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0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1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2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8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3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6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" name="Rectangl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6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5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6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6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6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41" name="Text Box 156"/>
              <p:cNvSpPr txBox="1">
                <a:spLocks noChangeArrowheads="1"/>
              </p:cNvSpPr>
              <p:nvPr/>
            </p:nvSpPr>
            <p:spPr bwMode="auto">
              <a:xfrm flipH="1">
                <a:off x="214" y="2499"/>
                <a:ext cx="64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5 MeV</a:t>
                </a:r>
              </a:p>
            </p:txBody>
          </p:sp>
          <p:sp>
            <p:nvSpPr>
              <p:cNvPr id="42" name="Text Box 157"/>
              <p:cNvSpPr txBox="1">
                <a:spLocks noChangeArrowheads="1"/>
              </p:cNvSpPr>
              <p:nvPr/>
            </p:nvSpPr>
            <p:spPr bwMode="auto">
              <a:xfrm flipH="1">
                <a:off x="719" y="2499"/>
                <a:ext cx="64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150 MeV</a:t>
                </a:r>
              </a:p>
            </p:txBody>
          </p:sp>
          <p:sp>
            <p:nvSpPr>
              <p:cNvPr id="43" name="Text Box 158"/>
              <p:cNvSpPr txBox="1">
                <a:spLocks noChangeArrowheads="1"/>
              </p:cNvSpPr>
              <p:nvPr/>
            </p:nvSpPr>
            <p:spPr bwMode="auto">
              <a:xfrm flipH="1">
                <a:off x="1683" y="2499"/>
                <a:ext cx="5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</a:rPr>
                  <a:t>450 </a:t>
                </a: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MeV</a:t>
                </a:r>
              </a:p>
            </p:txBody>
          </p:sp>
          <p:sp>
            <p:nvSpPr>
              <p:cNvPr id="44" name="Text Box 159"/>
              <p:cNvSpPr txBox="1">
                <a:spLocks noChangeArrowheads="1"/>
              </p:cNvSpPr>
              <p:nvPr/>
            </p:nvSpPr>
            <p:spPr bwMode="auto">
              <a:xfrm flipH="1">
                <a:off x="2417" y="2499"/>
                <a:ext cx="82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</a:rPr>
                  <a:t>1250 </a:t>
                </a: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MeV</a:t>
                </a:r>
              </a:p>
            </p:txBody>
          </p:sp>
          <p:sp>
            <p:nvSpPr>
              <p:cNvPr id="45" name="Text Box 160"/>
              <p:cNvSpPr txBox="1">
                <a:spLocks noChangeArrowheads="1"/>
              </p:cNvSpPr>
              <p:nvPr/>
            </p:nvSpPr>
            <p:spPr bwMode="auto">
              <a:xfrm>
                <a:off x="1383" y="1744"/>
                <a:ext cx="133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Accelerating Structures</a:t>
                </a:r>
              </a:p>
            </p:txBody>
          </p:sp>
          <p:sp>
            <p:nvSpPr>
              <p:cNvPr id="46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057" y="2075"/>
                <a:ext cx="230" cy="59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3187" y="2160"/>
                <a:ext cx="188" cy="59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" name="Text Box 164"/>
              <p:cNvSpPr txBox="1">
                <a:spLocks noChangeArrowheads="1"/>
              </p:cNvSpPr>
              <p:nvPr/>
            </p:nvSpPr>
            <p:spPr bwMode="auto">
              <a:xfrm>
                <a:off x="759" y="1823"/>
                <a:ext cx="7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Diagnostics</a:t>
                </a:r>
              </a:p>
            </p:txBody>
          </p:sp>
          <p:sp>
            <p:nvSpPr>
              <p:cNvPr id="49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4851" y="2160"/>
                <a:ext cx="229" cy="59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50" name="Group 166"/>
              <p:cNvGrpSpPr>
                <a:grpSpLocks/>
              </p:cNvGrpSpPr>
              <p:nvPr/>
            </p:nvGrpSpPr>
            <p:grpSpPr bwMode="auto">
              <a:xfrm>
                <a:off x="4805" y="2136"/>
                <a:ext cx="457" cy="109"/>
                <a:chOff x="5088" y="2045"/>
                <a:chExt cx="478" cy="109"/>
              </a:xfrm>
            </p:grpSpPr>
            <p:sp>
              <p:nvSpPr>
                <p:cNvPr id="79" name="Freeform 167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168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Text Box 169"/>
              <p:cNvSpPr txBox="1">
                <a:spLocks noChangeArrowheads="1"/>
              </p:cNvSpPr>
              <p:nvPr/>
            </p:nvSpPr>
            <p:spPr bwMode="auto">
              <a:xfrm flipH="1">
                <a:off x="4598" y="2365"/>
                <a:ext cx="74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FEL Experiments</a:t>
                </a:r>
              </a:p>
            </p:txBody>
          </p:sp>
          <p:sp>
            <p:nvSpPr>
              <p:cNvPr id="52" name="Freeform 170"/>
              <p:cNvSpPr>
                <a:spLocks/>
              </p:cNvSpPr>
              <p:nvPr/>
            </p:nvSpPr>
            <p:spPr bwMode="auto">
              <a:xfrm flipH="1" flipV="1">
                <a:off x="3093" y="2361"/>
                <a:ext cx="59" cy="130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53" name="Line 177"/>
              <p:cNvSpPr>
                <a:spLocks noChangeShapeType="1"/>
              </p:cNvSpPr>
              <p:nvPr/>
            </p:nvSpPr>
            <p:spPr bwMode="auto">
              <a:xfrm>
                <a:off x="5144" y="2190"/>
                <a:ext cx="247" cy="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178"/>
              <p:cNvSpPr>
                <a:spLocks noChangeShapeType="1"/>
              </p:cNvSpPr>
              <p:nvPr/>
            </p:nvSpPr>
            <p:spPr bwMode="auto">
              <a:xfrm>
                <a:off x="5266" y="2234"/>
                <a:ext cx="133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179"/>
              <p:cNvSpPr>
                <a:spLocks noChangeShapeType="1"/>
              </p:cNvSpPr>
              <p:nvPr/>
            </p:nvSpPr>
            <p:spPr bwMode="auto">
              <a:xfrm flipV="1">
                <a:off x="5266" y="2190"/>
                <a:ext cx="137" cy="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80"/>
              <p:cNvSpPr>
                <a:spLocks noChangeShapeType="1"/>
              </p:cNvSpPr>
              <p:nvPr/>
            </p:nvSpPr>
            <p:spPr bwMode="auto">
              <a:xfrm flipV="1">
                <a:off x="5141" y="2124"/>
                <a:ext cx="239" cy="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181"/>
              <p:cNvSpPr>
                <a:spLocks noChangeShapeType="1"/>
              </p:cNvSpPr>
              <p:nvPr/>
            </p:nvSpPr>
            <p:spPr bwMode="auto">
              <a:xfrm flipV="1">
                <a:off x="5186" y="2075"/>
                <a:ext cx="188" cy="1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8" name="Group 170"/>
              <p:cNvGrpSpPr>
                <a:grpSpLocks/>
              </p:cNvGrpSpPr>
              <p:nvPr/>
            </p:nvGrpSpPr>
            <p:grpSpPr bwMode="auto">
              <a:xfrm>
                <a:off x="2058" y="2032"/>
                <a:ext cx="775" cy="145"/>
                <a:chOff x="2112" y="1949"/>
                <a:chExt cx="775" cy="145"/>
              </a:xfrm>
            </p:grpSpPr>
            <p:sp>
              <p:nvSpPr>
                <p:cNvPr id="74" name="AutoShap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1949"/>
                  <a:ext cx="775" cy="1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5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2144" y="1997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2325" y="1997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7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2507" y="1997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8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2685" y="1997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>
                <a:off x="3161" y="2019"/>
                <a:ext cx="60" cy="1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5"/>
              <p:cNvSpPr>
                <a:spLocks noChangeShapeType="1"/>
              </p:cNvSpPr>
              <p:nvPr/>
            </p:nvSpPr>
            <p:spPr bwMode="auto">
              <a:xfrm flipH="1">
                <a:off x="3347" y="2021"/>
                <a:ext cx="60" cy="1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178"/>
              <p:cNvSpPr>
                <a:spLocks noChangeArrowheads="1"/>
              </p:cNvSpPr>
              <p:nvPr/>
            </p:nvSpPr>
            <p:spPr bwMode="auto">
              <a:xfrm>
                <a:off x="3142" y="1993"/>
                <a:ext cx="72" cy="74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  <p:sp>
            <p:nvSpPr>
              <p:cNvPr id="62" name="Rectangle 179"/>
              <p:cNvSpPr>
                <a:spLocks noChangeArrowheads="1"/>
              </p:cNvSpPr>
              <p:nvPr/>
            </p:nvSpPr>
            <p:spPr bwMode="auto">
              <a:xfrm>
                <a:off x="3352" y="1993"/>
                <a:ext cx="72" cy="74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  <p:sp>
            <p:nvSpPr>
              <p:cNvPr id="63" name="AutoShape 30"/>
              <p:cNvSpPr>
                <a:spLocks noChangeArrowheads="1"/>
              </p:cNvSpPr>
              <p:nvPr/>
            </p:nvSpPr>
            <p:spPr bwMode="auto">
              <a:xfrm>
                <a:off x="664" y="2040"/>
                <a:ext cx="85" cy="13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681" y="2086"/>
                <a:ext cx="52" cy="35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" name="AutoShape 182"/>
              <p:cNvSpPr>
                <a:spLocks noChangeArrowheads="1"/>
              </p:cNvSpPr>
              <p:nvPr/>
            </p:nvSpPr>
            <p:spPr bwMode="auto">
              <a:xfrm rot="10800000">
                <a:off x="204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AutoShape 183"/>
              <p:cNvSpPr>
                <a:spLocks noChangeArrowheads="1"/>
              </p:cNvSpPr>
              <p:nvPr/>
            </p:nvSpPr>
            <p:spPr bwMode="auto">
              <a:xfrm rot="10800000">
                <a:off x="476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AutoShape 184"/>
              <p:cNvSpPr>
                <a:spLocks noChangeArrowheads="1"/>
              </p:cNvSpPr>
              <p:nvPr/>
            </p:nvSpPr>
            <p:spPr bwMode="auto">
              <a:xfrm rot="10800000">
                <a:off x="657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AutoShape 185"/>
              <p:cNvSpPr>
                <a:spLocks noChangeArrowheads="1"/>
              </p:cNvSpPr>
              <p:nvPr/>
            </p:nvSpPr>
            <p:spPr bwMode="auto">
              <a:xfrm rot="10800000">
                <a:off x="1474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AutoShape 186"/>
              <p:cNvSpPr>
                <a:spLocks noChangeArrowheads="1"/>
              </p:cNvSpPr>
              <p:nvPr/>
            </p:nvSpPr>
            <p:spPr bwMode="auto">
              <a:xfrm rot="10800000">
                <a:off x="2200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AutoShape 187"/>
              <p:cNvSpPr>
                <a:spLocks noChangeArrowheads="1"/>
              </p:cNvSpPr>
              <p:nvPr/>
            </p:nvSpPr>
            <p:spPr bwMode="auto">
              <a:xfrm rot="10800000">
                <a:off x="2562" y="1925"/>
                <a:ext cx="112" cy="91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Text Box 164"/>
              <p:cNvSpPr txBox="1">
                <a:spLocks noChangeArrowheads="1"/>
              </p:cNvSpPr>
              <p:nvPr/>
            </p:nvSpPr>
            <p:spPr bwMode="auto">
              <a:xfrm>
                <a:off x="113" y="1744"/>
                <a:ext cx="76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RF stations</a:t>
                </a:r>
              </a:p>
            </p:txBody>
          </p:sp>
          <p:sp>
            <p:nvSpPr>
              <p:cNvPr id="72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3200" y="2243"/>
                <a:ext cx="4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LOLA</a:t>
                </a:r>
              </a:p>
            </p:txBody>
          </p:sp>
          <p:sp>
            <p:nvSpPr>
              <p:cNvPr id="73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3414" y="2160"/>
                <a:ext cx="56" cy="59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" name="Text Box 78"/>
            <p:cNvSpPr txBox="1">
              <a:spLocks noChangeArrowheads="1"/>
            </p:cNvSpPr>
            <p:nvPr/>
          </p:nvSpPr>
          <p:spPr bwMode="auto">
            <a:xfrm flipH="1">
              <a:off x="90" y="2341"/>
              <a:ext cx="5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RF Gun</a:t>
              </a: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1402363" y="1681656"/>
            <a:ext cx="2124528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vacuum/cavities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332022" y="4308451"/>
            <a:ext cx="2124528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Warm Sections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088533" y="1989432"/>
            <a:ext cx="2124528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Undulators</a:t>
            </a:r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5294533" y="4400785"/>
            <a:ext cx="3048794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Destructive diagnostics: screens, LOLA, wires</a:t>
            </a:r>
            <a:endParaRPr lang="en-US" dirty="0"/>
          </a:p>
        </p:txBody>
      </p:sp>
      <p:sp>
        <p:nvSpPr>
          <p:cNvPr id="189" name="Content Placeholder 2"/>
          <p:cNvSpPr txBox="1">
            <a:spLocks/>
          </p:cNvSpPr>
          <p:nvPr/>
        </p:nvSpPr>
        <p:spPr bwMode="auto">
          <a:xfrm>
            <a:off x="268508" y="5618217"/>
            <a:ext cx="8520113" cy="45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To protect against high activation of beamline components</a:t>
            </a:r>
          </a:p>
          <a:p>
            <a:r>
              <a:rPr lang="en-US" dirty="0" smtClean="0"/>
              <a:t>To some extend: personnel safety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2682643" y="4508506"/>
            <a:ext cx="1365702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Valves, Flanges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3732804" y="1862950"/>
            <a:ext cx="2124528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Collimators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beam losses?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9" y="977900"/>
            <a:ext cx="8623300" cy="1082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Whole machine – positive measurement (signal must exist)</a:t>
            </a:r>
          </a:p>
          <a:p>
            <a:r>
              <a:rPr lang="en-US" dirty="0" smtClean="0"/>
              <a:t>Compare charge reading source/dump with toroids</a:t>
            </a:r>
          </a:p>
        </p:txBody>
      </p:sp>
      <p:grpSp>
        <p:nvGrpSpPr>
          <p:cNvPr id="191" name="Group 190"/>
          <p:cNvGrpSpPr/>
          <p:nvPr/>
        </p:nvGrpSpPr>
        <p:grpSpPr>
          <a:xfrm>
            <a:off x="258601" y="2441653"/>
            <a:ext cx="8572502" cy="1377950"/>
            <a:chOff x="258601" y="2441653"/>
            <a:chExt cx="8572502" cy="1377950"/>
          </a:xfrm>
        </p:grpSpPr>
        <p:grpSp>
          <p:nvGrpSpPr>
            <p:cNvPr id="187" name="Group 186"/>
            <p:cNvGrpSpPr/>
            <p:nvPr/>
          </p:nvGrpSpPr>
          <p:grpSpPr>
            <a:xfrm>
              <a:off x="439577" y="2441653"/>
              <a:ext cx="8391526" cy="1377950"/>
              <a:chOff x="439577" y="2441653"/>
              <a:chExt cx="8391526" cy="1377950"/>
            </a:xfrm>
          </p:grpSpPr>
          <p:sp>
            <p:nvSpPr>
              <p:cNvPr id="7" name="AutoShape 13"/>
              <p:cNvSpPr>
                <a:spLocks noChangeArrowheads="1"/>
              </p:cNvSpPr>
              <p:nvPr/>
            </p:nvSpPr>
            <p:spPr bwMode="auto">
              <a:xfrm rot="5400000">
                <a:off x="8292939" y="2744865"/>
                <a:ext cx="525463" cy="5508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59 w 21600"/>
                  <a:gd name="T13" fmla="*/ 3486 h 21600"/>
                  <a:gd name="T14" fmla="*/ 18141 w 21600"/>
                  <a:gd name="T15" fmla="*/ 18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49" y="21600"/>
                    </a:lnTo>
                    <a:lnTo>
                      <a:pt x="1825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14"/>
              <p:cNvSpPr>
                <a:spLocks noChangeArrowheads="1"/>
              </p:cNvSpPr>
              <p:nvPr/>
            </p:nvSpPr>
            <p:spPr bwMode="auto">
              <a:xfrm rot="16200000">
                <a:off x="8313577" y="2806778"/>
                <a:ext cx="360363" cy="4286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379 w 21600"/>
                  <a:gd name="T13" fmla="*/ 2400 h 21600"/>
                  <a:gd name="T14" fmla="*/ 19221 w 21600"/>
                  <a:gd name="T15" fmla="*/ 19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142" y="21600"/>
                    </a:lnTo>
                    <a:lnTo>
                      <a:pt x="2045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9" name="Line 15"/>
              <p:cNvSpPr>
                <a:spLocks noChangeShapeType="1"/>
              </p:cNvSpPr>
              <p:nvPr/>
            </p:nvSpPr>
            <p:spPr bwMode="auto">
              <a:xfrm flipV="1">
                <a:off x="8708864" y="2759153"/>
                <a:ext cx="122238" cy="1000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6"/>
              <p:cNvSpPr>
                <a:spLocks noChangeShapeType="1"/>
              </p:cNvSpPr>
              <p:nvPr/>
            </p:nvSpPr>
            <p:spPr bwMode="auto">
              <a:xfrm rot="16200000" flipV="1">
                <a:off x="8718389" y="3170315"/>
                <a:ext cx="103188" cy="122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 rot="5400000">
                <a:off x="8767602" y="3116340"/>
                <a:ext cx="4763" cy="122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 rot="16200000" flipV="1">
                <a:off x="8767602" y="2800428"/>
                <a:ext cx="4763" cy="122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 flipH="1">
                <a:off x="2495389" y="3051253"/>
                <a:ext cx="1528763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Bunch Compressor</a:t>
                </a: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 flipV="1">
                <a:off x="599914" y="2897265"/>
                <a:ext cx="0" cy="1651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25"/>
              <p:cNvSpPr txBox="1">
                <a:spLocks noChangeArrowheads="1"/>
              </p:cNvSpPr>
              <p:nvPr/>
            </p:nvSpPr>
            <p:spPr bwMode="auto">
              <a:xfrm flipH="1">
                <a:off x="5702139" y="3514803"/>
                <a:ext cx="94138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Bypass</a:t>
                </a:r>
              </a:p>
            </p:txBody>
          </p:sp>
          <p:sp>
            <p:nvSpPr>
              <p:cNvPr id="17" name="Text Box 26"/>
              <p:cNvSpPr txBox="1">
                <a:spLocks noChangeArrowheads="1"/>
              </p:cNvSpPr>
              <p:nvPr/>
            </p:nvSpPr>
            <p:spPr bwMode="auto">
              <a:xfrm flipH="1">
                <a:off x="6056152" y="2603578"/>
                <a:ext cx="12954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Undulators</a:t>
                </a:r>
              </a:p>
            </p:txBody>
          </p:sp>
          <p:sp>
            <p:nvSpPr>
              <p:cNvPr id="18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4759164" y="2441653"/>
                <a:ext cx="10731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sFLASH</a:t>
                </a:r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>
                <a:off x="4835364" y="2924253"/>
                <a:ext cx="247650" cy="4556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 flipV="1">
                <a:off x="557052" y="2892503"/>
                <a:ext cx="4275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30"/>
              <p:cNvSpPr>
                <a:spLocks noChangeArrowheads="1"/>
              </p:cNvSpPr>
              <p:nvPr/>
            </p:nvSpPr>
            <p:spPr bwMode="auto">
              <a:xfrm>
                <a:off x="480852" y="2821065"/>
                <a:ext cx="122238" cy="1397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" name="Group 31"/>
              <p:cNvGrpSpPr>
                <a:grpSpLocks/>
              </p:cNvGrpSpPr>
              <p:nvPr/>
            </p:nvGrpSpPr>
            <p:grpSpPr bwMode="auto">
              <a:xfrm flipH="1" flipV="1">
                <a:off x="2944652" y="2748040"/>
                <a:ext cx="379413" cy="282575"/>
                <a:chOff x="3345" y="3309"/>
                <a:chExt cx="270" cy="178"/>
              </a:xfrm>
            </p:grpSpPr>
            <p:sp>
              <p:nvSpPr>
                <p:cNvPr id="17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520" y="3400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360"/>
                  <a:ext cx="68" cy="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368" y="3346"/>
                  <a:ext cx="68" cy="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Rectangle 3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80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0" name="Rectangle 3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502" y="342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1" name="Rectangle 3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420" y="3309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2" name="Rectangle 3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345" y="3371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" name="Group 39"/>
              <p:cNvGrpSpPr>
                <a:grpSpLocks/>
              </p:cNvGrpSpPr>
              <p:nvPr/>
            </p:nvGrpSpPr>
            <p:grpSpPr bwMode="auto">
              <a:xfrm>
                <a:off x="1368264" y="2746453"/>
                <a:ext cx="381000" cy="184150"/>
                <a:chOff x="1337" y="2168"/>
                <a:chExt cx="270" cy="116"/>
              </a:xfrm>
            </p:grpSpPr>
            <p:sp>
              <p:nvSpPr>
                <p:cNvPr id="169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357" y="2198"/>
                  <a:ext cx="75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421" y="2208"/>
                  <a:ext cx="10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42"/>
                <p:cNvSpPr>
                  <a:spLocks noChangeShapeType="1"/>
                </p:cNvSpPr>
                <p:nvPr/>
              </p:nvSpPr>
              <p:spPr bwMode="auto">
                <a:xfrm>
                  <a:off x="1516" y="2203"/>
                  <a:ext cx="74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Rectangle 43"/>
                <p:cNvSpPr>
                  <a:spLocks noChangeAspect="1" noChangeArrowheads="1"/>
                </p:cNvSpPr>
                <p:nvPr/>
              </p:nvSpPr>
              <p:spPr bwMode="auto">
                <a:xfrm>
                  <a:off x="1337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3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1415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4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1493" y="2168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5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572" y="2226"/>
                  <a:ext cx="35" cy="58"/>
                </a:xfrm>
                <a:prstGeom prst="rect">
                  <a:avLst/>
                </a:prstGeom>
                <a:solidFill>
                  <a:srgbClr val="333399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4" name="Line 47"/>
              <p:cNvSpPr>
                <a:spLocks noChangeShapeType="1"/>
              </p:cNvSpPr>
              <p:nvPr/>
            </p:nvSpPr>
            <p:spPr bwMode="auto">
              <a:xfrm>
                <a:off x="728502" y="2927428"/>
                <a:ext cx="220663" cy="2762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Rectangle 48"/>
              <p:cNvSpPr>
                <a:spLocks noChangeAspect="1" noChangeArrowheads="1"/>
              </p:cNvSpPr>
              <p:nvPr/>
            </p:nvSpPr>
            <p:spPr bwMode="auto">
              <a:xfrm rot="2878424">
                <a:off x="882489" y="3162378"/>
                <a:ext cx="161925" cy="107950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Freeform 49"/>
              <p:cNvSpPr>
                <a:spLocks/>
              </p:cNvSpPr>
              <p:nvPr/>
            </p:nvSpPr>
            <p:spPr bwMode="auto">
              <a:xfrm>
                <a:off x="657064" y="2786140"/>
                <a:ext cx="95250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 flipV="1">
                <a:off x="5119527" y="3411615"/>
                <a:ext cx="2039938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51"/>
              <p:cNvGrpSpPr>
                <a:grpSpLocks/>
              </p:cNvGrpSpPr>
              <p:nvPr/>
            </p:nvGrpSpPr>
            <p:grpSpPr bwMode="auto">
              <a:xfrm>
                <a:off x="7086439" y="2670253"/>
                <a:ext cx="928688" cy="808038"/>
                <a:chOff x="4797" y="1872"/>
                <a:chExt cx="611" cy="509"/>
              </a:xfrm>
            </p:grpSpPr>
            <p:sp>
              <p:nvSpPr>
                <p:cNvPr id="16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4876" y="1879"/>
                  <a:ext cx="477" cy="4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Rectangle 53"/>
                <p:cNvSpPr>
                  <a:spLocks noChangeAspect="1" noChangeArrowheads="1"/>
                </p:cNvSpPr>
                <p:nvPr/>
              </p:nvSpPr>
              <p:spPr bwMode="auto">
                <a:xfrm rot="19153958" flipH="1">
                  <a:off x="5232" y="1872"/>
                  <a:ext cx="176" cy="77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8" name="Freeform 54"/>
                <p:cNvSpPr>
                  <a:spLocks/>
                </p:cNvSpPr>
                <p:nvPr/>
              </p:nvSpPr>
              <p:spPr bwMode="auto">
                <a:xfrm rot="5400000" flipH="1" flipV="1">
                  <a:off x="4823" y="2288"/>
                  <a:ext cx="67" cy="120"/>
                </a:xfrm>
                <a:custGeom>
                  <a:avLst/>
                  <a:gdLst>
                    <a:gd name="T0" fmla="*/ 0 w 143"/>
                    <a:gd name="T1" fmla="*/ 0 h 130"/>
                    <a:gd name="T2" fmla="*/ 0 w 143"/>
                    <a:gd name="T3" fmla="*/ 30 h 130"/>
                    <a:gd name="T4" fmla="*/ 0 w 143"/>
                    <a:gd name="T5" fmla="*/ 30 h 130"/>
                    <a:gd name="T6" fmla="*/ 0 w 143"/>
                    <a:gd name="T7" fmla="*/ 17 h 130"/>
                    <a:gd name="T8" fmla="*/ 0 w 143"/>
                    <a:gd name="T9" fmla="*/ 0 h 130"/>
                    <a:gd name="T10" fmla="*/ 0 w 143"/>
                    <a:gd name="T11" fmla="*/ 0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3"/>
                    <a:gd name="T19" fmla="*/ 0 h 130"/>
                    <a:gd name="T20" fmla="*/ 143 w 14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3" h="130">
                      <a:moveTo>
                        <a:pt x="0" y="0"/>
                      </a:moveTo>
                      <a:lnTo>
                        <a:pt x="0" y="130"/>
                      </a:lnTo>
                      <a:lnTo>
                        <a:pt x="78" y="130"/>
                      </a:lnTo>
                      <a:lnTo>
                        <a:pt x="142" y="72"/>
                      </a:lnTo>
                      <a:lnTo>
                        <a:pt x="1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rot="10800000"/>
                <a:lstStyle/>
                <a:p>
                  <a:endParaRPr lang="en-US"/>
                </a:p>
              </p:txBody>
            </p:sp>
          </p:grpSp>
          <p:sp>
            <p:nvSpPr>
              <p:cNvPr id="29" name="Line 55"/>
              <p:cNvSpPr>
                <a:spLocks noChangeShapeType="1"/>
              </p:cNvSpPr>
              <p:nvPr/>
            </p:nvSpPr>
            <p:spPr bwMode="auto">
              <a:xfrm>
                <a:off x="4832189" y="2886153"/>
                <a:ext cx="180975" cy="1698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57"/>
              <p:cNvSpPr>
                <a:spLocks/>
              </p:cNvSpPr>
              <p:nvPr/>
            </p:nvSpPr>
            <p:spPr bwMode="auto">
              <a:xfrm>
                <a:off x="4781389" y="2786140"/>
                <a:ext cx="93663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" name="Group 61"/>
              <p:cNvGrpSpPr>
                <a:grpSpLocks noChangeAspect="1"/>
              </p:cNvGrpSpPr>
              <p:nvPr/>
            </p:nvGrpSpPr>
            <p:grpSpPr bwMode="auto">
              <a:xfrm flipH="1" flipV="1">
                <a:off x="4687727" y="2665490"/>
                <a:ext cx="73025" cy="438150"/>
                <a:chOff x="2790" y="3240"/>
                <a:chExt cx="56" cy="332"/>
              </a:xfrm>
            </p:grpSpPr>
            <p:sp>
              <p:nvSpPr>
                <p:cNvPr id="164" name="AutoShap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AutoShape 6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64"/>
              <p:cNvGrpSpPr>
                <a:grpSpLocks noChangeAspect="1"/>
              </p:cNvGrpSpPr>
              <p:nvPr/>
            </p:nvGrpSpPr>
            <p:grpSpPr bwMode="auto">
              <a:xfrm rot="1435350" flipH="1" flipV="1">
                <a:off x="4898864" y="2736928"/>
                <a:ext cx="73025" cy="438150"/>
                <a:chOff x="2790" y="3240"/>
                <a:chExt cx="56" cy="332"/>
              </a:xfrm>
            </p:grpSpPr>
            <p:sp>
              <p:nvSpPr>
                <p:cNvPr id="162" name="AutoShap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790" y="32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AutoShape 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90" y="3440"/>
                  <a:ext cx="56" cy="13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29 w 21600"/>
                    <a:gd name="T13" fmla="*/ 4582 h 21600"/>
                    <a:gd name="T14" fmla="*/ 16971 w 21600"/>
                    <a:gd name="T15" fmla="*/ 171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Line 67"/>
              <p:cNvSpPr>
                <a:spLocks noChangeShapeType="1"/>
              </p:cNvSpPr>
              <p:nvPr/>
            </p:nvSpPr>
            <p:spPr bwMode="auto">
              <a:xfrm>
                <a:off x="4975064" y="3021090"/>
                <a:ext cx="3338513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8"/>
              <p:cNvSpPr>
                <a:spLocks/>
              </p:cNvSpPr>
              <p:nvPr/>
            </p:nvSpPr>
            <p:spPr bwMode="auto">
              <a:xfrm flipV="1">
                <a:off x="7472202" y="2921078"/>
                <a:ext cx="201613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14630 w 143"/>
                  <a:gd name="T5" fmla="*/ 206375 h 130"/>
                  <a:gd name="T6" fmla="*/ 26634 w 143"/>
                  <a:gd name="T7" fmla="*/ 114300 h 130"/>
                  <a:gd name="T8" fmla="*/ 2682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35" name="Freeform 69"/>
              <p:cNvSpPr>
                <a:spLocks/>
              </p:cNvSpPr>
              <p:nvPr/>
            </p:nvSpPr>
            <p:spPr bwMode="auto">
              <a:xfrm flipH="1" flipV="1">
                <a:off x="4941727" y="2921078"/>
                <a:ext cx="93663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grpSp>
            <p:nvGrpSpPr>
              <p:cNvPr id="36" name="Group 70"/>
              <p:cNvGrpSpPr>
                <a:grpSpLocks/>
              </p:cNvGrpSpPr>
              <p:nvPr/>
            </p:nvGrpSpPr>
            <p:grpSpPr bwMode="auto">
              <a:xfrm>
                <a:off x="2209639" y="2773440"/>
                <a:ext cx="660400" cy="230188"/>
                <a:chOff x="1656" y="2172"/>
                <a:chExt cx="639" cy="169"/>
              </a:xfrm>
            </p:grpSpPr>
            <p:sp>
              <p:nvSpPr>
                <p:cNvPr id="159" name="AutoShap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1656" y="2172"/>
                  <a:ext cx="639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0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708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1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1986" y="2226"/>
                  <a:ext cx="258" cy="55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7" name="Group 69"/>
              <p:cNvGrpSpPr>
                <a:grpSpLocks/>
              </p:cNvGrpSpPr>
              <p:nvPr/>
            </p:nvGrpSpPr>
            <p:grpSpPr bwMode="auto">
              <a:xfrm>
                <a:off x="811052" y="2778203"/>
                <a:ext cx="334963" cy="220663"/>
                <a:chOff x="468" y="1952"/>
                <a:chExt cx="211" cy="139"/>
              </a:xfrm>
            </p:grpSpPr>
            <p:sp>
              <p:nvSpPr>
                <p:cNvPr id="157" name="AutoShap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468" y="1952"/>
                  <a:ext cx="211" cy="13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8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485" y="1996"/>
                  <a:ext cx="178" cy="46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38" name="AutoShape 77"/>
              <p:cNvSpPr>
                <a:spLocks noChangeArrowheads="1"/>
              </p:cNvSpPr>
              <p:nvPr/>
            </p:nvSpPr>
            <p:spPr bwMode="auto">
              <a:xfrm>
                <a:off x="480852" y="3057603"/>
                <a:ext cx="142875" cy="150813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auto">
              <a:xfrm flipH="1">
                <a:off x="1114264" y="3051253"/>
                <a:ext cx="1236663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Bunch Compressor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5694202" y="2922665"/>
                <a:ext cx="1666875" cy="200025"/>
                <a:chOff x="3636" y="2043"/>
                <a:chExt cx="1097" cy="126"/>
              </a:xfrm>
            </p:grpSpPr>
            <p:grpSp>
              <p:nvGrpSpPr>
                <p:cNvPr id="81" name="Group 80"/>
                <p:cNvGrpSpPr>
                  <a:grpSpLocks/>
                </p:cNvGrpSpPr>
                <p:nvPr/>
              </p:nvGrpSpPr>
              <p:grpSpPr bwMode="auto">
                <a:xfrm>
                  <a:off x="4009" y="2043"/>
                  <a:ext cx="724" cy="126"/>
                  <a:chOff x="4009" y="2043"/>
                  <a:chExt cx="724" cy="126"/>
                </a:xfrm>
              </p:grpSpPr>
              <p:sp>
                <p:nvSpPr>
                  <p:cNvPr id="107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8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9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0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2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3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4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5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6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7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3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8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2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9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1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0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00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1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8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29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3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87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4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7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5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5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6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7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8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3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29" name="Group 103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382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155" name="Rectangle 104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rgbClr val="BBE0E3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6" name="Rectangle 105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30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1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2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3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4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043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5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043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6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7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8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9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0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1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69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2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8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3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27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4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5" y="2122"/>
                    <a:ext cx="29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5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56" y="2122"/>
                    <a:ext cx="29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7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4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8" name="Rectangle 1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2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9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02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0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1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0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52" name="Group 128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4009" y="2043"/>
                    <a:ext cx="29" cy="126"/>
                    <a:chOff x="1359" y="3335"/>
                    <a:chExt cx="31" cy="126"/>
                  </a:xfrm>
                </p:grpSpPr>
                <p:sp>
                  <p:nvSpPr>
                    <p:cNvPr id="153" name="Rectangle 129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414"/>
                      <a:ext cx="31" cy="47"/>
                    </a:xfrm>
                    <a:prstGeom prst="rect">
                      <a:avLst/>
                    </a:prstGeom>
                    <a:solidFill>
                      <a:srgbClr val="BBE0E3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" name="Rectangle 13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1359" y="3335"/>
                      <a:ext cx="31" cy="4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82" name="Group 131"/>
                <p:cNvGrpSpPr>
                  <a:grpSpLocks/>
                </p:cNvGrpSpPr>
                <p:nvPr/>
              </p:nvGrpSpPr>
              <p:grpSpPr bwMode="auto">
                <a:xfrm>
                  <a:off x="3636" y="2043"/>
                  <a:ext cx="350" cy="126"/>
                  <a:chOff x="3636" y="2043"/>
                  <a:chExt cx="350" cy="126"/>
                </a:xfrm>
              </p:grpSpPr>
              <p:sp>
                <p:nvSpPr>
                  <p:cNvPr id="83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6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4" name="Rectangle 1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5" name="Rectangle 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24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4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7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2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8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9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0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1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2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8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3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6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4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5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24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6" name="Rectangle 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4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7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2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8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2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9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0" name="Rectangle 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0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1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2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8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3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6" y="2122"/>
                    <a:ext cx="30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" name="Rectangl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6" y="2043"/>
                    <a:ext cx="30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5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6" y="2043"/>
                    <a:ext cx="28" cy="47"/>
                  </a:xfrm>
                  <a:prstGeom prst="rect">
                    <a:avLst/>
                  </a:prstGeom>
                  <a:solidFill>
                    <a:srgbClr val="BBE0E3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6" name="Rectangle 1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6" y="2122"/>
                    <a:ext cx="28" cy="47"/>
                  </a:xfrm>
                  <a:prstGeom prst="rect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41" name="Text Box 156"/>
              <p:cNvSpPr txBox="1">
                <a:spLocks noChangeArrowheads="1"/>
              </p:cNvSpPr>
              <p:nvPr/>
            </p:nvSpPr>
            <p:spPr bwMode="auto">
              <a:xfrm flipH="1">
                <a:off x="455452" y="3514803"/>
                <a:ext cx="10191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5 MeV</a:t>
                </a:r>
              </a:p>
            </p:txBody>
          </p:sp>
          <p:sp>
            <p:nvSpPr>
              <p:cNvPr id="42" name="Text Box 157"/>
              <p:cNvSpPr txBox="1">
                <a:spLocks noChangeArrowheads="1"/>
              </p:cNvSpPr>
              <p:nvPr/>
            </p:nvSpPr>
            <p:spPr bwMode="auto">
              <a:xfrm flipH="1">
                <a:off x="1257139" y="3514803"/>
                <a:ext cx="101917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150 MeV</a:t>
                </a:r>
              </a:p>
            </p:txBody>
          </p:sp>
          <p:sp>
            <p:nvSpPr>
              <p:cNvPr id="43" name="Text Box 158"/>
              <p:cNvSpPr txBox="1">
                <a:spLocks noChangeArrowheads="1"/>
              </p:cNvSpPr>
              <p:nvPr/>
            </p:nvSpPr>
            <p:spPr bwMode="auto">
              <a:xfrm flipH="1">
                <a:off x="2787489" y="3514803"/>
                <a:ext cx="94773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</a:rPr>
                  <a:t>450 </a:t>
                </a: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MeV</a:t>
                </a:r>
              </a:p>
            </p:txBody>
          </p:sp>
          <p:sp>
            <p:nvSpPr>
              <p:cNvPr id="44" name="Text Box 159"/>
              <p:cNvSpPr txBox="1">
                <a:spLocks noChangeArrowheads="1"/>
              </p:cNvSpPr>
              <p:nvPr/>
            </p:nvSpPr>
            <p:spPr bwMode="auto">
              <a:xfrm flipH="1">
                <a:off x="3952714" y="3514803"/>
                <a:ext cx="1312863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0000"/>
                    </a:solidFill>
                    <a:latin typeface="Helvetica" pitchFamily="34" charset="0"/>
                  </a:rPr>
                  <a:t>1250 </a:t>
                </a:r>
                <a:r>
                  <a:rPr lang="en-US" sz="1400" dirty="0">
                    <a:solidFill>
                      <a:srgbClr val="000000"/>
                    </a:solidFill>
                    <a:latin typeface="Helvetica" pitchFamily="34" charset="0"/>
                  </a:rPr>
                  <a:t>MeV</a:t>
                </a:r>
              </a:p>
            </p:txBody>
          </p:sp>
          <p:sp>
            <p:nvSpPr>
              <p:cNvPr id="46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793714" y="2841703"/>
                <a:ext cx="365125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5175089" y="2976640"/>
                <a:ext cx="298450" cy="93663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7816689" y="2976640"/>
                <a:ext cx="363538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50" name="Group 166"/>
              <p:cNvGrpSpPr>
                <a:grpSpLocks/>
              </p:cNvGrpSpPr>
              <p:nvPr/>
            </p:nvGrpSpPr>
            <p:grpSpPr bwMode="auto">
              <a:xfrm>
                <a:off x="7743664" y="2938540"/>
                <a:ext cx="725488" cy="173038"/>
                <a:chOff x="5088" y="2045"/>
                <a:chExt cx="478" cy="109"/>
              </a:xfrm>
            </p:grpSpPr>
            <p:sp>
              <p:nvSpPr>
                <p:cNvPr id="79" name="Freeform 167"/>
                <p:cNvSpPr>
                  <a:spLocks noChangeAspect="1"/>
                </p:cNvSpPr>
                <p:nvPr/>
              </p:nvSpPr>
              <p:spPr bwMode="auto">
                <a:xfrm flipH="1" flipV="1">
                  <a:off x="5321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168"/>
                <p:cNvSpPr>
                  <a:spLocks noChangeAspect="1"/>
                </p:cNvSpPr>
                <p:nvPr/>
              </p:nvSpPr>
              <p:spPr bwMode="auto">
                <a:xfrm>
                  <a:off x="5088" y="2045"/>
                  <a:ext cx="245" cy="109"/>
                </a:xfrm>
                <a:custGeom>
                  <a:avLst/>
                  <a:gdLst>
                    <a:gd name="T0" fmla="*/ 0 w 654"/>
                    <a:gd name="T1" fmla="*/ 0 h 268"/>
                    <a:gd name="T2" fmla="*/ 0 w 654"/>
                    <a:gd name="T3" fmla="*/ 0 h 268"/>
                    <a:gd name="T4" fmla="*/ 0 w 654"/>
                    <a:gd name="T5" fmla="*/ 0 h 268"/>
                    <a:gd name="T6" fmla="*/ 0 w 654"/>
                    <a:gd name="T7" fmla="*/ 0 h 268"/>
                    <a:gd name="T8" fmla="*/ 0 w 654"/>
                    <a:gd name="T9" fmla="*/ 0 h 268"/>
                    <a:gd name="T10" fmla="*/ 0 w 654"/>
                    <a:gd name="T11" fmla="*/ 0 h 268"/>
                    <a:gd name="T12" fmla="*/ 0 w 654"/>
                    <a:gd name="T13" fmla="*/ 0 h 268"/>
                    <a:gd name="T14" fmla="*/ 0 w 654"/>
                    <a:gd name="T15" fmla="*/ 0 h 268"/>
                    <a:gd name="T16" fmla="*/ 0 w 654"/>
                    <a:gd name="T17" fmla="*/ 0 h 2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4"/>
                    <a:gd name="T28" fmla="*/ 0 h 268"/>
                    <a:gd name="T29" fmla="*/ 654 w 654"/>
                    <a:gd name="T30" fmla="*/ 268 h 2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4" h="268">
                      <a:moveTo>
                        <a:pt x="0" y="159"/>
                      </a:moveTo>
                      <a:cubicBezTo>
                        <a:pt x="28" y="81"/>
                        <a:pt x="57" y="3"/>
                        <a:pt x="84" y="21"/>
                      </a:cubicBezTo>
                      <a:cubicBezTo>
                        <a:pt x="111" y="39"/>
                        <a:pt x="134" y="266"/>
                        <a:pt x="162" y="267"/>
                      </a:cubicBezTo>
                      <a:cubicBezTo>
                        <a:pt x="190" y="268"/>
                        <a:pt x="225" y="27"/>
                        <a:pt x="252" y="27"/>
                      </a:cubicBezTo>
                      <a:cubicBezTo>
                        <a:pt x="279" y="27"/>
                        <a:pt x="298" y="268"/>
                        <a:pt x="324" y="267"/>
                      </a:cubicBezTo>
                      <a:cubicBezTo>
                        <a:pt x="350" y="266"/>
                        <a:pt x="381" y="21"/>
                        <a:pt x="408" y="21"/>
                      </a:cubicBezTo>
                      <a:cubicBezTo>
                        <a:pt x="435" y="21"/>
                        <a:pt x="459" y="268"/>
                        <a:pt x="486" y="267"/>
                      </a:cubicBezTo>
                      <a:cubicBezTo>
                        <a:pt x="513" y="266"/>
                        <a:pt x="542" y="30"/>
                        <a:pt x="570" y="15"/>
                      </a:cubicBezTo>
                      <a:cubicBezTo>
                        <a:pt x="598" y="0"/>
                        <a:pt x="642" y="150"/>
                        <a:pt x="654" y="177"/>
                      </a:cubicBez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Text Box 169"/>
              <p:cNvSpPr txBox="1">
                <a:spLocks noChangeArrowheads="1"/>
              </p:cNvSpPr>
              <p:nvPr/>
            </p:nvSpPr>
            <p:spPr bwMode="auto">
              <a:xfrm flipH="1">
                <a:off x="7415052" y="3302078"/>
                <a:ext cx="1185863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FEL Experiments</a:t>
                </a:r>
              </a:p>
            </p:txBody>
          </p:sp>
          <p:sp>
            <p:nvSpPr>
              <p:cNvPr id="52" name="Freeform 170"/>
              <p:cNvSpPr>
                <a:spLocks/>
              </p:cNvSpPr>
              <p:nvPr/>
            </p:nvSpPr>
            <p:spPr bwMode="auto">
              <a:xfrm flipH="1" flipV="1">
                <a:off x="5025864" y="3295728"/>
                <a:ext cx="93663" cy="206375"/>
              </a:xfrm>
              <a:custGeom>
                <a:avLst/>
                <a:gdLst>
                  <a:gd name="T0" fmla="*/ 0 w 143"/>
                  <a:gd name="T1" fmla="*/ 0 h 130"/>
                  <a:gd name="T2" fmla="*/ 0 w 143"/>
                  <a:gd name="T3" fmla="*/ 206375 h 130"/>
                  <a:gd name="T4" fmla="*/ 0 w 143"/>
                  <a:gd name="T5" fmla="*/ 206375 h 130"/>
                  <a:gd name="T6" fmla="*/ 0 w 143"/>
                  <a:gd name="T7" fmla="*/ 114300 h 130"/>
                  <a:gd name="T8" fmla="*/ 0 w 143"/>
                  <a:gd name="T9" fmla="*/ 0 h 130"/>
                  <a:gd name="T10" fmla="*/ 0 w 143"/>
                  <a:gd name="T11" fmla="*/ 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30"/>
                  <a:gd name="T20" fmla="*/ 143 w 143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30">
                    <a:moveTo>
                      <a:pt x="0" y="0"/>
                    </a:moveTo>
                    <a:lnTo>
                      <a:pt x="0" y="130"/>
                    </a:lnTo>
                    <a:lnTo>
                      <a:pt x="78" y="130"/>
                    </a:lnTo>
                    <a:lnTo>
                      <a:pt x="142" y="72"/>
                    </a:lnTo>
                    <a:lnTo>
                      <a:pt x="1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99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53" name="Line 177"/>
              <p:cNvSpPr>
                <a:spLocks noChangeShapeType="1"/>
              </p:cNvSpPr>
              <p:nvPr/>
            </p:nvSpPr>
            <p:spPr bwMode="auto">
              <a:xfrm>
                <a:off x="8281827" y="3024265"/>
                <a:ext cx="392113" cy="141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178"/>
              <p:cNvSpPr>
                <a:spLocks noChangeShapeType="1"/>
              </p:cNvSpPr>
              <p:nvPr/>
            </p:nvSpPr>
            <p:spPr bwMode="auto">
              <a:xfrm>
                <a:off x="8475502" y="3094115"/>
                <a:ext cx="211138" cy="47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179"/>
              <p:cNvSpPr>
                <a:spLocks noChangeShapeType="1"/>
              </p:cNvSpPr>
              <p:nvPr/>
            </p:nvSpPr>
            <p:spPr bwMode="auto">
              <a:xfrm flipV="1">
                <a:off x="8475502" y="3024265"/>
                <a:ext cx="217488" cy="650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80"/>
              <p:cNvSpPr>
                <a:spLocks noChangeShapeType="1"/>
              </p:cNvSpPr>
              <p:nvPr/>
            </p:nvSpPr>
            <p:spPr bwMode="auto">
              <a:xfrm flipV="1">
                <a:off x="8277064" y="2919490"/>
                <a:ext cx="379413" cy="1031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181"/>
              <p:cNvSpPr>
                <a:spLocks noChangeShapeType="1"/>
              </p:cNvSpPr>
              <p:nvPr/>
            </p:nvSpPr>
            <p:spPr bwMode="auto">
              <a:xfrm flipV="1">
                <a:off x="8348502" y="2841703"/>
                <a:ext cx="298450" cy="1603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8" name="Group 170"/>
              <p:cNvGrpSpPr>
                <a:grpSpLocks/>
              </p:cNvGrpSpPr>
              <p:nvPr/>
            </p:nvGrpSpPr>
            <p:grpSpPr bwMode="auto">
              <a:xfrm>
                <a:off x="3382802" y="2773440"/>
                <a:ext cx="1230313" cy="230188"/>
                <a:chOff x="2112" y="1949"/>
                <a:chExt cx="775" cy="145"/>
              </a:xfrm>
            </p:grpSpPr>
            <p:sp>
              <p:nvSpPr>
                <p:cNvPr id="74" name="AutoShape 1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1949"/>
                  <a:ext cx="775" cy="14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5" name="Rectangle 174"/>
                <p:cNvSpPr>
                  <a:spLocks noChangeAspect="1" noChangeArrowheads="1"/>
                </p:cNvSpPr>
                <p:nvPr/>
              </p:nvSpPr>
              <p:spPr bwMode="auto">
                <a:xfrm>
                  <a:off x="2144" y="1997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" name="Rectangle 175"/>
                <p:cNvSpPr>
                  <a:spLocks noChangeAspect="1" noChangeArrowheads="1"/>
                </p:cNvSpPr>
                <p:nvPr/>
              </p:nvSpPr>
              <p:spPr bwMode="auto">
                <a:xfrm>
                  <a:off x="2325" y="1997"/>
                  <a:ext cx="168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7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2507" y="1997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8" name="Rectangle 176"/>
                <p:cNvSpPr>
                  <a:spLocks noChangeAspect="1" noChangeArrowheads="1"/>
                </p:cNvSpPr>
                <p:nvPr/>
              </p:nvSpPr>
              <p:spPr bwMode="auto">
                <a:xfrm>
                  <a:off x="2685" y="1997"/>
                  <a:ext cx="167" cy="48"/>
                </a:xfrm>
                <a:prstGeom prst="rect">
                  <a:avLst/>
                </a:prstGeom>
                <a:solidFill>
                  <a:srgbClr val="6699FF"/>
                </a:solidFill>
                <a:ln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>
                <a:off x="5133814" y="2752803"/>
                <a:ext cx="95250" cy="2174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5"/>
              <p:cNvSpPr>
                <a:spLocks noChangeShapeType="1"/>
              </p:cNvSpPr>
              <p:nvPr/>
            </p:nvSpPr>
            <p:spPr bwMode="auto">
              <a:xfrm flipH="1">
                <a:off x="5429089" y="2755978"/>
                <a:ext cx="95250" cy="2174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178"/>
              <p:cNvSpPr>
                <a:spLocks noChangeArrowheads="1"/>
              </p:cNvSpPr>
              <p:nvPr/>
            </p:nvSpPr>
            <p:spPr bwMode="auto">
              <a:xfrm>
                <a:off x="5103652" y="2711528"/>
                <a:ext cx="114300" cy="117475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  <p:sp>
            <p:nvSpPr>
              <p:cNvPr id="62" name="Rectangle 179"/>
              <p:cNvSpPr>
                <a:spLocks noChangeArrowheads="1"/>
              </p:cNvSpPr>
              <p:nvPr/>
            </p:nvSpPr>
            <p:spPr bwMode="auto">
              <a:xfrm>
                <a:off x="5437027" y="2711528"/>
                <a:ext cx="114300" cy="117475"/>
              </a:xfrm>
              <a:prstGeom prst="rect">
                <a:avLst/>
              </a:prstGeom>
              <a:solidFill>
                <a:srgbClr val="CCECFF"/>
              </a:solidFill>
              <a:ln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de-DE"/>
              </a:p>
            </p:txBody>
          </p:sp>
          <p:sp>
            <p:nvSpPr>
              <p:cNvPr id="63" name="AutoShape 30"/>
              <p:cNvSpPr>
                <a:spLocks noChangeArrowheads="1"/>
              </p:cNvSpPr>
              <p:nvPr/>
            </p:nvSpPr>
            <p:spPr bwMode="auto">
              <a:xfrm>
                <a:off x="1169827" y="2786140"/>
                <a:ext cx="134938" cy="206375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196814" y="2859165"/>
                <a:ext cx="82550" cy="55563"/>
              </a:xfrm>
              <a:prstGeom prst="rect">
                <a:avLst/>
              </a:prstGeom>
              <a:solidFill>
                <a:srgbClr val="6699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5" name="AutoShape 182"/>
              <p:cNvSpPr>
                <a:spLocks noChangeArrowheads="1"/>
              </p:cNvSpPr>
              <p:nvPr/>
            </p:nvSpPr>
            <p:spPr bwMode="auto">
              <a:xfrm rot="10800000">
                <a:off x="439577" y="2603578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AutoShape 183"/>
              <p:cNvSpPr>
                <a:spLocks noChangeArrowheads="1"/>
              </p:cNvSpPr>
              <p:nvPr/>
            </p:nvSpPr>
            <p:spPr bwMode="auto">
              <a:xfrm rot="10800000">
                <a:off x="871377" y="2603578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AutoShape 184"/>
              <p:cNvSpPr>
                <a:spLocks noChangeArrowheads="1"/>
              </p:cNvSpPr>
              <p:nvPr/>
            </p:nvSpPr>
            <p:spPr bwMode="auto">
              <a:xfrm rot="10800000">
                <a:off x="1158714" y="2603578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AutoShape 185"/>
              <p:cNvSpPr>
                <a:spLocks noChangeArrowheads="1"/>
              </p:cNvSpPr>
              <p:nvPr/>
            </p:nvSpPr>
            <p:spPr bwMode="auto">
              <a:xfrm rot="10800000">
                <a:off x="2455702" y="2603578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AutoShape 186"/>
              <p:cNvSpPr>
                <a:spLocks noChangeArrowheads="1"/>
              </p:cNvSpPr>
              <p:nvPr/>
            </p:nvSpPr>
            <p:spPr bwMode="auto">
              <a:xfrm rot="10800000">
                <a:off x="3608227" y="2603578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AutoShape 187"/>
              <p:cNvSpPr>
                <a:spLocks noChangeArrowheads="1"/>
              </p:cNvSpPr>
              <p:nvPr/>
            </p:nvSpPr>
            <p:spPr bwMode="auto">
              <a:xfrm rot="10800000">
                <a:off x="4182902" y="2603578"/>
                <a:ext cx="177800" cy="144463"/>
              </a:xfrm>
              <a:prstGeom prst="triangle">
                <a:avLst>
                  <a:gd name="adj" fmla="val 50000"/>
                </a:avLst>
              </a:prstGeom>
              <a:solidFill>
                <a:srgbClr val="8000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Text Box 27"/>
              <p:cNvSpPr txBox="1">
                <a:spLocks noChangeArrowheads="1"/>
              </p:cNvSpPr>
              <p:nvPr/>
            </p:nvSpPr>
            <p:spPr bwMode="auto">
              <a:xfrm flipH="1">
                <a:off x="5195727" y="3108403"/>
                <a:ext cx="792163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sym typeface="Wingdings" pitchFamily="2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Helvetica" pitchFamily="34" charset="0"/>
                  </a:rPr>
                  <a:t>LOLA</a:t>
                </a:r>
              </a:p>
            </p:txBody>
          </p:sp>
          <p:sp>
            <p:nvSpPr>
              <p:cNvPr id="73" name="Rectangle 163"/>
              <p:cNvSpPr>
                <a:spLocks noChangeAspect="1" noChangeArrowheads="1"/>
              </p:cNvSpPr>
              <p:nvPr/>
            </p:nvSpPr>
            <p:spPr bwMode="auto">
              <a:xfrm>
                <a:off x="5535452" y="2976640"/>
                <a:ext cx="88900" cy="93663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6" name="Text Box 78"/>
            <p:cNvSpPr txBox="1">
              <a:spLocks noChangeArrowheads="1"/>
            </p:cNvSpPr>
            <p:nvPr/>
          </p:nvSpPr>
          <p:spPr bwMode="auto">
            <a:xfrm flipH="1">
              <a:off x="258601" y="3263978"/>
              <a:ext cx="8096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sym typeface="Wingdings" pitchFamily="2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Helvetica" pitchFamily="34" charset="0"/>
                </a:rPr>
                <a:t>RF Gun</a:t>
              </a:r>
            </a:p>
          </p:txBody>
        </p:sp>
      </p:grpSp>
      <p:sp>
        <p:nvSpPr>
          <p:cNvPr id="185" name="Content Placeholder 2"/>
          <p:cNvSpPr txBox="1">
            <a:spLocks/>
          </p:cNvSpPr>
          <p:nvPr/>
        </p:nvSpPr>
        <p:spPr bwMode="auto">
          <a:xfrm>
            <a:off x="335183" y="4303388"/>
            <a:ext cx="8520113" cy="192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en-US" dirty="0" smtClean="0"/>
              <a:t>Direct losses at specific locations – negative measurement (best is, of signal is zero)</a:t>
            </a:r>
          </a:p>
          <a:p>
            <a:r>
              <a:rPr lang="en-US" dirty="0" smtClean="0"/>
              <a:t>Beam loss monitors (BLMs)  (scintillators plus photo multipliers)</a:t>
            </a:r>
          </a:p>
          <a:p>
            <a:r>
              <a:rPr lang="en-US" dirty="0" smtClean="0"/>
              <a:t>Pandora System (gamma and neutron dose measurement for personnel safety)</a:t>
            </a:r>
          </a:p>
          <a:p>
            <a:pPr marL="0" indent="0">
              <a:buFont typeface="Arial Black" pitchFamily="34" charset="0"/>
              <a:buNone/>
            </a:pPr>
            <a:endParaRPr lang="en-US" dirty="0" smtClean="0"/>
          </a:p>
        </p:txBody>
      </p:sp>
      <p:sp>
        <p:nvSpPr>
          <p:cNvPr id="186" name="TextBox 185"/>
          <p:cNvSpPr txBox="1"/>
          <p:nvPr/>
        </p:nvSpPr>
        <p:spPr>
          <a:xfrm>
            <a:off x="178380" y="2148824"/>
            <a:ext cx="89069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3GUN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34710" y="1969424"/>
            <a:ext cx="1064032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2UBC2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592799" y="1969424"/>
            <a:ext cx="1100191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9DUMP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308074" y="2148824"/>
            <a:ext cx="99101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12EXP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BLMs at places with potential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6691" r="1155" b="5124"/>
          <a:stretch/>
        </p:blipFill>
        <p:spPr bwMode="auto">
          <a:xfrm>
            <a:off x="210206" y="1166648"/>
            <a:ext cx="8651186" cy="440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9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pulse induced in a coil around the </a:t>
            </a:r>
            <a:r>
              <a:rPr lang="en-US" dirty="0" err="1" smtClean="0"/>
              <a:t>beampipe</a:t>
            </a:r>
            <a:endParaRPr lang="en-US" dirty="0"/>
          </a:p>
        </p:txBody>
      </p:sp>
      <p:pic>
        <p:nvPicPr>
          <p:cNvPr id="10" name="Picture 4" descr="ToroidSche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7"/>
          <a:stretch/>
        </p:blipFill>
        <p:spPr bwMode="auto">
          <a:xfrm>
            <a:off x="515006" y="1582944"/>
            <a:ext cx="6947339" cy="4536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pulse induced in a coil around the </a:t>
            </a:r>
            <a:r>
              <a:rPr lang="en-US" dirty="0" err="1" smtClean="0"/>
              <a:t>beampipe</a:t>
            </a:r>
            <a:endParaRPr lang="en-US" dirty="0"/>
          </a:p>
        </p:txBody>
      </p:sp>
      <p:pic>
        <p:nvPicPr>
          <p:cNvPr id="10" name="Picture 4" descr="ToroidSche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7"/>
          <a:stretch/>
        </p:blipFill>
        <p:spPr bwMode="auto">
          <a:xfrm>
            <a:off x="325820" y="1688049"/>
            <a:ext cx="6589141" cy="4302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7" y="1608652"/>
            <a:ext cx="5447880" cy="45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Transformer output pulse length ~20 ns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2826" r="21318" b="3723"/>
          <a:stretch/>
        </p:blipFill>
        <p:spPr>
          <a:xfrm>
            <a:off x="105105" y="1838325"/>
            <a:ext cx="4363098" cy="3756310"/>
          </a:xfrm>
          <a:prstGeom prst="rect">
            <a:avLst/>
          </a:prstGeom>
        </p:spPr>
      </p:pic>
      <p:pic>
        <p:nvPicPr>
          <p:cNvPr id="7" name="Picture 4" descr="toroid-gun-1pulse-20040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98" y="1984517"/>
            <a:ext cx="4284663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pitchFamily="2" charset="2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SY_Vortrag_3-1">
  <a:themeElements>
    <a:clrScheme name="3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3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Wingdings" pitchFamily="2" charset="2"/>
          </a:defRPr>
        </a:defPPr>
      </a:lstStyle>
    </a:lnDef>
  </a:objectDefaults>
  <a:extraClrSchemeLst>
    <a:extraClrScheme>
      <a:clrScheme name="3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1164</Words>
  <Application>Microsoft Office PowerPoint</Application>
  <PresentationFormat>On-screen Show (4:3)</PresentationFormat>
  <Paragraphs>202</Paragraphs>
  <Slides>27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2_DESY_Vortrag_3-1</vt:lpstr>
      <vt:lpstr>3_DESY_Vortrag_3-1</vt:lpstr>
      <vt:lpstr>PowerPoint Presentation</vt:lpstr>
      <vt:lpstr>FLASH MPS Philosophy</vt:lpstr>
      <vt:lpstr>FLASH</vt:lpstr>
      <vt:lpstr>Why Machine Protection?</vt:lpstr>
      <vt:lpstr>How do we measure beam losses?</vt:lpstr>
      <vt:lpstr>Many BLMs at places with potential losses</vt:lpstr>
      <vt:lpstr>Toroids</vt:lpstr>
      <vt:lpstr>Toroids</vt:lpstr>
      <vt:lpstr>Toroids</vt:lpstr>
      <vt:lpstr>Toroids</vt:lpstr>
      <vt:lpstr>Toroid issues, TPS</vt:lpstr>
      <vt:lpstr>BLMs – Scintillators with PMs</vt:lpstr>
      <vt:lpstr>BLMs - SEMs</vt:lpstr>
      <vt:lpstr>BLM issues</vt:lpstr>
      <vt:lpstr>Why do we need all three types?</vt:lpstr>
      <vt:lpstr>Action to be taken on losses</vt:lpstr>
      <vt:lpstr>Problems occurring when switching off beam</vt:lpstr>
      <vt:lpstr>RF gun trip</vt:lpstr>
      <vt:lpstr>Effect of MPS trips on laser 2</vt:lpstr>
      <vt:lpstr>MPS sends a trip to the laser Pockels cell</vt:lpstr>
      <vt:lpstr>BBO transient and relaxation</vt:lpstr>
      <vt:lpstr>BBO transient and relaxation</vt:lpstr>
      <vt:lpstr>BBO transient and relaxation</vt:lpstr>
      <vt:lpstr>Effect of MPS trips on laser 2</vt:lpstr>
      <vt:lpstr>Instabilities after a trip</vt:lpstr>
      <vt:lpstr>What could we do?</vt:lpstr>
      <vt:lpstr>Issues to solve – besides the TPS upgrade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status</dc:title>
  <dc:creator>Siegfried Schreiber</dc:creator>
  <dc:description/>
  <cp:lastModifiedBy>Schreiber, Siegfried</cp:lastModifiedBy>
  <cp:revision>944</cp:revision>
  <dcterms:created xsi:type="dcterms:W3CDTF">2009-03-09T10:57:44Z</dcterms:created>
  <dcterms:modified xsi:type="dcterms:W3CDTF">2011-06-08T06:58:06Z</dcterms:modified>
</cp:coreProperties>
</file>