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53"/>
  </p:notesMasterIdLst>
  <p:handoutMasterIdLst>
    <p:handoutMasterId r:id="rId54"/>
  </p:handoutMasterIdLst>
  <p:sldIdLst>
    <p:sldId id="297" r:id="rId2"/>
    <p:sldId id="352" r:id="rId3"/>
    <p:sldId id="379" r:id="rId4"/>
    <p:sldId id="380" r:id="rId5"/>
    <p:sldId id="414" r:id="rId6"/>
    <p:sldId id="415" r:id="rId7"/>
    <p:sldId id="376" r:id="rId8"/>
    <p:sldId id="377" r:id="rId9"/>
    <p:sldId id="378" r:id="rId10"/>
    <p:sldId id="381" r:id="rId11"/>
    <p:sldId id="383" r:id="rId12"/>
    <p:sldId id="384" r:id="rId13"/>
    <p:sldId id="385" r:id="rId14"/>
    <p:sldId id="413" r:id="rId15"/>
    <p:sldId id="386" r:id="rId16"/>
    <p:sldId id="394" r:id="rId17"/>
    <p:sldId id="395" r:id="rId18"/>
    <p:sldId id="396" r:id="rId19"/>
    <p:sldId id="397" r:id="rId20"/>
    <p:sldId id="399" r:id="rId21"/>
    <p:sldId id="398" r:id="rId22"/>
    <p:sldId id="400" r:id="rId23"/>
    <p:sldId id="387" r:id="rId24"/>
    <p:sldId id="401" r:id="rId25"/>
    <p:sldId id="402" r:id="rId26"/>
    <p:sldId id="388" r:id="rId27"/>
    <p:sldId id="416" r:id="rId28"/>
    <p:sldId id="403" r:id="rId29"/>
    <p:sldId id="404" r:id="rId30"/>
    <p:sldId id="389" r:id="rId31"/>
    <p:sldId id="405" r:id="rId32"/>
    <p:sldId id="390" r:id="rId33"/>
    <p:sldId id="406" r:id="rId34"/>
    <p:sldId id="392" r:id="rId35"/>
    <p:sldId id="424" r:id="rId36"/>
    <p:sldId id="423" r:id="rId37"/>
    <p:sldId id="425" r:id="rId38"/>
    <p:sldId id="427" r:id="rId39"/>
    <p:sldId id="430" r:id="rId40"/>
    <p:sldId id="428" r:id="rId41"/>
    <p:sldId id="429" r:id="rId42"/>
    <p:sldId id="431" r:id="rId43"/>
    <p:sldId id="417" r:id="rId44"/>
    <p:sldId id="426" r:id="rId45"/>
    <p:sldId id="432" r:id="rId46"/>
    <p:sldId id="421" r:id="rId47"/>
    <p:sldId id="433" r:id="rId48"/>
    <p:sldId id="393" r:id="rId49"/>
    <p:sldId id="418" r:id="rId50"/>
    <p:sldId id="419" r:id="rId51"/>
    <p:sldId id="42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3" autoAdjust="0"/>
    <p:restoredTop sz="94503" autoAdjust="0"/>
  </p:normalViewPr>
  <p:slideViewPr>
    <p:cSldViewPr>
      <p:cViewPr varScale="1">
        <p:scale>
          <a:sx n="88" d="100"/>
          <a:sy n="88" d="100"/>
        </p:scale>
        <p:origin x="-7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C25D2-F58D-455F-9B22-4CEDA8A6C2C5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090E5-41EC-4368-93FC-BBA8F27A6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9A8CB-47E0-458B-83BF-34333A94820F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64745-4914-421E-9163-999333A1D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C64745-4914-421E-9163-999333A1D11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C64745-4914-421E-9163-999333A1D11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C64745-4914-421E-9163-999333A1D11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2100" y="1219200"/>
            <a:ext cx="8610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smtClean="0"/>
              <a:t>The LHC RF, operation with beam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17,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737FC-C7EB-4BB5-81CA-1C10F5B13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2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0.png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5.png"/><Relationship Id="rId4" Type="http://schemas.openxmlformats.org/officeDocument/2006/relationships/oleObject" Target="../embeddings/Microsoft_Office_Excel_97-2003_Worksheet1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97-2003_Worksheet2.xls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+mj-lt"/>
              </a:rPr>
              <a:t>LLRF 2011, </a:t>
            </a:r>
            <a:r>
              <a:rPr lang="en-US" sz="2400" dirty="0" err="1" smtClean="0">
                <a:latin typeface="+mj-lt"/>
              </a:rPr>
              <a:t>Desy</a:t>
            </a:r>
            <a:endParaRPr lang="en-US" sz="24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P. Baudrenghien  CERN-BE-RF</a:t>
            </a:r>
            <a:endParaRPr lang="en-US" sz="20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D17C-84F8-4F29-8B38-5C0A25CE2E3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304800" y="3886200"/>
            <a:ext cx="5257800" cy="1905000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</p:spPr>
        <p:txBody>
          <a:bodyPr vert="horz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2800" b="1" dirty="0" smtClean="0">
                <a:latin typeface="Helvetica" pitchFamily="34" charset="0"/>
              </a:rPr>
              <a:t>The LHC RF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2800" b="1" dirty="0" err="1" smtClean="0">
                <a:latin typeface="Helvetica" pitchFamily="34" charset="0"/>
              </a:rPr>
              <a:t>operation</a:t>
            </a:r>
            <a:r>
              <a:rPr lang="fr-FR" sz="2800" b="1" dirty="0" smtClean="0">
                <a:latin typeface="Helvetica" pitchFamily="34" charset="0"/>
              </a:rPr>
              <a:t> </a:t>
            </a:r>
            <a:r>
              <a:rPr lang="fr-FR" sz="2800" b="1" dirty="0" err="1" smtClean="0">
                <a:latin typeface="Helvetica" pitchFamily="34" charset="0"/>
              </a:rPr>
              <a:t>with</a:t>
            </a:r>
            <a:r>
              <a:rPr lang="fr-FR" sz="2800" b="1" dirty="0" smtClean="0">
                <a:latin typeface="Helvetica" pitchFamily="34" charset="0"/>
              </a:rPr>
              <a:t> </a:t>
            </a:r>
            <a:r>
              <a:rPr lang="fr-FR" sz="2800" b="1" dirty="0" err="1" smtClean="0">
                <a:latin typeface="Helvetica" pitchFamily="34" charset="0"/>
              </a:rPr>
              <a:t>beam</a:t>
            </a:r>
            <a:endParaRPr kumimoji="0" lang="fr-FR" sz="28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M.</a:t>
            </a: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E.Angoletta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, L. Arnaudon, P. Baudrenghien, T. Bohl, A. Butterworth, F. Dubouchet, J. Ferreira-Bento, D. Glenat, G. Hagmann, W. Hofle, M. Jaussi,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P. Maesen, T. Mastoridis, J. Molendijk, J. Noirjean, A. </a:t>
            </a: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Pashnin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, D. Stellfeld, D. Valuch, U. Wehrle, F. </a:t>
            </a: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Weierud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9296400" cy="1143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Half detuning</a:t>
            </a:r>
            <a:endParaRPr lang="en-US" dirty="0" smtClean="0"/>
          </a:p>
        </p:txBody>
      </p:sp>
      <p:sp>
        <p:nvSpPr>
          <p:cNvPr id="4102" name="Text Placeholder 8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5791200" cy="5029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a typeface="Helvetica" pitchFamily="34" charset="0"/>
                <a:cs typeface="Helvetica" pitchFamily="34" charset="0"/>
              </a:rPr>
              <a:t>For a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constant RF voltage (amplitude and phase)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, the klystron demanded power will be different in the beam-on segments and in the no-beam segment</a:t>
            </a:r>
          </a:p>
          <a:p>
            <a:r>
              <a:rPr lang="en-US" sz="2000" dirty="0" smtClean="0">
                <a:ea typeface="Helvetica" pitchFamily="34" charset="0"/>
                <a:cs typeface="Helvetica" pitchFamily="34" charset="0"/>
              </a:rPr>
              <a:t>This power depends on the cavity tune. The “Half detuning” scheme makes the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demanded power equal during beam and no-beam portions</a:t>
            </a:r>
          </a:p>
          <a:p>
            <a:pPr>
              <a:buNone/>
            </a:pPr>
            <a:endParaRPr lang="en-US" sz="2000" dirty="0" smtClean="0">
              <a:ea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US" sz="2000" dirty="0" smtClean="0">
              <a:ea typeface="Helvetica" pitchFamily="34" charset="0"/>
              <a:cs typeface="Helvetica" pitchFamily="34" charset="0"/>
            </a:endParaRPr>
          </a:p>
          <a:p>
            <a:r>
              <a:rPr lang="en-US" sz="2000" dirty="0" smtClean="0">
                <a:ea typeface="Helvetica" pitchFamily="34" charset="0"/>
                <a:cs typeface="Helvetica" pitchFamily="34" charset="0"/>
              </a:rPr>
              <a:t>Once the half-detuning policy is enforced, klystron power is uniquely dependent on the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RF voltage, beam current and cavity loaded Q</a:t>
            </a:r>
          </a:p>
          <a:p>
            <a:endParaRPr lang="en-US" sz="2000" dirty="0" smtClean="0">
              <a:ea typeface="Helvetica" pitchFamily="34" charset="0"/>
              <a:cs typeface="Helvetica" pitchFamily="34" charset="0"/>
            </a:endParaRPr>
          </a:p>
          <a:p>
            <a:endParaRPr lang="en-US" sz="2000" dirty="0" smtClean="0">
              <a:ea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US" sz="2000" dirty="0" smtClean="0"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4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4A7C78E9-EC02-4E75-B049-9B89FCBAC93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17, 2011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LHC RF, operation with beam</a:t>
            </a:r>
            <a:endParaRPr lang="en-US"/>
          </a:p>
        </p:txBody>
      </p:sp>
      <p:graphicFrame>
        <p:nvGraphicFramePr>
          <p:cNvPr id="334852" name="Object 9"/>
          <p:cNvGraphicFramePr>
            <a:graphicFrameLocks noChangeAspect="1"/>
          </p:cNvGraphicFramePr>
          <p:nvPr/>
        </p:nvGraphicFramePr>
        <p:xfrm>
          <a:off x="990600" y="5257800"/>
          <a:ext cx="3802063" cy="877888"/>
        </p:xfrm>
        <a:graphic>
          <a:graphicData uri="http://schemas.openxmlformats.org/presentationml/2006/ole">
            <p:oleObj spid="_x0000_s334852" name="Equation" r:id="rId3" imgW="2527200" imgH="583920" progId="Equation.3">
              <p:embed/>
            </p:oleObj>
          </a:graphicData>
        </a:graphic>
      </p:graphicFrame>
      <p:graphicFrame>
        <p:nvGraphicFramePr>
          <p:cNvPr id="334853" name="Object 9"/>
          <p:cNvGraphicFramePr>
            <a:graphicFrameLocks noChangeAspect="1"/>
          </p:cNvGraphicFramePr>
          <p:nvPr/>
        </p:nvGraphicFramePr>
        <p:xfrm>
          <a:off x="1752600" y="3505200"/>
          <a:ext cx="2660650" cy="769938"/>
        </p:xfrm>
        <a:graphic>
          <a:graphicData uri="http://schemas.openxmlformats.org/presentationml/2006/ole">
            <p:oleObj spid="_x0000_s334853" name="Equation" r:id="rId4" imgW="1752480" imgH="507960" progId="Equation.3">
              <p:embed/>
            </p:oleObj>
          </a:graphicData>
        </a:graphic>
      </p:graphicFrame>
      <p:pic>
        <p:nvPicPr>
          <p:cNvPr id="12" name="Picture 11" descr="Halfdetun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1828800"/>
            <a:ext cx="3112336" cy="3463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way we operate 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73DD17C-84F8-4F29-8B38-5C0A25CE2E3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Injection</a:t>
            </a:r>
            <a:endParaRPr lang="en-US" dirty="0" smtClean="0"/>
          </a:p>
        </p:txBody>
      </p:sp>
      <p:sp>
        <p:nvSpPr>
          <p:cNvPr id="6148" name="Text Placeholder 8"/>
          <p:cNvSpPr>
            <a:spLocks noGrp="1"/>
          </p:cNvSpPr>
          <p:nvPr>
            <p:ph type="body" sz="half" idx="1"/>
          </p:nvPr>
        </p:nvSpPr>
        <p:spPr>
          <a:xfrm>
            <a:off x="228600" y="2286000"/>
            <a:ext cx="8763000" cy="41910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At injection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 a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low QL is favorable 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as it limits the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power needed to damp injection errors 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(fast modulation of the cavity phase) via the Main Phase Loop or the longitudinal damper. We use QL=20000</a:t>
            </a:r>
          </a:p>
          <a:p>
            <a:r>
              <a:rPr lang="en-US" sz="2000" dirty="0" smtClean="0">
                <a:ea typeface="Helvetica" pitchFamily="34" charset="0"/>
                <a:cs typeface="Helvetica" pitchFamily="34" charset="0"/>
              </a:rPr>
              <a:t>The voltage needed is small: The injector provides 0.5-0.7 </a:t>
            </a:r>
            <a:r>
              <a:rPr lang="en-US" sz="2000" dirty="0" err="1" smtClean="0">
                <a:ea typeface="Helvetica" pitchFamily="34" charset="0"/>
                <a:cs typeface="Helvetica" pitchFamily="34" charset="0"/>
              </a:rPr>
              <a:t>eVs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 bunches (1.5-1.7 ns 4-sigma bunch length) to be captured in the 400 MHz system. The matched voltage is ~ 3 MV</a:t>
            </a:r>
          </a:p>
          <a:p>
            <a:r>
              <a:rPr lang="en-US" sz="2000" dirty="0" smtClean="0">
                <a:ea typeface="Helvetica" pitchFamily="34" charset="0"/>
                <a:cs typeface="Helvetica" pitchFamily="34" charset="0"/>
              </a:rPr>
              <a:t>In 2010 we used 3.5 MV total. The LHC Beam Loss Monitors see radiations from the injection septa and that would trigger a beam dump on occasion.</a:t>
            </a:r>
          </a:p>
          <a:p>
            <a:r>
              <a:rPr lang="en-US" sz="2000" dirty="0" smtClean="0">
                <a:ea typeface="Helvetica" pitchFamily="34" charset="0"/>
                <a:cs typeface="Helvetica" pitchFamily="34" charset="0"/>
              </a:rPr>
              <a:t>In 2011 we use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6 MV total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.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Capture losses are below 0.5 %</a:t>
            </a:r>
          </a:p>
          <a:p>
            <a:r>
              <a:rPr lang="en-US" sz="2000" dirty="0" smtClean="0">
                <a:ea typeface="Helvetica" pitchFamily="34" charset="0"/>
                <a:cs typeface="Helvetica" pitchFamily="34" charset="0"/>
              </a:rPr>
              <a:t>For nominal beam (25 ns spacing, 1.1E11p/bunch, 1.2 ns 4-sigma length, </a:t>
            </a:r>
            <a:r>
              <a:rPr lang="en-US" sz="2000" dirty="0" err="1" smtClean="0">
                <a:ea typeface="Helvetica" pitchFamily="34" charset="0"/>
                <a:cs typeface="Helvetica" pitchFamily="34" charset="0"/>
              </a:rPr>
              <a:t>fb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=0.75), with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QL=20000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 and 0.75 MV/cavity, we have a klystron power =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110 kW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, for -6.4 kHz detuning</a:t>
            </a:r>
          </a:p>
          <a:p>
            <a:r>
              <a:rPr lang="en-US" sz="2000" dirty="0" smtClean="0">
                <a:ea typeface="Helvetica" pitchFamily="34" charset="0"/>
                <a:cs typeface="Helvetica" pitchFamily="34" charset="0"/>
              </a:rPr>
              <a:t>Filling takes 15-30 min</a:t>
            </a:r>
          </a:p>
        </p:txBody>
      </p:sp>
      <p:sp>
        <p:nvSpPr>
          <p:cNvPr id="6152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17BC3086-068B-488B-A058-D188F74AC73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LHC RF, operation with beam</a:t>
            </a:r>
            <a:endParaRPr lang="en-US" dirty="0"/>
          </a:p>
        </p:txBody>
      </p:sp>
      <p:pic>
        <p:nvPicPr>
          <p:cNvPr id="7" name="Picture 6" descr="PowerNeededIn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28600"/>
            <a:ext cx="3429000" cy="2038350"/>
          </a:xfrm>
          <a:prstGeom prst="rect">
            <a:avLst/>
          </a:prstGeom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543800" y="990600"/>
            <a:ext cx="1295400" cy="73866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FF3300"/>
                </a:solidFill>
                <a:latin typeface="Comic Sans MS" pitchFamily="66" charset="0"/>
              </a:rPr>
              <a:t>Needed klystron power vs. QL</a:t>
            </a:r>
            <a:endParaRPr lang="en-US" sz="1400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Physics</a:t>
            </a:r>
            <a:endParaRPr lang="en-US" dirty="0" smtClean="0"/>
          </a:p>
        </p:txBody>
      </p:sp>
      <p:sp>
        <p:nvSpPr>
          <p:cNvPr id="6152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17BC3086-068B-488B-A058-D188F74AC73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762000" y="2057400"/>
            <a:ext cx="7467600" cy="4114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 smtClean="0">
                <a:ea typeface="Helvetica" pitchFamily="34" charset="0"/>
                <a:cs typeface="Helvetica" pitchFamily="34" charset="0"/>
              </a:rPr>
              <a:t>Physics is performed at 3.5 </a:t>
            </a:r>
            <a:r>
              <a:rPr lang="en-US" sz="2000" dirty="0" err="1" smtClean="0">
                <a:ea typeface="Helvetica" pitchFamily="34" charset="0"/>
                <a:cs typeface="Helvetica" pitchFamily="34" charset="0"/>
              </a:rPr>
              <a:t>TeV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/beam (design figure is 7 </a:t>
            </a:r>
            <a:r>
              <a:rPr lang="en-US" sz="2000" dirty="0" err="1" smtClean="0">
                <a:ea typeface="Helvetica" pitchFamily="34" charset="0"/>
                <a:cs typeface="Helvetica" pitchFamily="34" charset="0"/>
              </a:rPr>
              <a:t>TeV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)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 smtClean="0">
                <a:ea typeface="Helvetica" pitchFamily="34" charset="0"/>
                <a:cs typeface="Helvetica" pitchFamily="34" charset="0"/>
              </a:rPr>
              <a:t>Lifetime is limited by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Intra-Beam Scattering 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(IBS) and beam-beam effects. To limit transverse </a:t>
            </a:r>
            <a:r>
              <a:rPr lang="en-US" sz="2000" dirty="0" err="1" smtClean="0">
                <a:ea typeface="Helvetica" pitchFamily="34" charset="0"/>
                <a:cs typeface="Helvetica" pitchFamily="34" charset="0"/>
              </a:rPr>
              <a:t>emittance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 growth (and resulting drop in luminosity), the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longitudinal </a:t>
            </a:r>
            <a:r>
              <a:rPr lang="en-US" sz="2000" dirty="0" err="1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emittance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 must be maximized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 smtClean="0">
                <a:ea typeface="Helvetica" pitchFamily="34" charset="0"/>
                <a:cs typeface="Helvetica" pitchFamily="34" charset="0"/>
              </a:rPr>
              <a:t>We use 1.9 </a:t>
            </a:r>
            <a:r>
              <a:rPr lang="en-US" sz="2000" dirty="0" err="1" smtClean="0">
                <a:ea typeface="Helvetica" pitchFamily="34" charset="0"/>
                <a:cs typeface="Helvetica" pitchFamily="34" charset="0"/>
              </a:rPr>
              <a:t>eVs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 longitudinal </a:t>
            </a:r>
            <a:r>
              <a:rPr lang="en-US" sz="2000" dirty="0" err="1" smtClean="0">
                <a:ea typeface="Helvetica" pitchFamily="34" charset="0"/>
                <a:cs typeface="Helvetica" pitchFamily="34" charset="0"/>
              </a:rPr>
              <a:t>emittance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 at 3.5 </a:t>
            </a:r>
            <a:r>
              <a:rPr lang="en-US" sz="2000" dirty="0" err="1" smtClean="0">
                <a:ea typeface="Helvetica" pitchFamily="34" charset="0"/>
                <a:cs typeface="Helvetica" pitchFamily="34" charset="0"/>
              </a:rPr>
              <a:t>TeV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 (design is 2.5 </a:t>
            </a:r>
            <a:r>
              <a:rPr lang="en-US" sz="2000" dirty="0" err="1" smtClean="0">
                <a:ea typeface="Helvetica" pitchFamily="34" charset="0"/>
                <a:cs typeface="Helvetica" pitchFamily="34" charset="0"/>
              </a:rPr>
              <a:t>eVs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 at 7 </a:t>
            </a:r>
            <a:r>
              <a:rPr lang="en-US" sz="2000" dirty="0" err="1" smtClean="0">
                <a:ea typeface="Helvetica" pitchFamily="34" charset="0"/>
                <a:cs typeface="Helvetica" pitchFamily="34" charset="0"/>
              </a:rPr>
              <a:t>TeV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), in a 4.7 </a:t>
            </a:r>
            <a:r>
              <a:rPr lang="en-US" sz="2000" dirty="0" err="1" smtClean="0">
                <a:ea typeface="Helvetica" pitchFamily="34" charset="0"/>
                <a:cs typeface="Helvetica" pitchFamily="34" charset="0"/>
              </a:rPr>
              <a:t>eVs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 bucket (12 MV total).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 smtClean="0">
                <a:ea typeface="Helvetica" pitchFamily="34" charset="0"/>
                <a:cs typeface="Helvetica" pitchFamily="34" charset="0"/>
              </a:rPr>
              <a:t>The 4-sigma bunch length is 1.2 ns at the beginning of physics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 smtClean="0">
                <a:ea typeface="Helvetica" pitchFamily="34" charset="0"/>
                <a:cs typeface="Helvetica" pitchFamily="34" charset="0"/>
              </a:rPr>
              <a:t>For nominal beam (25 ns spacing, 1.1E11 p/bunch, </a:t>
            </a:r>
            <a:r>
              <a:rPr lang="en-US" sz="2000" dirty="0" err="1" smtClean="0">
                <a:ea typeface="Helvetica" pitchFamily="34" charset="0"/>
                <a:cs typeface="Helvetica" pitchFamily="34" charset="0"/>
              </a:rPr>
              <a:t>fb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=0.75), with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QL=60000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12 MV total 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(1.5 MV/cavity), 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we have a klystron power =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200kW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, for a detuning of -3.2 kHz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 smtClean="0">
                <a:ea typeface="Helvetica" pitchFamily="34" charset="0"/>
                <a:cs typeface="Helvetica" pitchFamily="34" charset="0"/>
              </a:rPr>
              <a:t>We stay in Physics for 10-15 hours … if the beam is not dumped accidentally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000" dirty="0" smtClean="0"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17, 2011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LHC RF, operation with beam</a:t>
            </a:r>
            <a:endParaRPr lang="en-US"/>
          </a:p>
        </p:txBody>
      </p:sp>
      <p:pic>
        <p:nvPicPr>
          <p:cNvPr id="10" name="Picture 9" descr="PowerNeededPhy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0"/>
            <a:ext cx="3429000" cy="2057400"/>
          </a:xfrm>
          <a:prstGeom prst="rect">
            <a:avLst/>
          </a:prstGeom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7239000" y="304800"/>
            <a:ext cx="1295400" cy="73866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FF3300"/>
                </a:solidFill>
                <a:latin typeface="Comic Sans MS" pitchFamily="66" charset="0"/>
              </a:rPr>
              <a:t>Needed klystron power vs. QL</a:t>
            </a:r>
            <a:endParaRPr lang="en-US" sz="1400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Ramping</a:t>
            </a:r>
            <a:endParaRPr lang="en-US" dirty="0" smtClean="0"/>
          </a:p>
        </p:txBody>
      </p:sp>
      <p:sp>
        <p:nvSpPr>
          <p:cNvPr id="6152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17BC3086-068B-488B-A058-D188F74AC73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533400" y="1752600"/>
            <a:ext cx="8077200" cy="3657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 smtClean="0">
                <a:ea typeface="Helvetica" pitchFamily="34" charset="0"/>
                <a:cs typeface="Helvetica" pitchFamily="34" charset="0"/>
              </a:rPr>
              <a:t>Ramping must make the transition between 0.5 </a:t>
            </a:r>
            <a:r>
              <a:rPr lang="en-US" sz="2000" dirty="0" err="1" smtClean="0">
                <a:ea typeface="Helvetica" pitchFamily="34" charset="0"/>
                <a:cs typeface="Helvetica" pitchFamily="34" charset="0"/>
              </a:rPr>
              <a:t>eVs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 (injection) and 1.9 </a:t>
            </a:r>
            <a:r>
              <a:rPr lang="en-US" sz="2000" dirty="0" err="1" smtClean="0">
                <a:ea typeface="Helvetica" pitchFamily="34" charset="0"/>
                <a:cs typeface="Helvetica" pitchFamily="34" charset="0"/>
              </a:rPr>
              <a:t>eVs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 (physics)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Increase of </a:t>
            </a:r>
            <a:r>
              <a:rPr lang="en-US" sz="2000" dirty="0" err="1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emittance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 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during the ramp is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essential for longitudinal stability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 smtClean="0">
                <a:ea typeface="Helvetica" pitchFamily="34" charset="0"/>
                <a:cs typeface="Helvetica" pitchFamily="34" charset="0"/>
              </a:rPr>
              <a:t>We raise the RF voltage linearly through the ramp, from 6 MV to 12 MV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 smtClean="0">
                <a:ea typeface="Helvetica" pitchFamily="34" charset="0"/>
                <a:cs typeface="Helvetica" pitchFamily="34" charset="0"/>
              </a:rPr>
              <a:t>We keep the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bucket filling factor 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(ratio of </a:t>
            </a:r>
            <a:r>
              <a:rPr lang="en-US" sz="2000" dirty="0" err="1" smtClean="0">
                <a:ea typeface="Helvetica" pitchFamily="34" charset="0"/>
                <a:cs typeface="Helvetica" pitchFamily="34" charset="0"/>
              </a:rPr>
              <a:t>emittance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 to bucket area)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constant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 using longitudinal </a:t>
            </a:r>
            <a:r>
              <a:rPr lang="en-US" sz="2000" dirty="0" err="1" smtClean="0">
                <a:ea typeface="Helvetica" pitchFamily="34" charset="0"/>
                <a:cs typeface="Helvetica" pitchFamily="34" charset="0"/>
              </a:rPr>
              <a:t>emittance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 blow-up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 smtClean="0">
                <a:ea typeface="Helvetica" pitchFamily="34" charset="0"/>
                <a:cs typeface="Helvetica" pitchFamily="34" charset="0"/>
              </a:rPr>
              <a:t>The couplers are moved from the QL=20k position to QL=60k at the start of the ramp. They remain at 60k through the ramp and in physics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 smtClean="0">
                <a:ea typeface="Helvetica" pitchFamily="34" charset="0"/>
                <a:cs typeface="Helvetica" pitchFamily="34" charset="0"/>
              </a:rPr>
              <a:t>The ramping takes 11 min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000" dirty="0" smtClean="0"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17, 2011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LHC RF, operation with beam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with beam…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73DD17C-84F8-4F29-8B38-5C0A25CE2E3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143000" y="3276600"/>
            <a:ext cx="7123113" cy="5334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1. Coping with the nominal single-bunch intensity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The LHC RF, operation with beam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Ramping nominal bunch intensity without blow-up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The LHC RF, operation with beam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28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Inject 1.1E11, 1.2-1.3 ns long, 0.3-0.4 eVs</a:t>
            </a:r>
          </a:p>
          <a:p>
            <a:r>
              <a:rPr lang="en-US" sz="2000" dirty="0" smtClean="0"/>
              <a:t>Capture with 5 MV (matched voltage ~ 3 MV)</a:t>
            </a:r>
          </a:p>
          <a:p>
            <a:r>
              <a:rPr lang="en-US" sz="2000" dirty="0" smtClean="0"/>
              <a:t>Raise voltage to 8 MV before start ramp. Ramp with constant 8 MV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Very unstable</a:t>
            </a:r>
            <a:r>
              <a:rPr lang="en-US" sz="2000" dirty="0" smtClean="0"/>
              <a:t>. The bunch shrinks down to &lt; 0.5 ns and </a:t>
            </a:r>
            <a:r>
              <a:rPr lang="en-US" sz="2000" dirty="0" smtClean="0">
                <a:solidFill>
                  <a:srgbClr val="FF0000"/>
                </a:solidFill>
              </a:rPr>
              <a:t>we lose Landau damping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 descr="BunchLeng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192" y="3352800"/>
            <a:ext cx="8088808" cy="1524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5103674"/>
            <a:ext cx="7924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latin typeface="Comic Sans MS" pitchFamily="66" charset="0"/>
              </a:rPr>
              <a:t>May 15</a:t>
            </a:r>
            <a:r>
              <a:rPr lang="en-US" sz="1600" baseline="30000" dirty="0" smtClean="0">
                <a:latin typeface="Comic Sans MS" pitchFamily="66" charset="0"/>
              </a:rPr>
              <a:t>th</a:t>
            </a:r>
            <a:r>
              <a:rPr lang="en-US" sz="1600" dirty="0" smtClean="0">
                <a:latin typeface="Comic Sans MS" pitchFamily="66" charset="0"/>
              </a:rPr>
              <a:t>2010. First attempt to ramp nominal intensity single bunch. Bunch length during ramp. The longitudinal </a:t>
            </a:r>
            <a:r>
              <a:rPr lang="en-US" sz="1600" dirty="0" err="1" smtClean="0">
                <a:latin typeface="Comic Sans MS" pitchFamily="66" charset="0"/>
              </a:rPr>
              <a:t>emittance</a:t>
            </a:r>
            <a:r>
              <a:rPr lang="en-US" sz="1600" dirty="0" smtClean="0">
                <a:latin typeface="Comic Sans MS" pitchFamily="66" charset="0"/>
              </a:rPr>
              <a:t> is too low (&lt;0.4 </a:t>
            </a:r>
            <a:r>
              <a:rPr lang="en-US" sz="1600" dirty="0" err="1" smtClean="0">
                <a:latin typeface="Comic Sans MS" pitchFamily="66" charset="0"/>
              </a:rPr>
              <a:t>eVs</a:t>
            </a:r>
            <a:r>
              <a:rPr lang="en-US" sz="1600" dirty="0" smtClean="0">
                <a:latin typeface="Comic Sans MS" pitchFamily="66" charset="0"/>
              </a:rPr>
              <a:t>). The bunch becomes unstable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Single-bunch longitudinal stability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12648" y="1600200"/>
            <a:ext cx="8302752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GB" sz="2200" dirty="0" smtClean="0"/>
              <a:t>Broadband stability criteria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GB" sz="2400" dirty="0" smtClean="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GB" sz="2200" dirty="0" smtClean="0"/>
              <a:t>The offending impedance is the 0.06 </a:t>
            </a:r>
            <a:r>
              <a:rPr lang="en-GB" sz="2200" dirty="0" smtClean="0">
                <a:latin typeface="Symbol" pitchFamily="18" charset="2"/>
              </a:rPr>
              <a:t>W</a:t>
            </a:r>
            <a:r>
              <a:rPr lang="en-GB" sz="2200" dirty="0" smtClean="0"/>
              <a:t> inductive impedance of the chamber</a:t>
            </a:r>
            <a:endParaRPr lang="en-GB" sz="2400" dirty="0" smtClean="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GB" sz="2200" dirty="0" smtClean="0"/>
              <a:t>The RHS is proportional to 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GB" sz="2000" dirty="0" smtClean="0">
                <a:solidFill>
                  <a:srgbClr val="FF0000"/>
                </a:solidFill>
              </a:rPr>
              <a:t>Without blow-up </a:t>
            </a:r>
            <a:r>
              <a:rPr lang="en-GB" sz="2000" dirty="0" smtClean="0"/>
              <a:t>the threshold </a:t>
            </a:r>
            <a:r>
              <a:rPr lang="en-GB" sz="2000" dirty="0" smtClean="0">
                <a:solidFill>
                  <a:srgbClr val="FF0000"/>
                </a:solidFill>
              </a:rPr>
              <a:t>quickly decreases </a:t>
            </a:r>
            <a:r>
              <a:rPr lang="en-GB" sz="2000" dirty="0" smtClean="0"/>
              <a:t>during the </a:t>
            </a:r>
            <a:r>
              <a:rPr lang="en-GB" sz="2000" dirty="0" smtClean="0">
                <a:solidFill>
                  <a:srgbClr val="FF0000"/>
                </a:solidFill>
              </a:rPr>
              <a:t>acceleration</a:t>
            </a:r>
            <a:r>
              <a:rPr lang="en-GB" sz="2000" dirty="0" smtClean="0"/>
              <a:t> ramp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GB" sz="2000" dirty="0" smtClean="0"/>
              <a:t>With a blow-up that keeps </a:t>
            </a:r>
            <a:r>
              <a:rPr lang="en-GB" sz="2000" dirty="0" smtClean="0">
                <a:solidFill>
                  <a:srgbClr val="FF0000"/>
                </a:solidFill>
              </a:rPr>
              <a:t>bunch length constant </a:t>
            </a:r>
            <a:r>
              <a:rPr lang="en-GB" sz="2000" dirty="0" smtClean="0"/>
              <a:t>(for example), the </a:t>
            </a:r>
            <a:r>
              <a:rPr lang="en-GB" sz="2000" dirty="0" smtClean="0">
                <a:solidFill>
                  <a:srgbClr val="FF0000"/>
                </a:solidFill>
              </a:rPr>
              <a:t>threshold increases </a:t>
            </a:r>
            <a:r>
              <a:rPr lang="en-GB" sz="2000" dirty="0" smtClean="0"/>
              <a:t>linearly with the RF voltage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GB" sz="24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876800" y="1600200"/>
          <a:ext cx="2889250" cy="722313"/>
        </p:xfrm>
        <a:graphic>
          <a:graphicData uri="http://schemas.openxmlformats.org/presentationml/2006/ole">
            <p:oleObj spid="_x0000_s338946" name="Equation" r:id="rId3" imgW="1930320" imgH="48240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800600" y="2971800"/>
          <a:ext cx="2614613" cy="839788"/>
        </p:xfrm>
        <a:graphic>
          <a:graphicData uri="http://schemas.openxmlformats.org/presentationml/2006/ole">
            <p:oleObj spid="_x0000_s338947" name="Equation" r:id="rId4" imgW="1739880" imgH="55872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5257800"/>
            <a:ext cx="838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latin typeface="Comic Sans MS" pitchFamily="66" charset="0"/>
              </a:rPr>
              <a:t>See: E. </a:t>
            </a:r>
            <a:r>
              <a:rPr lang="en-US" sz="1600" dirty="0" err="1" smtClean="0">
                <a:latin typeface="Comic Sans MS" pitchFamily="66" charset="0"/>
              </a:rPr>
              <a:t>Shaposhnikova</a:t>
            </a:r>
            <a:r>
              <a:rPr lang="en-US" sz="1600" dirty="0" smtClean="0">
                <a:latin typeface="Comic Sans MS" pitchFamily="66" charset="0"/>
              </a:rPr>
              <a:t>, Longitudinal Beam Parameters during acceleration in the LHC, LHC Project Note 242, Dec 2000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Oct 17, 2011</a:t>
            </a:r>
            <a:endParaRPr lang="en-US" dirty="0" smtClean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dirty="0" smtClean="0"/>
              <a:t>Longitudinal </a:t>
            </a:r>
            <a:r>
              <a:rPr lang="en-GB" sz="4000" dirty="0" err="1" smtClean="0"/>
              <a:t>emittance</a:t>
            </a:r>
            <a:r>
              <a:rPr lang="en-GB" sz="4000" dirty="0" smtClean="0"/>
              <a:t> blow up 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799855" y="1295400"/>
            <a:ext cx="4129657" cy="3085725"/>
            <a:chOff x="3473" y="702"/>
            <a:chExt cx="2048" cy="1203"/>
          </a:xfrm>
        </p:grpSpPr>
        <p:graphicFrame>
          <p:nvGraphicFramePr>
            <p:cNvPr id="1027" name="Object 2"/>
            <p:cNvGraphicFramePr>
              <a:graphicFrameLocks noChangeAspect="1"/>
            </p:cNvGraphicFramePr>
            <p:nvPr/>
          </p:nvGraphicFramePr>
          <p:xfrm>
            <a:off x="5437" y="1742"/>
            <a:ext cx="84" cy="93"/>
          </p:xfrm>
          <a:graphic>
            <a:graphicData uri="http://schemas.openxmlformats.org/presentationml/2006/ole">
              <p:oleObj spid="_x0000_s339971" name="Equation" r:id="rId3" imgW="291960" imgH="241200" progId="Equation.3">
                <p:embed/>
              </p:oleObj>
            </a:graphicData>
          </a:graphic>
        </p:graphicFrame>
        <p:graphicFrame>
          <p:nvGraphicFramePr>
            <p:cNvPr id="1028" name="Object 3"/>
            <p:cNvGraphicFramePr>
              <a:graphicFrameLocks noChangeAspect="1"/>
            </p:cNvGraphicFramePr>
            <p:nvPr/>
          </p:nvGraphicFramePr>
          <p:xfrm>
            <a:off x="3473" y="821"/>
            <a:ext cx="184" cy="159"/>
          </p:xfrm>
          <a:graphic>
            <a:graphicData uri="http://schemas.openxmlformats.org/presentationml/2006/ole">
              <p:oleObj spid="_x0000_s339972" name="Equation" r:id="rId4" imgW="634680" imgH="406080" progId="Equation.3">
                <p:embed/>
              </p:oleObj>
            </a:graphicData>
          </a:graphic>
        </p:graphicFrame>
        <p:pic>
          <p:nvPicPr>
            <p:cNvPr id="104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8" y="720"/>
              <a:ext cx="1728" cy="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1" name="Line 16"/>
            <p:cNvSpPr>
              <a:spLocks noChangeShapeType="1"/>
            </p:cNvSpPr>
            <p:nvPr/>
          </p:nvSpPr>
          <p:spPr bwMode="auto">
            <a:xfrm>
              <a:off x="3738" y="1891"/>
              <a:ext cx="816" cy="0"/>
            </a:xfrm>
            <a:prstGeom prst="line">
              <a:avLst/>
            </a:prstGeom>
            <a:noFill/>
            <a:ln w="28575" cap="sq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Line 17"/>
            <p:cNvSpPr>
              <a:spLocks noChangeShapeType="1"/>
            </p:cNvSpPr>
            <p:nvPr/>
          </p:nvSpPr>
          <p:spPr bwMode="auto">
            <a:xfrm flipH="1" flipV="1">
              <a:off x="3813" y="702"/>
              <a:ext cx="0" cy="238"/>
            </a:xfrm>
            <a:prstGeom prst="line">
              <a:avLst/>
            </a:prstGeom>
            <a:noFill/>
            <a:ln w="28575" cap="sq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867400" y="4495800"/>
          <a:ext cx="2457450" cy="1012825"/>
        </p:xfrm>
        <a:graphic>
          <a:graphicData uri="http://schemas.openxmlformats.org/presentationml/2006/ole">
            <p:oleObj spid="_x0000_s339970" name="Equation" r:id="rId6" imgW="1663560" imgH="685800" progId="Equation.3">
              <p:embed/>
            </p:oleObj>
          </a:graphicData>
        </a:graphic>
      </p:graphicFrame>
      <p:cxnSp>
        <p:nvCxnSpPr>
          <p:cNvPr id="1034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5943600" y="2971800"/>
            <a:ext cx="2133600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035" name="Straight Connector 21"/>
          <p:cNvCxnSpPr>
            <a:cxnSpLocks noChangeShapeType="1"/>
          </p:cNvCxnSpPr>
          <p:nvPr/>
        </p:nvCxnSpPr>
        <p:spPr bwMode="auto">
          <a:xfrm rot="10800000">
            <a:off x="5410200" y="1905000"/>
            <a:ext cx="1600200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36" name="TextBox 23"/>
          <p:cNvSpPr txBox="1">
            <a:spLocks noChangeArrowheads="1"/>
          </p:cNvSpPr>
          <p:nvPr/>
        </p:nvSpPr>
        <p:spPr bwMode="auto">
          <a:xfrm>
            <a:off x="7086600" y="990600"/>
            <a:ext cx="1905000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Phase noise spectrum</a:t>
            </a:r>
          </a:p>
        </p:txBody>
      </p:sp>
      <p:sp>
        <p:nvSpPr>
          <p:cNvPr id="1037" name="TextBox 24"/>
          <p:cNvSpPr txBox="1">
            <a:spLocks noChangeArrowheads="1"/>
          </p:cNvSpPr>
          <p:nvPr/>
        </p:nvSpPr>
        <p:spPr bwMode="auto">
          <a:xfrm>
            <a:off x="7315200" y="2590800"/>
            <a:ext cx="1524000" cy="523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Part of the bunch excited</a:t>
            </a:r>
          </a:p>
        </p:txBody>
      </p:sp>
      <p:sp>
        <p:nvSpPr>
          <p:cNvPr id="1038" name="Line 17"/>
          <p:cNvSpPr>
            <a:spLocks noChangeShapeType="1"/>
          </p:cNvSpPr>
          <p:nvPr/>
        </p:nvSpPr>
        <p:spPr bwMode="auto">
          <a:xfrm flipV="1">
            <a:off x="5486400" y="1143000"/>
            <a:ext cx="1600200" cy="457200"/>
          </a:xfrm>
          <a:prstGeom prst="line">
            <a:avLst/>
          </a:prstGeom>
          <a:noFill/>
          <a:ln w="28575" cap="sq">
            <a:solidFill>
              <a:srgbClr val="00CC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" name="Line 17"/>
          <p:cNvSpPr>
            <a:spLocks noChangeShapeType="1"/>
          </p:cNvSpPr>
          <p:nvPr/>
        </p:nvSpPr>
        <p:spPr bwMode="auto">
          <a:xfrm flipV="1">
            <a:off x="6096000" y="2819400"/>
            <a:ext cx="1219200" cy="1524000"/>
          </a:xfrm>
          <a:prstGeom prst="line">
            <a:avLst/>
          </a:prstGeom>
          <a:noFill/>
          <a:ln w="28575" cap="sq">
            <a:solidFill>
              <a:srgbClr val="00CC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0" name="Content Placeholder 5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797552" cy="4800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Inspired from the method used in the SPS [Tuckmantel]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We apply </a:t>
            </a:r>
            <a:r>
              <a:rPr lang="en-GB" sz="2000" dirty="0" smtClean="0">
                <a:solidFill>
                  <a:srgbClr val="FF0000"/>
                </a:solidFill>
              </a:rPr>
              <a:t>Phase noise in the cavity field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We use a Rectangular Phase Noise Power Spectral density that </a:t>
            </a:r>
            <a:r>
              <a:rPr lang="en-GB" sz="2000" dirty="0" smtClean="0">
                <a:solidFill>
                  <a:srgbClr val="FF0000"/>
                </a:solidFill>
              </a:rPr>
              <a:t>excites only the core</a:t>
            </a:r>
            <a:endParaRPr lang="en-GB" sz="1600" dirty="0" smtClean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1600" dirty="0" smtClean="0"/>
              <a:t>hit:  6/7 </a:t>
            </a:r>
            <a:r>
              <a:rPr lang="en-GB" sz="1600" dirty="0" err="1" smtClean="0"/>
              <a:t>f</a:t>
            </a:r>
            <a:r>
              <a:rPr lang="en-GB" sz="1600" baseline="-25000" dirty="0" err="1" smtClean="0"/>
              <a:t>s</a:t>
            </a:r>
            <a:r>
              <a:rPr lang="en-GB" sz="1600" dirty="0" smtClean="0"/>
              <a:t> &lt; f &lt; 1.1 </a:t>
            </a:r>
            <a:r>
              <a:rPr lang="en-GB" sz="1600" dirty="0" err="1" smtClean="0"/>
              <a:t>f</a:t>
            </a:r>
            <a:r>
              <a:rPr lang="en-GB" sz="1600" baseline="-25000" dirty="0" err="1" smtClean="0"/>
              <a:t>s</a:t>
            </a:r>
            <a:r>
              <a:rPr lang="en-GB" sz="1600" dirty="0" smtClean="0"/>
              <a:t> </a:t>
            </a:r>
          </a:p>
          <a:p>
            <a:pPr marL="1143000" lvl="2">
              <a:lnSpc>
                <a:spcPct val="80000"/>
              </a:lnSpc>
              <a:spcBef>
                <a:spcPct val="20000"/>
              </a:spcBef>
              <a:buNone/>
            </a:pPr>
            <a:r>
              <a:rPr lang="en-GB" sz="1600" dirty="0" smtClean="0"/>
              <a:t>corresponds to a 1.20 ns window in the core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1600" dirty="0" smtClean="0"/>
              <a:t>and follow </a:t>
            </a:r>
            <a:r>
              <a:rPr lang="en-GB" sz="1600" dirty="0" err="1" smtClean="0"/>
              <a:t>f</a:t>
            </a:r>
            <a:r>
              <a:rPr lang="en-GB" sz="1600" baseline="-25000" dirty="0" err="1" smtClean="0"/>
              <a:t>s</a:t>
            </a:r>
            <a:r>
              <a:rPr lang="en-GB" sz="1600" dirty="0" smtClean="0"/>
              <a:t> along the ramp</a:t>
            </a:r>
          </a:p>
          <a:p>
            <a:pPr marL="1143000" lvl="2">
              <a:lnSpc>
                <a:spcPct val="80000"/>
              </a:lnSpc>
              <a:spcBef>
                <a:spcPct val="20000"/>
              </a:spcBef>
              <a:buNone/>
            </a:pPr>
            <a:r>
              <a:rPr lang="en-GB" sz="1600" dirty="0" smtClean="0"/>
              <a:t>from  Hz to  Hz</a:t>
            </a:r>
            <a:endParaRPr lang="en-GB" sz="2000" i="1" dirty="0" smtClean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Algorithm to </a:t>
            </a:r>
            <a:r>
              <a:rPr lang="en-GB" sz="2000" dirty="0" smtClean="0">
                <a:solidFill>
                  <a:srgbClr val="FF0000"/>
                </a:solidFill>
              </a:rPr>
              <a:t>adjust the amplitude </a:t>
            </a:r>
            <a:r>
              <a:rPr lang="en-GB" sz="2000" dirty="0" smtClean="0"/>
              <a:t>of the excitation </a:t>
            </a:r>
            <a:r>
              <a:rPr lang="en-GB" sz="2000" i="1" dirty="0" err="1" smtClean="0"/>
              <a:t>x</a:t>
            </a:r>
            <a:r>
              <a:rPr lang="en-GB" sz="2000" i="1" baseline="-25000" dirty="0" err="1" smtClean="0"/>
              <a:t>n</a:t>
            </a:r>
            <a:r>
              <a:rPr lang="en-GB" sz="2000" dirty="0" smtClean="0"/>
              <a:t> from a measurement of the instantaneous bunch length (mean) </a:t>
            </a:r>
            <a:r>
              <a:rPr lang="en-GB" sz="2000" i="1" dirty="0" err="1" smtClean="0"/>
              <a:t>L</a:t>
            </a:r>
            <a:r>
              <a:rPr lang="en-GB" sz="2000" i="1" baseline="-25000" dirty="0" err="1" smtClean="0"/>
              <a:t>n</a:t>
            </a:r>
            <a:r>
              <a:rPr lang="en-GB" sz="2000" dirty="0" smtClean="0"/>
              <a:t> and comparison to target </a:t>
            </a:r>
            <a:r>
              <a:rPr lang="en-GB" sz="2000" i="1" dirty="0" smtClean="0"/>
              <a:t>L</a:t>
            </a:r>
            <a:r>
              <a:rPr lang="en-GB" sz="2000" i="1" baseline="-25000" dirty="0" smtClean="0"/>
              <a:t>0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Target bunch length </a:t>
            </a:r>
            <a:r>
              <a:rPr lang="en-GB" sz="2000" i="1" dirty="0" smtClean="0"/>
              <a:t>L</a:t>
            </a:r>
            <a:r>
              <a:rPr lang="en-GB" sz="2000" i="1" baseline="-25000" dirty="0" smtClean="0"/>
              <a:t>0</a:t>
            </a:r>
            <a:r>
              <a:rPr lang="en-GB" sz="2000" dirty="0" smtClean="0"/>
              <a:t> set at 1.2 ns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5486400" y="2133600"/>
          <a:ext cx="1695450" cy="552450"/>
        </p:xfrm>
        <a:graphic>
          <a:graphicData uri="http://schemas.openxmlformats.org/presentationml/2006/ole">
            <p:oleObj spid="_x0000_s339973" name="Equation" r:id="rId7" imgW="1701800" imgH="5588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1000" y="6019800"/>
            <a:ext cx="8610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[Tuckmantel] J. Tuckmantel et al., Study of Controlled Longitudinal </a:t>
            </a:r>
            <a:r>
              <a:rPr lang="en-US" sz="1600" dirty="0" err="1" smtClean="0">
                <a:latin typeface="Comic Sans MS" pitchFamily="66" charset="0"/>
              </a:rPr>
              <a:t>Emittance</a:t>
            </a:r>
            <a:r>
              <a:rPr lang="en-US" sz="1600" dirty="0" smtClean="0">
                <a:latin typeface="Comic Sans MS" pitchFamily="66" charset="0"/>
              </a:rPr>
              <a:t> Blow-up for High Intensity LHC beams in the </a:t>
            </a:r>
            <a:r>
              <a:rPr lang="en-US" sz="1600" dirty="0" err="1" smtClean="0">
                <a:latin typeface="Comic Sans MS" pitchFamily="66" charset="0"/>
              </a:rPr>
              <a:t>Cern</a:t>
            </a:r>
            <a:r>
              <a:rPr lang="en-US" sz="1600" dirty="0" smtClean="0">
                <a:latin typeface="Comic Sans MS" pitchFamily="66" charset="0"/>
              </a:rPr>
              <a:t> SPS, EPAC 08, Genoa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" y="1524000"/>
            <a:ext cx="45720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Excitation </a:t>
            </a:r>
            <a:r>
              <a:rPr lang="en-US" sz="2000" dirty="0" smtClean="0">
                <a:solidFill>
                  <a:srgbClr val="FF0000"/>
                </a:solidFill>
              </a:rPr>
              <a:t>spectrum </a:t>
            </a:r>
            <a:r>
              <a:rPr lang="en-US" sz="2000" dirty="0" smtClean="0"/>
              <a:t>follows the synchrotron frequency</a:t>
            </a:r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gain</a:t>
            </a:r>
            <a:r>
              <a:rPr lang="en-US" sz="2000" dirty="0" smtClean="0"/>
              <a:t> is increased during the ramp as the sensitivity to phase noise decreases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target length </a:t>
            </a:r>
            <a:r>
              <a:rPr lang="en-US" sz="2000" dirty="0" smtClean="0"/>
              <a:t>is increased at the beginning of the ramp to avoid undershoot</a:t>
            </a:r>
            <a:endParaRPr lang="en-US" sz="2000" dirty="0"/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 cstate="print"/>
          <a:srcRect l="13714" t="47238" r="30286" b="14667"/>
          <a:stretch>
            <a:fillRect/>
          </a:stretch>
        </p:blipFill>
        <p:spPr bwMode="auto">
          <a:xfrm>
            <a:off x="4876800" y="457200"/>
            <a:ext cx="4267200" cy="217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4286" t="48000" r="29714" b="14667"/>
          <a:stretch>
            <a:fillRect/>
          </a:stretch>
        </p:blipFill>
        <p:spPr bwMode="auto">
          <a:xfrm>
            <a:off x="4724400" y="3505200"/>
            <a:ext cx="4191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13714" t="48000" r="29143" b="15429"/>
          <a:stretch>
            <a:fillRect/>
          </a:stretch>
        </p:blipFill>
        <p:spPr bwMode="auto">
          <a:xfrm>
            <a:off x="381000" y="3657600"/>
            <a:ext cx="4146550" cy="199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876800" y="2743200"/>
            <a:ext cx="4114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Synchrotron freq plus lower and upper frequency limits of the flat noise PSD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5715000"/>
            <a:ext cx="41148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Target bunch length during ramp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41148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Algorithm gain g during ramp</a:t>
            </a:r>
          </a:p>
        </p:txBody>
      </p:sp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3041" name="Object 1"/>
          <p:cNvGraphicFramePr>
            <a:graphicFrameLocks noChangeAspect="1"/>
          </p:cNvGraphicFramePr>
          <p:nvPr/>
        </p:nvGraphicFramePr>
        <p:xfrm>
          <a:off x="1682750" y="2432050"/>
          <a:ext cx="1647825" cy="547688"/>
        </p:xfrm>
        <a:graphic>
          <a:graphicData uri="http://schemas.openxmlformats.org/presentationml/2006/ole">
            <p:oleObj spid="_x0000_s343041" name="Equation" r:id="rId6" imgW="13586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447800" y="1524000"/>
            <a:ext cx="6172200" cy="4495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The way it was intended to work</a:t>
            </a:r>
          </a:p>
          <a:p>
            <a:r>
              <a:rPr lang="en-US" sz="2400" b="1" dirty="0" smtClean="0"/>
              <a:t>The way we operate it</a:t>
            </a:r>
          </a:p>
          <a:p>
            <a:r>
              <a:rPr lang="en-US" sz="2400" b="1" dirty="0" smtClean="0"/>
              <a:t>Experience with beam</a:t>
            </a:r>
          </a:p>
          <a:p>
            <a:pPr lvl="1"/>
            <a:r>
              <a:rPr lang="en-US" sz="1800" b="1" dirty="0" smtClean="0"/>
              <a:t>Coping with the nominal single-bunch intensity</a:t>
            </a:r>
          </a:p>
          <a:p>
            <a:pPr lvl="1"/>
            <a:r>
              <a:rPr lang="en-US" sz="1800" b="1" dirty="0" smtClean="0"/>
              <a:t>RF noise</a:t>
            </a:r>
          </a:p>
          <a:p>
            <a:pPr lvl="1"/>
            <a:r>
              <a:rPr lang="en-US" sz="1800" b="1" dirty="0" smtClean="0"/>
              <a:t>Transient beam loading compensation</a:t>
            </a:r>
          </a:p>
          <a:p>
            <a:pPr lvl="1"/>
            <a:r>
              <a:rPr lang="en-US" sz="1800" b="1" dirty="0" smtClean="0"/>
              <a:t>Longitudinal </a:t>
            </a:r>
            <a:r>
              <a:rPr lang="en-US" sz="1800" b="1" dirty="0" err="1" smtClean="0"/>
              <a:t>emittance</a:t>
            </a:r>
            <a:r>
              <a:rPr lang="en-US" sz="1800" b="1" dirty="0" smtClean="0"/>
              <a:t> growth</a:t>
            </a:r>
          </a:p>
          <a:p>
            <a:pPr lvl="1"/>
            <a:r>
              <a:rPr lang="en-US" sz="1800" b="1" dirty="0" smtClean="0"/>
              <a:t>Bunch profile</a:t>
            </a:r>
          </a:p>
          <a:p>
            <a:pPr lvl="1"/>
            <a:r>
              <a:rPr lang="en-US" sz="1800" b="1" dirty="0" smtClean="0"/>
              <a:t>Surviving a klystron trip</a:t>
            </a:r>
          </a:p>
          <a:p>
            <a:pPr lvl="1"/>
            <a:r>
              <a:rPr lang="en-US" sz="1800" b="1" dirty="0" smtClean="0"/>
              <a:t>Longitudinal stability</a:t>
            </a:r>
          </a:p>
          <a:p>
            <a:r>
              <a:rPr lang="en-US" sz="2400" b="1" dirty="0" smtClean="0"/>
              <a:t>The (near) future</a:t>
            </a:r>
          </a:p>
          <a:p>
            <a:r>
              <a:rPr lang="en-US" sz="2400" b="1" dirty="0" smtClean="0"/>
              <a:t>Conclusions</a:t>
            </a:r>
          </a:p>
          <a:p>
            <a:pPr lvl="1"/>
            <a:endParaRPr lang="en-US" sz="24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ll137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1" y="1524000"/>
            <a:ext cx="525780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Ramping…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5562600"/>
            <a:ext cx="8610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Bunch length (mean over 1380 bunches/beam) and amplitude of the phase noise excitation during the ramp.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Reproducibility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" name="Picture 10" descr="CaptureLo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048000"/>
            <a:ext cx="5181600" cy="1628476"/>
          </a:xfrm>
          <a:prstGeom prst="rect">
            <a:avLst/>
          </a:prstGeom>
        </p:spPr>
      </p:pic>
      <p:pic>
        <p:nvPicPr>
          <p:cNvPr id="2058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295400"/>
            <a:ext cx="5189537" cy="168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BlowUpRamp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4800600"/>
            <a:ext cx="5196716" cy="10244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2590800"/>
            <a:ext cx="3200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Bunch length evolution (mean over 1380 bunches/beam) for a few ramps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length equalization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Beam2bunchLength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1524000"/>
            <a:ext cx="5140643" cy="370109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334000"/>
            <a:ext cx="8610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Statistics on bunch length (mean, min, max and standard deviation </a:t>
            </a:r>
            <a:r>
              <a:rPr lang="en-US" sz="1600" dirty="0" err="1" smtClean="0">
                <a:latin typeface="Comic Sans MS" pitchFamily="66" charset="0"/>
              </a:rPr>
              <a:t>errorbars</a:t>
            </a:r>
            <a:r>
              <a:rPr lang="en-US" sz="1600" dirty="0" smtClean="0">
                <a:latin typeface="Comic Sans MS" pitchFamily="66" charset="0"/>
              </a:rPr>
              <a:t>)  during the ramp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with beam…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73DD17C-84F8-4F29-8B38-5C0A25CE2E3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2133599" cy="6096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2. RF noise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UMB2_3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54918"/>
            <a:ext cx="5486400" cy="3954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3276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Phase noise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3886200"/>
            <a:ext cx="8839200" cy="2286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dirty="0" smtClean="0"/>
              <a:t>The beam samples the RF field at the revolution frequency. It therefore reacts to the phase noise in all synchrotron sidebands (aliasing) -&gt; we must sum noise contributions over all  n </a:t>
            </a:r>
            <a:r>
              <a:rPr lang="en-US" sz="2000" dirty="0" err="1" smtClean="0"/>
              <a:t>frev</a:t>
            </a:r>
            <a:r>
              <a:rPr lang="en-US" sz="2000" dirty="0" smtClean="0"/>
              <a:t> +- </a:t>
            </a:r>
            <a:r>
              <a:rPr lang="en-US" sz="2000" dirty="0" err="1" smtClean="0"/>
              <a:t>fs</a:t>
            </a:r>
            <a:r>
              <a:rPr lang="en-US" sz="2000" dirty="0" smtClean="0"/>
              <a:t> bands</a:t>
            </a:r>
          </a:p>
          <a:p>
            <a:r>
              <a:rPr lang="en-US" sz="2000" dirty="0" smtClean="0"/>
              <a:t>We measure a noise level of ~ -125 </a:t>
            </a:r>
            <a:r>
              <a:rPr lang="en-US" sz="2000" dirty="0" err="1" smtClean="0"/>
              <a:t>dBc</a:t>
            </a:r>
            <a:r>
              <a:rPr lang="en-US" sz="2000" dirty="0" smtClean="0"/>
              <a:t>/Hz from 10 kHz to 500 kHz. </a:t>
            </a:r>
          </a:p>
          <a:p>
            <a:r>
              <a:rPr lang="en-US" sz="2000" dirty="0" smtClean="0"/>
              <a:t>For comparison the </a:t>
            </a:r>
            <a:r>
              <a:rPr lang="en-US" sz="2000" dirty="0" err="1" smtClean="0"/>
              <a:t>Tevatron</a:t>
            </a:r>
            <a:r>
              <a:rPr lang="en-US" sz="2000" dirty="0" smtClean="0"/>
              <a:t> RF phase noise is  -106 </a:t>
            </a:r>
            <a:r>
              <a:rPr lang="en-US" sz="2000" dirty="0" err="1" smtClean="0"/>
              <a:t>dBc</a:t>
            </a:r>
            <a:r>
              <a:rPr lang="en-US" sz="2000" dirty="0" smtClean="0"/>
              <a:t>/Hz [Zhang]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Four-sigma bunch lengthening caused by RF noise ~ 2.5 </a:t>
            </a:r>
            <a:r>
              <a:rPr lang="en-US" sz="2000" b="1" dirty="0" err="1" smtClean="0">
                <a:solidFill>
                  <a:srgbClr val="FF0000"/>
                </a:solidFill>
              </a:rPr>
              <a:t>ps</a:t>
            </a:r>
            <a:r>
              <a:rPr lang="en-US" sz="2000" b="1" dirty="0" smtClean="0">
                <a:solidFill>
                  <a:srgbClr val="FF0000"/>
                </a:solidFill>
              </a:rPr>
              <a:t>/h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600200"/>
            <a:ext cx="29718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latin typeface="Comic Sans MS" pitchFamily="66" charset="0"/>
              </a:rPr>
              <a:t>SSB Phase noise (in </a:t>
            </a:r>
            <a:r>
              <a:rPr lang="en-US" sz="1400" dirty="0" err="1" smtClean="0">
                <a:latin typeface="Comic Sans MS" pitchFamily="66" charset="0"/>
              </a:rPr>
              <a:t>dBc</a:t>
            </a:r>
            <a:r>
              <a:rPr lang="en-US" sz="1400" dirty="0" smtClean="0">
                <a:latin typeface="Comic Sans MS" pitchFamily="66" charset="0"/>
              </a:rPr>
              <a:t>/Hz) of the Vector Sum of the eight cavities B2 with beam at 3.5 </a:t>
            </a:r>
            <a:r>
              <a:rPr lang="en-US" sz="1400" dirty="0" err="1" smtClean="0">
                <a:latin typeface="Comic Sans MS" pitchFamily="66" charset="0"/>
              </a:rPr>
              <a:t>TeV</a:t>
            </a:r>
            <a:r>
              <a:rPr lang="en-US" sz="14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990600"/>
            <a:ext cx="9144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-125 </a:t>
            </a:r>
            <a:r>
              <a:rPr lang="en-US" sz="1200" i="1" dirty="0" err="1" smtClean="0">
                <a:solidFill>
                  <a:srgbClr val="FF0000"/>
                </a:solidFill>
              </a:rPr>
              <a:t>dBc</a:t>
            </a:r>
            <a:r>
              <a:rPr lang="en-US" sz="1200" i="1" dirty="0" smtClean="0">
                <a:solidFill>
                  <a:srgbClr val="FF0000"/>
                </a:solidFill>
              </a:rPr>
              <a:t>/Hz noise floor</a:t>
            </a:r>
            <a:endParaRPr lang="en-US" sz="1200" i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62400" y="1981200"/>
            <a:ext cx="441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 rot="5400000">
            <a:off x="6457265" y="1809066"/>
            <a:ext cx="344270" cy="15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LHC RF, operation with beam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2667000"/>
            <a:ext cx="14478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800 </a:t>
            </a:r>
            <a:r>
              <a:rPr lang="en-US" sz="1200" i="1" dirty="0" err="1" smtClean="0">
                <a:solidFill>
                  <a:srgbClr val="FF0000"/>
                </a:solidFill>
              </a:rPr>
              <a:t>fs</a:t>
            </a:r>
            <a:r>
              <a:rPr lang="en-US" sz="1200" i="1" dirty="0" smtClean="0">
                <a:solidFill>
                  <a:srgbClr val="FF0000"/>
                </a:solidFill>
              </a:rPr>
              <a:t> jitter integrated from 10Hz to 10 MHz</a:t>
            </a:r>
            <a:endParaRPr lang="en-US" sz="1200" i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3352800" y="2990166"/>
            <a:ext cx="1828800" cy="286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6248400"/>
            <a:ext cx="86106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[Zhang] X. Zhang et.al., Generation and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Diagnositc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of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uncaptured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beam in the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Fermilab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Tevatron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and its control by electron lenses, Physical Review Special Topics Accelerators and Beams,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Intra-Beam Scattering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495800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IBS acts in all the three planes (horizontal, vertical  and longitudinal)</a:t>
            </a:r>
          </a:p>
          <a:p>
            <a:r>
              <a:rPr lang="en-US" sz="2000" dirty="0" smtClean="0"/>
              <a:t>It is the process that affects luminosity lifetime the most</a:t>
            </a:r>
          </a:p>
          <a:p>
            <a:r>
              <a:rPr lang="en-US" sz="2000" dirty="0" smtClean="0"/>
              <a:t>In the longitudinal plane it causes (4-sigma) </a:t>
            </a:r>
            <a:r>
              <a:rPr lang="en-US" sz="2000" dirty="0" smtClean="0">
                <a:solidFill>
                  <a:srgbClr val="FF0000"/>
                </a:solidFill>
              </a:rPr>
              <a:t>bunch lengthening </a:t>
            </a:r>
            <a:r>
              <a:rPr lang="en-US" sz="2000" dirty="0" smtClean="0"/>
              <a:t>with a rate of </a:t>
            </a:r>
            <a:r>
              <a:rPr lang="en-US" sz="2000" dirty="0" smtClean="0">
                <a:solidFill>
                  <a:srgbClr val="FF0000"/>
                </a:solidFill>
              </a:rPr>
              <a:t>~30 ps/h </a:t>
            </a:r>
            <a:r>
              <a:rPr lang="en-US" sz="2000" dirty="0" smtClean="0"/>
              <a:t>at the </a:t>
            </a:r>
            <a:r>
              <a:rPr lang="en-US" sz="2000" dirty="0" smtClean="0">
                <a:solidFill>
                  <a:srgbClr val="FF0000"/>
                </a:solidFill>
              </a:rPr>
              <a:t>start of physics</a:t>
            </a:r>
            <a:r>
              <a:rPr lang="en-US" sz="2000" dirty="0" smtClean="0"/>
              <a:t>, down to </a:t>
            </a:r>
            <a:r>
              <a:rPr lang="en-US" sz="2000" dirty="0" smtClean="0">
                <a:solidFill>
                  <a:srgbClr val="FF0000"/>
                </a:solidFill>
              </a:rPr>
              <a:t>below 10 ps/h </a:t>
            </a:r>
            <a:r>
              <a:rPr lang="en-US" sz="2000" dirty="0" smtClean="0"/>
              <a:t>after </a:t>
            </a:r>
            <a:r>
              <a:rPr lang="en-US" sz="2000" dirty="0" smtClean="0">
                <a:solidFill>
                  <a:srgbClr val="FF0000"/>
                </a:solidFill>
              </a:rPr>
              <a:t>10 hours of physics</a:t>
            </a:r>
          </a:p>
          <a:p>
            <a:r>
              <a:rPr lang="en-US" sz="2000" dirty="0" smtClean="0"/>
              <a:t>The RF noise effect is much weaker (&lt; 2.5 ps/h)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LHC RF, operation with beam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419600"/>
            <a:ext cx="37338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450 GeV conditions. Measured bunch lengthening compared to an exclusively IBS model. Very good fit (except for the first 10 min). Courtesy of T.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Mertens</a:t>
            </a:r>
            <a:r>
              <a:rPr lang="en-US" sz="1200" smtClean="0">
                <a:latin typeface="Comic Sans MS" pitchFamily="66" charset="0"/>
                <a:cs typeface="Times New Roman" pitchFamily="18" charset="0"/>
              </a:rPr>
              <a:t>, CERN/BE/ABP.</a:t>
            </a:r>
            <a:endParaRPr lang="en-US" sz="1200" dirty="0" smtClean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562600"/>
            <a:ext cx="776847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on RF noise in </a:t>
            </a:r>
            <a:r>
              <a:rPr lang="en-US" dirty="0" err="1" smtClean="0">
                <a:solidFill>
                  <a:srgbClr val="FF0000"/>
                </a:solidFill>
              </a:rPr>
              <a:t>Themis</a:t>
            </a:r>
            <a:r>
              <a:rPr lang="en-US" dirty="0" smtClean="0">
                <a:solidFill>
                  <a:srgbClr val="FF0000"/>
                </a:solidFill>
              </a:rPr>
              <a:t> talk </a:t>
            </a:r>
            <a:r>
              <a:rPr lang="en-US" i="1" dirty="0" smtClean="0">
                <a:solidFill>
                  <a:srgbClr val="FF0000"/>
                </a:solidFill>
              </a:rPr>
              <a:t>RF System Models and longitudinal beam dynamics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 Wednesday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788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3819525" cy="279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with beam…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73DD17C-84F8-4F29-8B38-5C0A25CE2E3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47800" y="3657600"/>
            <a:ext cx="5943600" cy="609600"/>
          </a:xfrm>
        </p:spPr>
        <p:txBody>
          <a:bodyPr vert="horz" anchor="ctr">
            <a:normAutofit fontScale="62500" lnSpcReduction="20000"/>
          </a:bodyPr>
          <a:lstStyle/>
          <a:p>
            <a:pPr>
              <a:spcBef>
                <a:spcPct val="0"/>
              </a:spcBef>
            </a:pPr>
            <a:r>
              <a:rPr lang="en-US" sz="44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Transient beam loading compensation</a:t>
            </a:r>
            <a:endParaRPr lang="en-US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The LHC RF, operation with beam</a:t>
            </a:r>
            <a:endParaRPr lang="en-US" dirty="0"/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1447800" y="3048000"/>
            <a:ext cx="6096000" cy="609600"/>
          </a:xfrm>
          <a:prstGeom prst="rect">
            <a:avLst/>
          </a:prstGeom>
          <a:solidFill>
            <a:schemeClr val="accent1"/>
          </a:solidFill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3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Transient beam loading compensation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feedback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4645152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Each cavity has a strong RF feedback. The loop delay has been kept minimal to allow for an high gain (650 ns, including klystron group delay and LLRF)</a:t>
            </a:r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cavity QL is reduced to ~600 </a:t>
            </a:r>
            <a:r>
              <a:rPr lang="en-US" sz="2000" dirty="0" smtClean="0"/>
              <a:t>(700 kHz 2-sided BW), </a:t>
            </a:r>
            <a:r>
              <a:rPr lang="en-US" sz="2000" dirty="0" smtClean="0">
                <a:solidFill>
                  <a:srgbClr val="FF0000"/>
                </a:solidFill>
              </a:rPr>
              <a:t>independent of the coupler settings</a:t>
            </a:r>
            <a:r>
              <a:rPr lang="en-US" sz="2000" dirty="0" smtClean="0"/>
              <a:t>:</a:t>
            </a:r>
          </a:p>
          <a:p>
            <a:pPr lvl="1"/>
            <a:r>
              <a:rPr lang="en-US" sz="1700" dirty="0" smtClean="0"/>
              <a:t>Open Loop gain  ~20 for QL=20000</a:t>
            </a:r>
          </a:p>
          <a:p>
            <a:pPr lvl="1"/>
            <a:r>
              <a:rPr lang="en-US" sz="1700" dirty="0" smtClean="0"/>
              <a:t>Open Loop gain  ~ 60 for QL=60000</a:t>
            </a:r>
          </a:p>
          <a:p>
            <a:r>
              <a:rPr lang="en-US" sz="2000" dirty="0" smtClean="0"/>
              <a:t>In physics (QL=60000), the cavity impedance is effectively </a:t>
            </a:r>
            <a:r>
              <a:rPr lang="en-US" sz="2000" dirty="0" smtClean="0">
                <a:solidFill>
                  <a:srgbClr val="FF0000"/>
                </a:solidFill>
              </a:rPr>
              <a:t>reduced from 2.7 M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2000" dirty="0" smtClean="0">
                <a:solidFill>
                  <a:srgbClr val="FF0000"/>
                </a:solidFill>
              </a:rPr>
              <a:t> down to 45 k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</a:p>
          <a:p>
            <a:r>
              <a:rPr lang="en-US" sz="2000" dirty="0" smtClean="0"/>
              <a:t>A 1-T feedback with 20 dB gain will further reduce the impedance in a 1.5 MHz 2-sided BW. It is not operational yet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019800"/>
            <a:ext cx="849463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on the 1-T </a:t>
            </a:r>
            <a:r>
              <a:rPr lang="en-US" dirty="0" err="1" smtClean="0">
                <a:solidFill>
                  <a:srgbClr val="FF0000"/>
                </a:solidFill>
              </a:rPr>
              <a:t>fdbk</a:t>
            </a:r>
            <a:r>
              <a:rPr lang="en-US" dirty="0" smtClean="0">
                <a:solidFill>
                  <a:srgbClr val="FF0000"/>
                </a:solidFill>
              </a:rPr>
              <a:t>  in </a:t>
            </a:r>
            <a:r>
              <a:rPr lang="en-US" dirty="0" err="1" smtClean="0">
                <a:solidFill>
                  <a:srgbClr val="FF0000"/>
                </a:solidFill>
              </a:rPr>
              <a:t>Themis</a:t>
            </a:r>
            <a:r>
              <a:rPr lang="en-US" dirty="0" smtClean="0">
                <a:solidFill>
                  <a:srgbClr val="FF0000"/>
                </a:solidFill>
              </a:rPr>
              <a:t> talk </a:t>
            </a:r>
            <a:r>
              <a:rPr lang="en-US" i="1" dirty="0" smtClean="0">
                <a:solidFill>
                  <a:srgbClr val="FF0000"/>
                </a:solidFill>
              </a:rPr>
              <a:t>LHC </a:t>
            </a:r>
            <a:r>
              <a:rPr lang="en-US" i="1" dirty="0" err="1" smtClean="0">
                <a:solidFill>
                  <a:srgbClr val="FF0000"/>
                </a:solidFill>
              </a:rPr>
              <a:t>Matlab</a:t>
            </a:r>
            <a:r>
              <a:rPr lang="en-US" i="1" dirty="0" smtClean="0">
                <a:solidFill>
                  <a:srgbClr val="FF0000"/>
                </a:solidFill>
              </a:rPr>
              <a:t> tools and 1-Turn feedback commissioning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 Tuesday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602" name="Picture 2" descr="G:\Departments\AB\Groups\RF\Machines\LHC\LowLevel\Commissioning\CavController\CavSettingUp\B1\CAV1B1\Pictures_2011\CloseLoop46kVQ20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838200"/>
            <a:ext cx="3886200" cy="29146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67400" y="3886200"/>
            <a:ext cx="2743200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RF feedback closed loop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field with 1380 bunches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 descr="Vca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524000"/>
            <a:ext cx="4495800" cy="335782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LHC RF, operation with beam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4953000"/>
            <a:ext cx="74676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3.5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TeV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conditions: Amplitude and phase of the cavity field over one turn, with 1380 bunches (55% nominal intensity).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3200400"/>
            <a:ext cx="1447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~ 1 degree </a:t>
            </a:r>
            <a:r>
              <a:rPr lang="en-US" sz="1200" i="1" dirty="0" err="1" smtClean="0">
                <a:solidFill>
                  <a:srgbClr val="FF0000"/>
                </a:solidFill>
              </a:rPr>
              <a:t>pk-pk</a:t>
            </a:r>
            <a:r>
              <a:rPr lang="en-US" sz="1200" i="1" dirty="0" smtClean="0">
                <a:solidFill>
                  <a:srgbClr val="FF0000"/>
                </a:solidFill>
              </a:rPr>
              <a:t> phase variation 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1828800"/>
            <a:ext cx="1447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~ 0.5% </a:t>
            </a:r>
            <a:r>
              <a:rPr lang="en-US" sz="1200" i="1" dirty="0" err="1" smtClean="0">
                <a:solidFill>
                  <a:srgbClr val="FF0000"/>
                </a:solidFill>
              </a:rPr>
              <a:t>pk-pk</a:t>
            </a:r>
            <a:r>
              <a:rPr lang="en-US" sz="1200" i="1" dirty="0" smtClean="0">
                <a:solidFill>
                  <a:srgbClr val="FF0000"/>
                </a:solidFill>
              </a:rPr>
              <a:t> amplitude variation </a:t>
            </a:r>
            <a:endParaRPr lang="en-US" sz="1200" i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6553200" y="2059633"/>
            <a:ext cx="762000" cy="4549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1"/>
          </p:cNvCxnSpPr>
          <p:nvPr/>
        </p:nvCxnSpPr>
        <p:spPr>
          <a:xfrm flipH="1" flipV="1">
            <a:off x="6477000" y="3429000"/>
            <a:ext cx="838200" cy="22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1981200"/>
            <a:ext cx="22098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~ </a:t>
            </a:r>
            <a:r>
              <a:rPr lang="en-US" sz="1600" i="1" dirty="0" smtClean="0">
                <a:solidFill>
                  <a:srgbClr val="FF0000"/>
                </a:solidFill>
              </a:rPr>
              <a:t>0.3 A DC current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(LHC nominal = 0.55 A) 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Klystron current with 1380 bunches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 descr="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4488001" cy="3352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LHC RF, operation with beam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105400"/>
            <a:ext cx="74676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3.5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TeV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conditions: Klystron power and phase of the klystron forward current (measured in the waveguide) over one turn, with 1380 bunches (55% nominal intensity).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1905000"/>
            <a:ext cx="25146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The power does not change much between beam and gaps. But significant peaks are observed at the transitions </a:t>
            </a:r>
            <a:endParaRPr lang="en-US" sz="1200" i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876800" y="2209800"/>
            <a:ext cx="1219200" cy="685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72200" y="3505200"/>
            <a:ext cx="25146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60 degrees phase change between beam and gaps</a:t>
            </a:r>
            <a:endParaRPr lang="en-US" sz="1200" i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953000" y="3733800"/>
            <a:ext cx="12192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00200" y="1066800"/>
            <a:ext cx="22098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~ </a:t>
            </a:r>
            <a:r>
              <a:rPr lang="en-US" sz="1600" i="1" dirty="0" smtClean="0">
                <a:solidFill>
                  <a:srgbClr val="FF0000"/>
                </a:solidFill>
              </a:rPr>
              <a:t>0.3 A DC current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(LHC nominal = 0.55 A) 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it was intended to work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73DD17C-84F8-4F29-8B38-5C0A25CE2E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with beam…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73DD17C-84F8-4F29-8B38-5C0A25CE2E3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The LHC RF, operation with beam</a:t>
            </a:r>
            <a:endParaRPr lang="en-US" dirty="0"/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1600200" y="3048000"/>
            <a:ext cx="6096000" cy="609600"/>
          </a:xfrm>
          <a:prstGeom prst="rect">
            <a:avLst/>
          </a:prstGeom>
          <a:solidFill>
            <a:schemeClr val="accent1"/>
          </a:solidFill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800" noProof="0" dirty="0" smtClean="0">
                <a:solidFill>
                  <a:schemeClr val="bg1"/>
                </a:solidFill>
              </a:rPr>
              <a:t>4. Longitudinal </a:t>
            </a:r>
            <a:r>
              <a:rPr lang="en-US" sz="2800" noProof="0" dirty="0" err="1" smtClean="0">
                <a:solidFill>
                  <a:schemeClr val="bg1"/>
                </a:solidFill>
              </a:rPr>
              <a:t>emittance</a:t>
            </a:r>
            <a:r>
              <a:rPr lang="en-US" sz="2800" noProof="0" dirty="0" smtClean="0">
                <a:solidFill>
                  <a:schemeClr val="bg1"/>
                </a:solidFill>
              </a:rPr>
              <a:t> growth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length evolution in Physics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 descr="BunchLengthGrowthFill20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524000"/>
            <a:ext cx="4572000" cy="3373989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LHC RF, operation with beam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5105400"/>
            <a:ext cx="74676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A typical fill: 1380 bunches. 3.5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TeV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conditions with fixed 12 MV RF. The bunch length starts at 1.22 ns and, after almost 9 hours of physics, ends-up at 1.35 ns. The bunch length growth is mainly due to IBS. It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decreses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from 30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ps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/h to 8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ps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/h. The first 30 min after collisions are always very perturbed (scraping of the off-momentum particles, probably due to beam-beam tune shift)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with beam…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73DD17C-84F8-4F29-8B38-5C0A25CE2E3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The LHC RF, operation with beam</a:t>
            </a:r>
            <a:endParaRPr lang="en-US" dirty="0"/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667000" y="3200400"/>
            <a:ext cx="3581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5. Bunch profile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profile in physics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7" descr="B2Spectr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1676400"/>
            <a:ext cx="3822000" cy="2712000"/>
          </a:xfrm>
          <a:prstGeom prst="rect">
            <a:avLst/>
          </a:prstGeom>
        </p:spPr>
      </p:pic>
      <p:pic>
        <p:nvPicPr>
          <p:cNvPr id="367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76400"/>
            <a:ext cx="3429000" cy="263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LHC RF, operation with beam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4724400"/>
            <a:ext cx="74676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Left: Bunch spectrum measured with a 3 GHz BW Pick-Up, and a 500 m long 1 5/16”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flexwell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. In blue, data after correction for the cable loss. 1380 bunches in physics, 50 ns spacing.</a:t>
            </a:r>
          </a:p>
          <a:p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Rigth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: Reconstruction of the average longitudinal bunch profile by inverting the corrected spectrum. Comparison with a few classic shapes show a good match with the Parabolic Amplitude Density model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with beam…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73DD17C-84F8-4F29-8B38-5C0A25CE2E3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685800" y="3200400"/>
            <a:ext cx="8001000" cy="381000"/>
          </a:xfrm>
          <a:prstGeom prst="rect">
            <a:avLst/>
          </a:prstGeom>
          <a:solidFill>
            <a:schemeClr val="accent1"/>
          </a:solidFill>
        </p:spPr>
        <p:txBody>
          <a:bodyPr vert="horz" anchor="t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800" noProof="0" dirty="0" smtClean="0">
                <a:solidFill>
                  <a:schemeClr val="bg1"/>
                </a:solidFill>
              </a:rPr>
              <a:t>6. Surviving a klystron trip and RF performances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Klystron trip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8153400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When a klystron trips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beam induced voltage </a:t>
            </a:r>
            <a:r>
              <a:rPr lang="en-US" sz="1800" dirty="0" smtClean="0"/>
              <a:t>in the idling cavity may lead to a quench (if it exceeds the 2 MV conditioning level)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reverse power extracted from the beam</a:t>
            </a:r>
            <a:r>
              <a:rPr lang="en-US" sz="1800" dirty="0" smtClean="0"/>
              <a:t>, and dissipated in the load may exceed its rating (rated 300 kW CW)</a:t>
            </a:r>
          </a:p>
          <a:p>
            <a:r>
              <a:rPr lang="en-US" sz="2000" dirty="0" smtClean="0"/>
              <a:t>The first limitation came from the load power</a:t>
            </a:r>
          </a:p>
          <a:p>
            <a:r>
              <a:rPr lang="en-US" sz="2000" dirty="0" smtClean="0"/>
              <a:t>When we </a:t>
            </a:r>
            <a:r>
              <a:rPr lang="en-US" sz="2000" dirty="0" smtClean="0">
                <a:solidFill>
                  <a:srgbClr val="FF0000"/>
                </a:solidFill>
              </a:rPr>
              <a:t>exceeded 1100 bunches</a:t>
            </a:r>
            <a:r>
              <a:rPr lang="en-US" sz="2000" dirty="0" smtClean="0"/>
              <a:t>, mid-June 2011, we linked the klystron surveillance to the </a:t>
            </a:r>
            <a:r>
              <a:rPr lang="en-US" sz="2000" dirty="0" smtClean="0">
                <a:solidFill>
                  <a:srgbClr val="FF0000"/>
                </a:solidFill>
              </a:rPr>
              <a:t>beam dump system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From then on, the trip of a single klystron would dump both beams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5715000" cy="1266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Helvetica" pitchFamily="34" charset="0"/>
                <a:cs typeface="Helvetica" pitchFamily="34" charset="0"/>
              </a:rPr>
              <a:t>Klystron trip with 1100 bunches (June 2011)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Oct 17, 2011</a:t>
            </a:r>
            <a:endParaRPr lang="en-US" altLang="en-US" smtClean="0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LHC RF, operation with beam</a:t>
            </a:r>
          </a:p>
        </p:txBody>
      </p:sp>
      <p:sp>
        <p:nvSpPr>
          <p:cNvPr id="2970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717D3E9-1FF4-43C5-8839-8F5E13834039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53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58674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ea typeface="Helvetica" pitchFamily="34" charset="0"/>
                <a:cs typeface="Helvetica" pitchFamily="34" charset="0"/>
              </a:rPr>
              <a:t>We observe a very large spike peaking at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1.1 MW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, followed by a decaying transient with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20-30 </a:t>
            </a:r>
            <a:r>
              <a:rPr lang="en-US" sz="2000" dirty="0" err="1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microsec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 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time constant, then a slow decay to reach the steady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>
                <a:ea typeface="Helvetica" pitchFamily="34" charset="0"/>
                <a:cs typeface="Helvetica" pitchFamily="34" charset="0"/>
              </a:rPr>
              <a:t>The 20-30 </a:t>
            </a:r>
            <a:r>
              <a:rPr lang="en-US" sz="1600" dirty="0" smtClean="0">
                <a:latin typeface="Symbol" pitchFamily="18" charset="2"/>
                <a:ea typeface="Helvetica" pitchFamily="34" charset="0"/>
                <a:cs typeface="Helvetica" pitchFamily="34" charset="0"/>
              </a:rPr>
              <a:t>m</a:t>
            </a:r>
            <a:r>
              <a:rPr lang="en-US" sz="1600" dirty="0" smtClean="0">
                <a:ea typeface="Helvetica" pitchFamily="34" charset="0"/>
                <a:cs typeface="Helvetica" pitchFamily="34" charset="0"/>
              </a:rPr>
              <a:t>s time-constant decay starts at </a:t>
            </a:r>
            <a:r>
              <a:rPr lang="en-US" sz="16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400 kW </a:t>
            </a:r>
            <a:r>
              <a:rPr lang="en-US" sz="1600" dirty="0" smtClean="0">
                <a:ea typeface="Helvetica" pitchFamily="34" charset="0"/>
                <a:cs typeface="Helvetica" pitchFamily="34" charset="0"/>
              </a:rPr>
              <a:t>level and disappears in ~50 </a:t>
            </a:r>
            <a:r>
              <a:rPr lang="en-US" sz="1600" dirty="0" err="1" smtClean="0">
                <a:latin typeface="Symbol" pitchFamily="18" charset="2"/>
                <a:ea typeface="Helvetica" pitchFamily="34" charset="0"/>
                <a:cs typeface="Helvetica" pitchFamily="34" charset="0"/>
              </a:rPr>
              <a:t>m</a:t>
            </a:r>
            <a:r>
              <a:rPr lang="en-US" sz="1600" dirty="0" err="1" smtClean="0">
                <a:ea typeface="Helvetica" pitchFamily="34" charset="0"/>
                <a:cs typeface="Helvetica" pitchFamily="34" charset="0"/>
              </a:rPr>
              <a:t>s.</a:t>
            </a:r>
            <a:r>
              <a:rPr lang="en-US" sz="1600" dirty="0" smtClean="0">
                <a:ea typeface="Helvetica" pitchFamily="34" charset="0"/>
                <a:cs typeface="Helvetica" pitchFamily="34" charset="0"/>
              </a:rPr>
              <a:t> This power spike is the dumping of the cavity stored energy (~20 J), not a large energy. Frightening peak but it cannot damage the coupler.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>
                <a:ea typeface="Helvetica" pitchFamily="34" charset="0"/>
                <a:cs typeface="Helvetica" pitchFamily="34" charset="0"/>
              </a:rPr>
              <a:t>The 1.1 MW peak actually is a ~4 MHz ringing that decays in 2 </a:t>
            </a:r>
            <a:r>
              <a:rPr lang="en-US" sz="1600" dirty="0" err="1" smtClean="0">
                <a:ea typeface="Helvetica" pitchFamily="34" charset="0"/>
                <a:cs typeface="Helvetica" pitchFamily="34" charset="0"/>
              </a:rPr>
              <a:t>microsec</a:t>
            </a:r>
            <a:r>
              <a:rPr lang="en-US" sz="1600" dirty="0" smtClean="0">
                <a:ea typeface="Helvetica" pitchFamily="34" charset="0"/>
                <a:cs typeface="Helvetica" pitchFamily="34" charset="0"/>
              </a:rPr>
              <a:t>. It corresponds to the discharge of the </a:t>
            </a:r>
            <a:r>
              <a:rPr lang="en-US" sz="16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klystron bunching cavity </a:t>
            </a:r>
            <a:r>
              <a:rPr lang="en-US" sz="1600" dirty="0" smtClean="0">
                <a:ea typeface="Helvetica" pitchFamily="34" charset="0"/>
                <a:cs typeface="Helvetica" pitchFamily="34" charset="0"/>
              </a:rPr>
              <a:t>(around 405 MHz). Again frightening but very short -&gt; no damage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>
                <a:ea typeface="Helvetica" pitchFamily="34" charset="0"/>
                <a:cs typeface="Helvetica" pitchFamily="34" charset="0"/>
              </a:rPr>
              <a:t>The slow drift from the </a:t>
            </a:r>
            <a:r>
              <a:rPr lang="en-US" sz="16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~180 kW </a:t>
            </a:r>
            <a:r>
              <a:rPr lang="en-US" sz="1600" dirty="0" smtClean="0">
                <a:ea typeface="Helvetica" pitchFamily="34" charset="0"/>
                <a:cs typeface="Helvetica" pitchFamily="34" charset="0"/>
              </a:rPr>
              <a:t>to the steady 110-130 kW is probably caused by circulator match transients as the power flow is inverted. To be confirmed. </a:t>
            </a:r>
            <a:r>
              <a:rPr lang="en-US" sz="16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Worrying because it lasts long enough to damage coupler</a:t>
            </a:r>
            <a:r>
              <a:rPr lang="en-US" sz="1600" dirty="0" smtClean="0">
                <a:ea typeface="Helvetica" pitchFamily="34" charset="0"/>
                <a:cs typeface="Helvetic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ea typeface="Helvetica" pitchFamily="34" charset="0"/>
              <a:cs typeface="Helvetica" pitchFamily="34" charset="0"/>
            </a:endParaRPr>
          </a:p>
        </p:txBody>
      </p:sp>
      <p:pic>
        <p:nvPicPr>
          <p:cNvPr id="15367" name="Picture 2" descr="G:\Departments\AB\Groups\RF\Machines\LHC\LowLevel\Commissioning\BeamControl\SR4\BCStartUp2011\June6\Pictures\Pref6B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52400"/>
            <a:ext cx="30035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G:\Departments\AB\Groups\RF\Machines\LHC\LowLevel\Commissioning\BeamControl\SR4\BCStartUp2011\June6\Pictures\Pref6B1_mediumr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62200"/>
            <a:ext cx="291941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4" descr="G:\Departments\AB\Groups\RF\Machines\LHC\LowLevel\Commissioning\BeamControl\SR4\BCStartUp2011\June6\Pictures\Pref6B1_ring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8850" y="4495800"/>
            <a:ext cx="2884488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Box 8"/>
          <p:cNvSpPr txBox="1">
            <a:spLocks noChangeArrowheads="1"/>
          </p:cNvSpPr>
          <p:nvPr/>
        </p:nvSpPr>
        <p:spPr bwMode="auto">
          <a:xfrm>
            <a:off x="457200" y="6096000"/>
            <a:ext cx="6781800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The two spikes are not an issue. Only the “baseline” can damage coupler or load when increasing intensity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terminated by an RF fault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From July 14</a:t>
            </a:r>
            <a:r>
              <a:rPr lang="en-US" sz="2000" baseline="30000" dirty="0" smtClean="0"/>
              <a:t>th </a:t>
            </a:r>
            <a:r>
              <a:rPr lang="en-US" sz="2000" dirty="0" smtClean="0"/>
              <a:t>till Oct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, the LHC had </a:t>
            </a:r>
            <a:r>
              <a:rPr lang="en-US" sz="2000" dirty="0" smtClean="0">
                <a:solidFill>
                  <a:srgbClr val="FF0000"/>
                </a:solidFill>
              </a:rPr>
              <a:t>84 Physics fills</a:t>
            </a:r>
          </a:p>
          <a:p>
            <a:r>
              <a:rPr lang="en-US" sz="2000" dirty="0" smtClean="0"/>
              <a:t>Of  which </a:t>
            </a:r>
            <a:r>
              <a:rPr lang="en-US" sz="2000" dirty="0" smtClean="0">
                <a:solidFill>
                  <a:srgbClr val="FF0000"/>
                </a:solidFill>
              </a:rPr>
              <a:t>12 were dumped by the RF</a:t>
            </a:r>
          </a:p>
          <a:p>
            <a:pPr lvl="1"/>
            <a:r>
              <a:rPr lang="en-US" sz="1800" dirty="0" smtClean="0"/>
              <a:t>3 on </a:t>
            </a:r>
            <a:r>
              <a:rPr lang="en-US" sz="1800" i="1" dirty="0" smtClean="0"/>
              <a:t>Klystron Filament Current </a:t>
            </a:r>
            <a:r>
              <a:rPr lang="en-US" sz="1800" dirty="0" smtClean="0"/>
              <a:t>interlock</a:t>
            </a:r>
          </a:p>
          <a:p>
            <a:pPr lvl="1"/>
            <a:r>
              <a:rPr lang="en-US" sz="1800" dirty="0" smtClean="0"/>
              <a:t>2 on </a:t>
            </a:r>
            <a:r>
              <a:rPr lang="en-US" sz="1800" i="1" dirty="0" smtClean="0"/>
              <a:t>Loss of </a:t>
            </a:r>
            <a:r>
              <a:rPr lang="en-US" sz="1800" i="1" dirty="0" err="1" smtClean="0"/>
              <a:t>Cryo</a:t>
            </a:r>
            <a:r>
              <a:rPr lang="en-US" sz="1800" i="1" dirty="0" smtClean="0"/>
              <a:t> Conditions</a:t>
            </a:r>
          </a:p>
          <a:p>
            <a:pPr lvl="1"/>
            <a:r>
              <a:rPr lang="en-US" sz="1800" dirty="0" smtClean="0"/>
              <a:t>1 on </a:t>
            </a:r>
            <a:r>
              <a:rPr lang="en-US" sz="1800" i="1" dirty="0" smtClean="0"/>
              <a:t>Klystron Power Supply </a:t>
            </a:r>
            <a:r>
              <a:rPr lang="en-US" sz="1800" dirty="0" smtClean="0"/>
              <a:t>fault</a:t>
            </a:r>
          </a:p>
          <a:p>
            <a:pPr lvl="1"/>
            <a:r>
              <a:rPr lang="en-US" sz="1800" dirty="0" smtClean="0"/>
              <a:t>1 on </a:t>
            </a:r>
            <a:r>
              <a:rPr lang="en-US" sz="1800" i="1" dirty="0" smtClean="0"/>
              <a:t>HOM Temperature too high</a:t>
            </a:r>
            <a:r>
              <a:rPr lang="en-US" sz="1800" dirty="0" smtClean="0"/>
              <a:t>. Probably a false alarm</a:t>
            </a:r>
          </a:p>
          <a:p>
            <a:pPr lvl="1"/>
            <a:r>
              <a:rPr lang="en-US" sz="1800" dirty="0" smtClean="0"/>
              <a:t>1 on </a:t>
            </a:r>
            <a:r>
              <a:rPr lang="en-US" sz="1800" i="1" dirty="0" smtClean="0"/>
              <a:t>Controls Communication lost</a:t>
            </a:r>
          </a:p>
          <a:p>
            <a:pPr lvl="1"/>
            <a:r>
              <a:rPr lang="en-US" sz="1800" dirty="0" smtClean="0"/>
              <a:t>1 on </a:t>
            </a:r>
            <a:r>
              <a:rPr lang="en-US" sz="1800" i="1" dirty="0" smtClean="0"/>
              <a:t>Klystron Vacuum</a:t>
            </a:r>
          </a:p>
          <a:p>
            <a:pPr lvl="1"/>
            <a:r>
              <a:rPr lang="en-US" sz="1800" dirty="0" smtClean="0"/>
              <a:t>3 </a:t>
            </a:r>
            <a:r>
              <a:rPr lang="en-US" sz="1800" i="1" dirty="0" smtClean="0"/>
              <a:t>not documented sufficiently </a:t>
            </a:r>
            <a:r>
              <a:rPr lang="en-US" sz="1800" dirty="0" smtClean="0"/>
              <a:t>to be identified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with beam…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73DD17C-84F8-4F29-8B38-5C0A25CE2E3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The LHC RF, operation with beam</a:t>
            </a:r>
            <a:endParaRPr lang="en-US" dirty="0"/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667000" y="3200400"/>
            <a:ext cx="3581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7</a:t>
            </a:r>
            <a:r>
              <a:rPr lang="en-US" sz="2800" noProof="0" dirty="0" smtClean="0">
                <a:solidFill>
                  <a:schemeClr val="bg1"/>
                </a:solidFill>
              </a:rPr>
              <a:t>. Longitudinal stability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Coupled-bunch instabilities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72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growth rate </a:t>
            </a:r>
            <a:r>
              <a:rPr lang="en-US" sz="2000" dirty="0" smtClean="0"/>
              <a:t>and tune shift of coupled-bunch mode </a:t>
            </a:r>
            <a:r>
              <a:rPr lang="en-US" sz="2000" i="1" dirty="0" smtClean="0"/>
              <a:t>l</a:t>
            </a:r>
            <a:r>
              <a:rPr lang="en-US" sz="2000" dirty="0" smtClean="0"/>
              <a:t> (dipole only) can be computed from the cavity impedance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With </a:t>
            </a:r>
            <a:r>
              <a:rPr lang="en-US" sz="2000" i="1" dirty="0" smtClean="0">
                <a:latin typeface="Symbol" pitchFamily="18" charset="2"/>
              </a:rPr>
              <a:t>w</a:t>
            </a:r>
            <a:r>
              <a:rPr lang="en-US" sz="2000" i="1" dirty="0" smtClean="0"/>
              <a:t>=(p </a:t>
            </a:r>
            <a:r>
              <a:rPr lang="en-US" sz="2000" i="1" dirty="0" err="1" smtClean="0"/>
              <a:t>h+l</a:t>
            </a:r>
            <a:r>
              <a:rPr lang="en-US" sz="2000" i="1" dirty="0" smtClean="0"/>
              <a:t>) </a:t>
            </a:r>
            <a:r>
              <a:rPr lang="en-US" sz="2000" i="1" dirty="0" err="1" smtClean="0">
                <a:latin typeface="Symbol" pitchFamily="18" charset="2"/>
              </a:rPr>
              <a:t>w</a:t>
            </a:r>
            <a:r>
              <a:rPr lang="en-US" sz="2000" i="1" baseline="-25000" dirty="0" err="1" smtClean="0"/>
              <a:t>rev</a:t>
            </a:r>
            <a:r>
              <a:rPr lang="en-US" sz="2000" i="1" dirty="0" err="1" smtClean="0"/>
              <a:t>+</a:t>
            </a:r>
            <a:r>
              <a:rPr lang="en-US" sz="2000" i="1" dirty="0" err="1" smtClean="0">
                <a:latin typeface="Symbol" pitchFamily="18" charset="2"/>
              </a:rPr>
              <a:t>w</a:t>
            </a:r>
            <a:r>
              <a:rPr lang="en-US" sz="2000" i="1" baseline="-25000" dirty="0" err="1" smtClean="0"/>
              <a:t>s</a:t>
            </a:r>
            <a:r>
              <a:rPr lang="en-US" sz="2000" dirty="0" smtClean="0"/>
              <a:t>. For a cavity at the fundamental, only two terms in the above infinite sum are not negligible: p=1 and p=-1</a:t>
            </a:r>
          </a:p>
          <a:p>
            <a:r>
              <a:rPr lang="en-US" sz="2000" dirty="0" smtClean="0"/>
              <a:t>The impedance Z(</a:t>
            </a:r>
            <a:r>
              <a:rPr lang="en-US" sz="2000" i="1" dirty="0" smtClean="0">
                <a:latin typeface="Symbol" pitchFamily="18" charset="2"/>
              </a:rPr>
              <a:t>w</a:t>
            </a:r>
            <a:r>
              <a:rPr lang="en-US" sz="2000" dirty="0" smtClean="0"/>
              <a:t>) is </a:t>
            </a:r>
            <a:r>
              <a:rPr lang="en-US" sz="2000" dirty="0" smtClean="0">
                <a:solidFill>
                  <a:srgbClr val="FF0000"/>
                </a:solidFill>
              </a:rPr>
              <a:t>modified by the LLRF loops</a:t>
            </a:r>
            <a:r>
              <a:rPr lang="en-US" sz="2000" dirty="0" smtClean="0"/>
              <a:t>. The above equation can be used to analyze different configurations</a:t>
            </a:r>
          </a:p>
          <a:p>
            <a:r>
              <a:rPr lang="en-US" sz="2000" dirty="0" smtClean="0"/>
              <a:t>Stability is preserved if the </a:t>
            </a:r>
            <a:r>
              <a:rPr lang="en-US" sz="2000" dirty="0" smtClean="0">
                <a:solidFill>
                  <a:srgbClr val="FF0000"/>
                </a:solidFill>
              </a:rPr>
              <a:t>growth rate is significantly smaller than the tune spread:</a:t>
            </a:r>
          </a:p>
          <a:p>
            <a:endParaRPr lang="en-US" sz="2000" dirty="0" smtClean="0"/>
          </a:p>
          <a:p>
            <a:r>
              <a:rPr lang="en-US" sz="2000" dirty="0" smtClean="0"/>
              <a:t>With </a:t>
            </a:r>
            <a:r>
              <a:rPr lang="en-US" sz="2000" i="1" dirty="0" smtClean="0"/>
              <a:t>L</a:t>
            </a:r>
            <a:r>
              <a:rPr lang="en-US" sz="2000" dirty="0" smtClean="0"/>
              <a:t> the 4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 bunch length 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133600" y="2286000"/>
          <a:ext cx="3507377" cy="685800"/>
        </p:xfrm>
        <a:graphic>
          <a:graphicData uri="http://schemas.openxmlformats.org/presentationml/2006/ole">
            <p:oleObj spid="_x0000_s393218" name="Equation" r:id="rId4" imgW="2273040" imgH="444240" progId="Equation.3">
              <p:embed/>
            </p:oleObj>
          </a:graphicData>
        </a:graphic>
      </p:graphicFrame>
      <p:graphicFrame>
        <p:nvGraphicFramePr>
          <p:cNvPr id="207876" name="Object 4"/>
          <p:cNvGraphicFramePr>
            <a:graphicFrameLocks noChangeAspect="1"/>
          </p:cNvGraphicFramePr>
          <p:nvPr/>
        </p:nvGraphicFramePr>
        <p:xfrm>
          <a:off x="2667000" y="4724400"/>
          <a:ext cx="998538" cy="606425"/>
        </p:xfrm>
        <a:graphic>
          <a:graphicData uri="http://schemas.openxmlformats.org/presentationml/2006/ole">
            <p:oleObj spid="_x0000_s393219" name="Equation" r:id="rId5" imgW="647640" imgH="393480" progId="Equation.3">
              <p:embed/>
            </p:oleObj>
          </a:graphicData>
        </a:graphic>
      </p:graphicFrame>
      <p:graphicFrame>
        <p:nvGraphicFramePr>
          <p:cNvPr id="207877" name="Object 5"/>
          <p:cNvGraphicFramePr>
            <a:graphicFrameLocks noChangeAspect="1"/>
          </p:cNvGraphicFramePr>
          <p:nvPr/>
        </p:nvGraphicFramePr>
        <p:xfrm>
          <a:off x="3962400" y="5257800"/>
          <a:ext cx="2114550" cy="782637"/>
        </p:xfrm>
        <a:graphic>
          <a:graphicData uri="http://schemas.openxmlformats.org/presentationml/2006/ole">
            <p:oleObj spid="_x0000_s393220" name="Equation" r:id="rId6" imgW="1371600" imgH="507960" progId="Equation.3">
              <p:embed/>
            </p:oleObj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challenge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The LHC RF, operation with beam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LHC is a </a:t>
            </a:r>
            <a:r>
              <a:rPr lang="en-US" sz="2000" dirty="0" smtClean="0">
                <a:solidFill>
                  <a:srgbClr val="FF0000"/>
                </a:solidFill>
              </a:rPr>
              <a:t>high-current collider </a:t>
            </a:r>
            <a:r>
              <a:rPr lang="en-US" sz="2000" dirty="0" smtClean="0"/>
              <a:t>(&gt;0.5 A DC nominal ) </a:t>
            </a:r>
          </a:p>
          <a:p>
            <a:pPr lvl="1"/>
            <a:r>
              <a:rPr lang="en-US" sz="1700" dirty="0" smtClean="0"/>
              <a:t>The high-current is a challenge: The Cavity impedance must be reduced by order of magnitudes to keep the beam stable and control transient beam loading</a:t>
            </a:r>
          </a:p>
          <a:p>
            <a:pPr lvl="1"/>
            <a:r>
              <a:rPr lang="en-US" sz="1700" dirty="0" smtClean="0"/>
              <a:t>The lifetime in collisions is another challenge: RF noise must be minimized</a:t>
            </a:r>
          </a:p>
          <a:p>
            <a:r>
              <a:rPr lang="en-US" sz="2000" dirty="0" smtClean="0"/>
              <a:t>Fortunately the design was good…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Low R/Q Superconducting </a:t>
            </a:r>
            <a:r>
              <a:rPr lang="en-US" sz="1700" dirty="0" smtClean="0"/>
              <a:t>Cavities are used for their low impedance for a given accelerating voltage</a:t>
            </a:r>
          </a:p>
          <a:p>
            <a:pPr lvl="1"/>
            <a:r>
              <a:rPr lang="en-US" sz="1700" dirty="0" smtClean="0"/>
              <a:t>Cavities are </a:t>
            </a:r>
            <a:r>
              <a:rPr lang="en-US" sz="1700" dirty="0" smtClean="0">
                <a:solidFill>
                  <a:srgbClr val="FF0000"/>
                </a:solidFill>
              </a:rPr>
              <a:t>single-cell</a:t>
            </a:r>
            <a:r>
              <a:rPr lang="en-US" sz="1700" dirty="0" smtClean="0"/>
              <a:t>, each with a </a:t>
            </a:r>
            <a:r>
              <a:rPr lang="en-US" sz="1700" dirty="0" smtClean="0">
                <a:solidFill>
                  <a:srgbClr val="FF0000"/>
                </a:solidFill>
              </a:rPr>
              <a:t>private klystron</a:t>
            </a:r>
            <a:r>
              <a:rPr lang="en-US" sz="1700" dirty="0" smtClean="0"/>
              <a:t>. That gives much flexibility for improving performances using LLRF loops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Movable coupler </a:t>
            </a:r>
            <a:r>
              <a:rPr lang="en-US" sz="1700" dirty="0" smtClean="0"/>
              <a:t>allow for high bandwidth when needed (damping of injection transients) and high voltage during physics</a:t>
            </a:r>
            <a:endParaRPr lang="en-US" sz="17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4267200" cy="884238"/>
          </a:xfrm>
        </p:spPr>
        <p:txBody>
          <a:bodyPr/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 conditions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2133600"/>
            <a:ext cx="59436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We consider </a:t>
            </a:r>
            <a:r>
              <a:rPr lang="en-US" sz="2000" dirty="0" smtClean="0">
                <a:solidFill>
                  <a:srgbClr val="FF0000"/>
                </a:solidFill>
              </a:rPr>
              <a:t>1.2 ns bunch length </a:t>
            </a:r>
            <a:r>
              <a:rPr lang="en-US" sz="2000" dirty="0" smtClean="0"/>
              <a:t>(4 sigma) and nominal beam current </a:t>
            </a:r>
            <a:r>
              <a:rPr lang="en-US" sz="2000" dirty="0" smtClean="0">
                <a:solidFill>
                  <a:srgbClr val="FF0000"/>
                </a:solidFill>
              </a:rPr>
              <a:t>0.58 A DC, </a:t>
            </a:r>
            <a:r>
              <a:rPr lang="en-US" sz="2000" dirty="0" smtClean="0"/>
              <a:t>Q=60000, 14 MV</a:t>
            </a:r>
          </a:p>
          <a:p>
            <a:r>
              <a:rPr lang="en-US" sz="2000" dirty="0" smtClean="0"/>
              <a:t>The synchrotron frequency is 31 Hz. </a:t>
            </a:r>
            <a:r>
              <a:rPr lang="en-US" sz="2000" i="1" dirty="0" err="1" smtClean="0">
                <a:solidFill>
                  <a:srgbClr val="FF0000"/>
                </a:solidFill>
                <a:latin typeface="Symbol" pitchFamily="18" charset="2"/>
              </a:rPr>
              <a:t>Dw</a:t>
            </a:r>
            <a:r>
              <a:rPr lang="en-US" sz="2000" i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sz="2000" i="1" dirty="0" smtClean="0">
                <a:solidFill>
                  <a:srgbClr val="FF0000"/>
                </a:solidFill>
              </a:rPr>
              <a:t>/</a:t>
            </a:r>
            <a:r>
              <a:rPr lang="en-US" sz="2000" dirty="0" smtClean="0">
                <a:solidFill>
                  <a:srgbClr val="FF0000"/>
                </a:solidFill>
              </a:rPr>
              <a:t>4=7 s</a:t>
            </a:r>
            <a:r>
              <a:rPr lang="en-US" sz="2000" baseline="30000" dirty="0" smtClean="0">
                <a:solidFill>
                  <a:srgbClr val="FF0000"/>
                </a:solidFill>
              </a:rPr>
              <a:t>-1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With RF feedback only, the maximum growth rate is </a:t>
            </a:r>
            <a:r>
              <a:rPr lang="en-US" sz="2000" dirty="0" smtClean="0">
                <a:solidFill>
                  <a:srgbClr val="FF0000"/>
                </a:solidFill>
              </a:rPr>
              <a:t>0.013 s</a:t>
            </a:r>
            <a:r>
              <a:rPr lang="en-US" sz="2000" baseline="30000" dirty="0" smtClean="0">
                <a:solidFill>
                  <a:srgbClr val="FF0000"/>
                </a:solidFill>
              </a:rPr>
              <a:t>-1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per cavity (and the max tune shift 0.07 Hz) while the </a:t>
            </a:r>
            <a:r>
              <a:rPr lang="en-US" sz="2000" dirty="0" smtClean="0">
                <a:solidFill>
                  <a:srgbClr val="FF0000"/>
                </a:solidFill>
              </a:rPr>
              <a:t>tune spread is 4.4 Hz</a:t>
            </a:r>
            <a:r>
              <a:rPr lang="en-US" sz="2000" dirty="0" smtClean="0"/>
              <a:t>. The corresponding mode number is ~ -12. </a:t>
            </a:r>
          </a:p>
          <a:p>
            <a:r>
              <a:rPr lang="en-US" sz="2000" dirty="0" smtClean="0"/>
              <a:t>So the </a:t>
            </a:r>
            <a:r>
              <a:rPr lang="en-US" sz="2000" dirty="0" smtClean="0">
                <a:solidFill>
                  <a:srgbClr val="FF0000"/>
                </a:solidFill>
              </a:rPr>
              <a:t>8 cavities </a:t>
            </a:r>
            <a:r>
              <a:rPr lang="en-US" sz="2000" dirty="0" smtClean="0"/>
              <a:t>will give a total growth rate of </a:t>
            </a:r>
            <a:r>
              <a:rPr lang="en-US" sz="2000" dirty="0" smtClean="0">
                <a:solidFill>
                  <a:srgbClr val="FF0000"/>
                </a:solidFill>
              </a:rPr>
              <a:t>0.1 s</a:t>
            </a:r>
            <a:r>
              <a:rPr lang="en-US" sz="2000" baseline="30000" dirty="0" smtClean="0">
                <a:solidFill>
                  <a:srgbClr val="FF0000"/>
                </a:solidFill>
              </a:rPr>
              <a:t>-1  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 that is a good order of magnitude below </a:t>
            </a:r>
            <a:r>
              <a:rPr lang="en-US" sz="2000" i="1" dirty="0" err="1" smtClean="0">
                <a:solidFill>
                  <a:srgbClr val="FF0000"/>
                </a:solidFill>
                <a:latin typeface="Symbol" pitchFamily="18" charset="2"/>
              </a:rPr>
              <a:t>Dw</a:t>
            </a:r>
            <a:r>
              <a:rPr lang="en-US" sz="2000" i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sz="2000" i="1" dirty="0" smtClean="0">
                <a:solidFill>
                  <a:srgbClr val="FF0000"/>
                </a:solidFill>
              </a:rPr>
              <a:t>/</a:t>
            </a:r>
            <a:r>
              <a:rPr lang="en-US" sz="2000" dirty="0" smtClean="0">
                <a:solidFill>
                  <a:srgbClr val="FF0000"/>
                </a:solidFill>
              </a:rPr>
              <a:t>4=7 s</a:t>
            </a:r>
            <a:r>
              <a:rPr lang="en-US" sz="2000" baseline="30000" dirty="0" smtClean="0">
                <a:solidFill>
                  <a:srgbClr val="FF0000"/>
                </a:solidFill>
              </a:rPr>
              <a:t>-1</a:t>
            </a:r>
            <a:r>
              <a:rPr lang="en-US" sz="2000" dirty="0" smtClean="0"/>
              <a:t>. GOOD!</a:t>
            </a:r>
          </a:p>
          <a:p>
            <a:r>
              <a:rPr lang="en-US" sz="2000" dirty="0" smtClean="0"/>
              <a:t>If a </a:t>
            </a:r>
            <a:r>
              <a:rPr lang="en-US" sz="2000" dirty="0" smtClean="0">
                <a:solidFill>
                  <a:srgbClr val="FF0000"/>
                </a:solidFill>
              </a:rPr>
              <a:t>cavity trips </a:t>
            </a:r>
            <a:r>
              <a:rPr lang="en-US" sz="2000" dirty="0" smtClean="0"/>
              <a:t>during physics, it sits, without impedance reduction, at the 3 kHz detuning. Its contribution to the growth rate jumps to </a:t>
            </a:r>
            <a:r>
              <a:rPr lang="en-US" sz="2000" dirty="0" smtClean="0">
                <a:solidFill>
                  <a:srgbClr val="FF0000"/>
                </a:solidFill>
              </a:rPr>
              <a:t>1 s</a:t>
            </a:r>
            <a:r>
              <a:rPr lang="en-US" sz="2000" baseline="30000" dirty="0" smtClean="0">
                <a:solidFill>
                  <a:srgbClr val="FF0000"/>
                </a:solidFill>
              </a:rPr>
              <a:t>-1</a:t>
            </a:r>
            <a:r>
              <a:rPr lang="en-US" sz="2000" dirty="0" smtClean="0"/>
              <a:t>, with 1 Hz tune shift, </a:t>
            </a:r>
            <a:r>
              <a:rPr lang="en-US" sz="2000" dirty="0" smtClean="0">
                <a:solidFill>
                  <a:srgbClr val="FF0000"/>
                </a:solidFill>
              </a:rPr>
              <a:t>still OK given </a:t>
            </a:r>
            <a:r>
              <a:rPr lang="en-US" sz="2000" i="1" dirty="0" err="1" smtClean="0">
                <a:solidFill>
                  <a:srgbClr val="FF0000"/>
                </a:solidFill>
                <a:latin typeface="Symbol" pitchFamily="18" charset="2"/>
              </a:rPr>
              <a:t>Dw</a:t>
            </a:r>
            <a:r>
              <a:rPr lang="en-US" sz="2000" i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sz="2000" i="1" dirty="0" smtClean="0">
                <a:solidFill>
                  <a:srgbClr val="FF0000"/>
                </a:solidFill>
              </a:rPr>
              <a:t>/</a:t>
            </a:r>
            <a:r>
              <a:rPr lang="en-US" sz="2000" dirty="0" smtClean="0">
                <a:solidFill>
                  <a:srgbClr val="FF0000"/>
                </a:solidFill>
              </a:rPr>
              <a:t>4=7 s</a:t>
            </a:r>
            <a:r>
              <a:rPr lang="en-US" sz="2000" baseline="30000" dirty="0" smtClean="0">
                <a:solidFill>
                  <a:srgbClr val="FF0000"/>
                </a:solidFill>
              </a:rPr>
              <a:t>-1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419600" y="152400"/>
          <a:ext cx="7143750" cy="1876425"/>
        </p:xfrm>
        <a:graphic>
          <a:graphicData uri="http://schemas.openxmlformats.org/presentationml/2006/ole">
            <p:oleObj spid="_x0000_s390146" name="Worksheet" r:id="rId4" imgW="7143810" imgH="1876485" progId="Excel.Sheet.8">
              <p:embed/>
            </p:oleObj>
          </a:graphicData>
        </a:graphic>
      </p:graphicFrame>
      <p:pic>
        <p:nvPicPr>
          <p:cNvPr id="11" name="Picture 10" descr="TuneShiftQ60kDf3kHz3.5Te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2438400"/>
            <a:ext cx="2934729" cy="180975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72200" y="4343400"/>
            <a:ext cx="25908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Growth rates for 1 </a:t>
            </a:r>
            <a:r>
              <a:rPr lang="en-US" sz="1400" dirty="0" err="1" smtClean="0">
                <a:latin typeface="Comic Sans MS" pitchFamily="66" charset="0"/>
              </a:rPr>
              <a:t>cav</a:t>
            </a:r>
            <a:r>
              <a:rPr lang="en-US" sz="1400" dirty="0" smtClean="0">
                <a:latin typeface="Comic Sans MS" pitchFamily="66" charset="0"/>
              </a:rPr>
              <a:t> at 3.5 </a:t>
            </a:r>
            <a:r>
              <a:rPr lang="en-US" sz="1400" dirty="0" err="1" smtClean="0">
                <a:latin typeface="Comic Sans MS" pitchFamily="66" charset="0"/>
              </a:rPr>
              <a:t>TeV</a:t>
            </a:r>
            <a:r>
              <a:rPr lang="en-US" sz="1400" dirty="0" smtClean="0">
                <a:latin typeface="Comic Sans MS" pitchFamily="66" charset="0"/>
              </a:rPr>
              <a:t> with nominal current and 14/8 MV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5867400"/>
            <a:ext cx="48006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Conclusion:  Very large stability margin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3810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450 </a:t>
            </a:r>
            <a:r>
              <a:rPr lang="en-US" dirty="0" err="1" smtClean="0"/>
              <a:t>GeV</a:t>
            </a:r>
            <a:r>
              <a:rPr lang="en-US" dirty="0" smtClean="0"/>
              <a:t> conditions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3276600"/>
            <a:ext cx="89916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1.5 ns bunch length </a:t>
            </a:r>
            <a:r>
              <a:rPr lang="en-US" sz="1800" dirty="0" smtClean="0"/>
              <a:t>(4 sigma) and nominal beam current </a:t>
            </a:r>
            <a:r>
              <a:rPr lang="en-US" sz="1800" dirty="0" smtClean="0">
                <a:solidFill>
                  <a:srgbClr val="FF0000"/>
                </a:solidFill>
              </a:rPr>
              <a:t>0.58 A DC, 4 MV , Q=20000</a:t>
            </a:r>
          </a:p>
          <a:p>
            <a:r>
              <a:rPr lang="en-US" sz="1800" dirty="0" smtClean="0"/>
              <a:t>The synchrotron frequency is 46 Hz. The Landau damping </a:t>
            </a:r>
            <a:r>
              <a:rPr lang="en-US" sz="1800" i="1" dirty="0" err="1" smtClean="0">
                <a:solidFill>
                  <a:srgbClr val="FF0000"/>
                </a:solidFill>
                <a:latin typeface="Symbol" pitchFamily="18" charset="2"/>
              </a:rPr>
              <a:t>Dw</a:t>
            </a:r>
            <a:r>
              <a:rPr lang="en-US" sz="1800" i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sz="1800" i="1" dirty="0" smtClean="0">
                <a:solidFill>
                  <a:srgbClr val="FF0000"/>
                </a:solidFill>
              </a:rPr>
              <a:t>/</a:t>
            </a:r>
            <a:r>
              <a:rPr lang="en-US" sz="1800" dirty="0" smtClean="0">
                <a:solidFill>
                  <a:srgbClr val="FF0000"/>
                </a:solidFill>
              </a:rPr>
              <a:t>4=16 s</a:t>
            </a:r>
            <a:r>
              <a:rPr lang="en-US" sz="1800" baseline="30000" dirty="0" smtClean="0">
                <a:solidFill>
                  <a:srgbClr val="FF0000"/>
                </a:solidFill>
              </a:rPr>
              <a:t>-1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So the </a:t>
            </a:r>
            <a:r>
              <a:rPr lang="en-US" sz="1800" dirty="0" smtClean="0">
                <a:solidFill>
                  <a:srgbClr val="FF0000"/>
                </a:solidFill>
              </a:rPr>
              <a:t>8 cavities </a:t>
            </a:r>
            <a:r>
              <a:rPr lang="en-US" sz="1800" dirty="0" smtClean="0"/>
              <a:t>will give a total growth rate of </a:t>
            </a:r>
            <a:r>
              <a:rPr lang="en-US" sz="1800" dirty="0" smtClean="0">
                <a:solidFill>
                  <a:srgbClr val="FF0000"/>
                </a:solidFill>
              </a:rPr>
              <a:t>1.6 s</a:t>
            </a:r>
            <a:r>
              <a:rPr lang="en-US" sz="1800" baseline="30000" dirty="0" smtClean="0">
                <a:solidFill>
                  <a:srgbClr val="FF0000"/>
                </a:solidFill>
              </a:rPr>
              <a:t>-1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or </a:t>
            </a:r>
            <a:r>
              <a:rPr lang="en-US" sz="1800" dirty="0" smtClean="0">
                <a:solidFill>
                  <a:srgbClr val="FF0000"/>
                </a:solidFill>
              </a:rPr>
              <a:t>0.8 s</a:t>
            </a:r>
            <a:r>
              <a:rPr lang="en-US" sz="1800" baseline="30000" dirty="0" smtClean="0">
                <a:solidFill>
                  <a:srgbClr val="FF0000"/>
                </a:solidFill>
              </a:rPr>
              <a:t>-1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(10 kHz or 5 kHz detuning), that is still </a:t>
            </a:r>
            <a:r>
              <a:rPr lang="en-US" sz="1800" dirty="0" smtClean="0">
                <a:solidFill>
                  <a:srgbClr val="FF0000"/>
                </a:solidFill>
              </a:rPr>
              <a:t>comfortably below the 16 s</a:t>
            </a:r>
            <a:r>
              <a:rPr lang="en-US" sz="1800" baseline="30000" dirty="0" smtClean="0">
                <a:solidFill>
                  <a:srgbClr val="FF0000"/>
                </a:solidFill>
              </a:rPr>
              <a:t>-1</a:t>
            </a:r>
            <a:r>
              <a:rPr lang="en-US" sz="1800" dirty="0" smtClean="0">
                <a:solidFill>
                  <a:srgbClr val="FF0000"/>
                </a:solidFill>
              </a:rPr>
              <a:t>Landau damping</a:t>
            </a:r>
            <a:r>
              <a:rPr lang="en-US" sz="1800" dirty="0" smtClean="0"/>
              <a:t>. Notice however that the margin is reduced compared to 3.5 </a:t>
            </a:r>
            <a:r>
              <a:rPr lang="en-US" sz="1800" dirty="0" err="1" smtClean="0"/>
              <a:t>TeV</a:t>
            </a:r>
            <a:r>
              <a:rPr lang="en-US" sz="1800" dirty="0" smtClean="0"/>
              <a:t>. The 1-T feedback would help at injection</a:t>
            </a:r>
          </a:p>
          <a:p>
            <a:r>
              <a:rPr lang="en-US" sz="1800" dirty="0" smtClean="0"/>
              <a:t>If a klystron is out-of-order, we would park the corresponding cavity at the maximum (~100 kHz) offset. </a:t>
            </a:r>
            <a:r>
              <a:rPr lang="en-US" sz="1800" dirty="0" smtClean="0">
                <a:solidFill>
                  <a:srgbClr val="FF0000"/>
                </a:solidFill>
              </a:rPr>
              <a:t>The resulting growth rate is comparable to the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16 s</a:t>
            </a:r>
            <a:r>
              <a:rPr lang="en-US" sz="1800" baseline="30000" dirty="0" smtClean="0">
                <a:solidFill>
                  <a:srgbClr val="FF0000"/>
                </a:solidFill>
              </a:rPr>
              <a:t>-1</a:t>
            </a:r>
            <a:r>
              <a:rPr lang="en-US" sz="1800" dirty="0" smtClean="0">
                <a:solidFill>
                  <a:srgbClr val="FF0000"/>
                </a:solidFill>
              </a:rPr>
              <a:t>Landau damping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Oct 17,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29000" y="131574"/>
          <a:ext cx="5447239" cy="3095813"/>
        </p:xfrm>
        <a:graphic>
          <a:graphicData uri="http://schemas.openxmlformats.org/presentationml/2006/ole">
            <p:oleObj spid="_x0000_s391170" name="Worksheet" r:id="rId4" imgW="5696129" imgH="3238321" progId="Excel.Sheet.8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181600"/>
            <a:ext cx="86868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Conclusion: </a:t>
            </a:r>
            <a:endParaRPr lang="en-US" sz="1600" b="1" dirty="0" smtClean="0"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Cavity trip </a:t>
            </a:r>
            <a:r>
              <a:rPr lang="en-US" sz="1600" dirty="0" smtClean="0">
                <a:latin typeface="Comic Sans MS" pitchFamily="66" charset="0"/>
              </a:rPr>
              <a:t>towards the end of filling is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fatal at nominal intensity </a:t>
            </a:r>
            <a:r>
              <a:rPr lang="en-US" sz="1600" dirty="0" smtClean="0">
                <a:latin typeface="Comic Sans MS" pitchFamily="66" charset="0"/>
              </a:rPr>
              <a:t>(with half detuning).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OK at half nominal</a:t>
            </a:r>
          </a:p>
          <a:p>
            <a:r>
              <a:rPr lang="en-US" sz="1600" dirty="0" smtClean="0">
                <a:latin typeface="Comic Sans MS" pitchFamily="66" charset="0"/>
              </a:rPr>
              <a:t>Should we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modify the Tuning system </a:t>
            </a:r>
            <a:r>
              <a:rPr lang="en-US" sz="1600" dirty="0" smtClean="0">
                <a:latin typeface="Comic Sans MS" pitchFamily="66" charset="0"/>
              </a:rPr>
              <a:t>(Half-Detuning algorithm)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during filling</a:t>
            </a:r>
            <a:r>
              <a:rPr lang="en-US" sz="1600" dirty="0" smtClean="0">
                <a:latin typeface="Comic Sans MS" pitchFamily="66" charset="0"/>
              </a:rPr>
              <a:t>?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Refill with 1 line off not possible much above ½ nominal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676400"/>
            <a:ext cx="3124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on growth rate estimation in </a:t>
            </a:r>
            <a:r>
              <a:rPr lang="en-US" dirty="0" err="1" smtClean="0">
                <a:solidFill>
                  <a:srgbClr val="FF0000"/>
                </a:solidFill>
              </a:rPr>
              <a:t>Themis</a:t>
            </a:r>
            <a:r>
              <a:rPr lang="en-US" dirty="0" smtClean="0">
                <a:solidFill>
                  <a:srgbClr val="FF0000"/>
                </a:solidFill>
              </a:rPr>
              <a:t> talk </a:t>
            </a:r>
            <a:r>
              <a:rPr lang="en-US" i="1" dirty="0" smtClean="0">
                <a:solidFill>
                  <a:srgbClr val="FF0000"/>
                </a:solidFill>
              </a:rPr>
              <a:t>RF System Models and longitudinal beam dynamics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 Wednesday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Long-lasting dipole oscillations at injection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68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411480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9200" y="4648200"/>
            <a:ext cx="39624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Injection of a 12b train followed by 36b. </a:t>
            </a:r>
          </a:p>
          <a:p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Top: Amplitude of dipole oscillations (min, max, mean) . </a:t>
            </a:r>
          </a:p>
          <a:p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Bottom: Bunch length (min, max, mean)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09600" y="1676400"/>
            <a:ext cx="3806952" cy="44958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000" dirty="0" smtClean="0"/>
              <a:t>At the injection of each batch we observe </a:t>
            </a:r>
            <a:r>
              <a:rPr lang="en-US" sz="2000" dirty="0" smtClean="0">
                <a:solidFill>
                  <a:srgbClr val="FF0000"/>
                </a:solidFill>
              </a:rPr>
              <a:t>long lasting, small amplitude (</a:t>
            </a:r>
            <a:r>
              <a:rPr lang="en-US" sz="2000" dirty="0" smtClean="0"/>
              <a:t>1-2 degrees) </a:t>
            </a:r>
            <a:r>
              <a:rPr lang="en-US" sz="2000" dirty="0" smtClean="0">
                <a:solidFill>
                  <a:srgbClr val="FF0000"/>
                </a:solidFill>
              </a:rPr>
              <a:t>dipole oscillations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000" dirty="0" smtClean="0"/>
              <a:t>The amplitude of these oscillations </a:t>
            </a:r>
            <a:r>
              <a:rPr lang="en-US" sz="2000" dirty="0" smtClean="0">
                <a:solidFill>
                  <a:srgbClr val="FF0000"/>
                </a:solidFill>
              </a:rPr>
              <a:t>grow for ~ 10 min</a:t>
            </a:r>
            <a:r>
              <a:rPr lang="en-US" sz="2000" dirty="0" smtClean="0"/>
              <a:t>, then they are damped with a </a:t>
            </a:r>
            <a:r>
              <a:rPr lang="en-US" sz="2000" dirty="0" smtClean="0">
                <a:solidFill>
                  <a:srgbClr val="FF0000"/>
                </a:solidFill>
              </a:rPr>
              <a:t>very long time constant </a:t>
            </a:r>
            <a:r>
              <a:rPr lang="en-US" sz="2000" dirty="0" smtClean="0"/>
              <a:t>(30 min)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000" dirty="0" smtClean="0"/>
              <a:t>In the first 10 min, the growing oscillations are causing </a:t>
            </a:r>
            <a:r>
              <a:rPr lang="en-US" sz="2000" dirty="0" smtClean="0">
                <a:solidFill>
                  <a:srgbClr val="FF0000"/>
                </a:solidFill>
              </a:rPr>
              <a:t>fast longitudinal </a:t>
            </a:r>
            <a:r>
              <a:rPr lang="en-US" sz="2000" dirty="0" err="1" smtClean="0">
                <a:solidFill>
                  <a:srgbClr val="FF0000"/>
                </a:solidFill>
              </a:rPr>
              <a:t>emittance</a:t>
            </a:r>
            <a:r>
              <a:rPr lang="en-US" sz="2000" dirty="0" smtClean="0">
                <a:solidFill>
                  <a:srgbClr val="FF0000"/>
                </a:solidFill>
              </a:rPr>
              <a:t> growth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(near) future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73DD17C-84F8-4F29-8B38-5C0A25CE2E3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438400" y="2971800"/>
            <a:ext cx="3581400" cy="1752600"/>
          </a:xfrm>
          <a:prstGeom prst="rect">
            <a:avLst/>
          </a:prstGeom>
          <a:solidFill>
            <a:schemeClr val="accent1"/>
          </a:solidFill>
        </p:spPr>
        <p:txBody>
          <a:bodyPr vert="horz" anchor="t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25 ns bunch spacing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Modulation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RF voltage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en-US" sz="2800" baseline="0" dirty="0" smtClean="0">
                <a:solidFill>
                  <a:schemeClr val="bg1"/>
                </a:solidFill>
              </a:rPr>
              <a:t>Longitudinal</a:t>
            </a:r>
            <a:r>
              <a:rPr lang="en-US" sz="2800" dirty="0" smtClean="0">
                <a:solidFill>
                  <a:schemeClr val="bg1"/>
                </a:solidFill>
              </a:rPr>
              <a:t> damper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batch blow-up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52400"/>
            <a:ext cx="8153400" cy="990600"/>
          </a:xfrm>
        </p:spPr>
        <p:txBody>
          <a:bodyPr/>
          <a:lstStyle/>
          <a:p>
            <a:r>
              <a:rPr lang="en-US" dirty="0" smtClean="0"/>
              <a:t>25 ns bunch spacing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4724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In </a:t>
            </a:r>
            <a:r>
              <a:rPr lang="en-US" sz="2000" dirty="0" smtClean="0">
                <a:solidFill>
                  <a:srgbClr val="FF0000"/>
                </a:solidFill>
              </a:rPr>
              <a:t>2010</a:t>
            </a:r>
            <a:r>
              <a:rPr lang="en-US" sz="2000" dirty="0" smtClean="0"/>
              <a:t> we have operated with </a:t>
            </a:r>
            <a:r>
              <a:rPr lang="en-US" sz="2000" dirty="0" smtClean="0">
                <a:solidFill>
                  <a:srgbClr val="FF0000"/>
                </a:solidFill>
              </a:rPr>
              <a:t>150 ns bunch spacing</a:t>
            </a:r>
            <a:r>
              <a:rPr lang="en-US" sz="2000" dirty="0" smtClean="0"/>
              <a:t>, reaching 360+ b/beam</a:t>
            </a:r>
          </a:p>
          <a:p>
            <a:r>
              <a:rPr lang="en-US" sz="2000" dirty="0" smtClean="0"/>
              <a:t>Begin 2011 we spent a week “scrubbing” with 50 ns spacing at 450 </a:t>
            </a:r>
            <a:r>
              <a:rPr lang="en-US" sz="2000" dirty="0" err="1" smtClean="0"/>
              <a:t>GeV</a:t>
            </a:r>
            <a:r>
              <a:rPr lang="en-US" sz="2000" dirty="0" smtClean="0"/>
              <a:t>, then have operated with </a:t>
            </a:r>
            <a:r>
              <a:rPr lang="en-US" sz="2000" dirty="0" smtClean="0">
                <a:solidFill>
                  <a:srgbClr val="FF0000"/>
                </a:solidFill>
              </a:rPr>
              <a:t>50 ns for the rest of the year</a:t>
            </a:r>
          </a:p>
          <a:p>
            <a:r>
              <a:rPr lang="en-US" sz="2000" dirty="0" smtClean="0"/>
              <a:t>We now </a:t>
            </a:r>
            <a:r>
              <a:rPr lang="en-US" sz="2000" dirty="0" smtClean="0">
                <a:solidFill>
                  <a:srgbClr val="FF0000"/>
                </a:solidFill>
              </a:rPr>
              <a:t>experience with 25 ns</a:t>
            </a:r>
            <a:r>
              <a:rPr lang="en-US" sz="2000" dirty="0" smtClean="0"/>
              <a:t>. We have so far stored 700+ bunches at injection energy, and ramped 60b per beam. The issue is e-cloud. Scrubbing is hopefully the solution</a:t>
            </a:r>
          </a:p>
          <a:p>
            <a:r>
              <a:rPr lang="en-US" sz="2000" dirty="0" smtClean="0"/>
              <a:t>For optimized luminosity the 25 ns spacing is not necessarily better</a:t>
            </a:r>
          </a:p>
          <a:p>
            <a:pPr lvl="1"/>
            <a:r>
              <a:rPr lang="en-US" sz="1700" dirty="0" smtClean="0"/>
              <a:t>Injectors can do much better with 50 ns spacing (~ 30-40 % higher bunch intensity)</a:t>
            </a:r>
          </a:p>
          <a:p>
            <a:pPr lvl="1"/>
            <a:r>
              <a:rPr lang="en-US" sz="1700" dirty="0" smtClean="0"/>
              <a:t>As luminosity scales linearly with the number of bunches, but quadratic with the bunch intensity (at constant transverse </a:t>
            </a:r>
            <a:r>
              <a:rPr lang="en-US" sz="1700" dirty="0" err="1" smtClean="0"/>
              <a:t>emittances</a:t>
            </a:r>
            <a:r>
              <a:rPr lang="en-US" sz="1700" dirty="0" smtClean="0"/>
              <a:t>), the 25 ns scheme does not have an evident advantage</a:t>
            </a:r>
          </a:p>
          <a:p>
            <a:r>
              <a:rPr lang="en-US" sz="2000" dirty="0" smtClean="0"/>
              <a:t>Tests will continue with 25 ns and </a:t>
            </a:r>
            <a:r>
              <a:rPr lang="en-US" sz="2000" dirty="0" smtClean="0">
                <a:solidFill>
                  <a:srgbClr val="FF0000"/>
                </a:solidFill>
              </a:rPr>
              <a:t>decision for the 2012 run will be taken during the shutdown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25 ns operation is more demanding for the RF</a:t>
            </a:r>
            <a:r>
              <a:rPr lang="en-US" sz="2000" dirty="0" smtClean="0"/>
              <a:t>, because of the higher beam current: In physics we need 200 kW RF, compared to the 140 kW with 50 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Modulation of the cavity field set point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990600"/>
            <a:ext cx="8305800" cy="16002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Modulate the voltage set-point along the turn to minimize the power peaks required to compensate the transient beam </a:t>
            </a:r>
            <a:r>
              <a:rPr lang="en-US" sz="2000" dirty="0" smtClean="0"/>
              <a:t>loading</a:t>
            </a:r>
          </a:p>
          <a:p>
            <a:r>
              <a:rPr lang="en-US" sz="2000" dirty="0" smtClean="0"/>
              <a:t>Was used at PEP-II</a:t>
            </a:r>
            <a:endParaRPr lang="en-US" sz="2000" dirty="0" smtClean="0"/>
          </a:p>
          <a:p>
            <a:r>
              <a:rPr lang="en-US" sz="2000" dirty="0" smtClean="0"/>
              <a:t>Results in less than +- 10 </a:t>
            </a:r>
            <a:r>
              <a:rPr lang="en-US" sz="2000" dirty="0" err="1" smtClean="0"/>
              <a:t>ps</a:t>
            </a:r>
            <a:r>
              <a:rPr lang="en-US" sz="2000" dirty="0" smtClean="0"/>
              <a:t> modulation of bunch spacing, and thus 3 mm maximum displacement of the collision vertex</a:t>
            </a:r>
            <a:endParaRPr lang="en-US" sz="2000" dirty="0"/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3722511" cy="261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3760800" cy="265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6248400"/>
            <a:ext cx="8763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latin typeface="Comic Sans MS" pitchFamily="66" charset="0"/>
              </a:rPr>
              <a:t>See J. Tuckmantel, Adaptive RF Transient reduction for High Intensity Beams with Gaps, EPAC 2006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334000"/>
            <a:ext cx="88392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Bunch phase (black bands) and energy deviations (red bands), klystron power (pink) , cavity voltage (I,Q) green and blue.</a:t>
            </a:r>
          </a:p>
          <a:p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Left: The cavity phase is kept constant along the turn, resulting in large power transients </a:t>
            </a:r>
          </a:p>
          <a:p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Right: The cavity phase is modulated along the turn. The bunches are not strictly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equi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-spaced, resulting in a lowered and constant klystron power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damper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Oct 17, 2011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5943600" cy="49530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The Main Beam Phase loop considers the average over all bunches. For the first injected batch, it will damp any phase or energy error via a proper modulation of the RF frequency</a:t>
            </a:r>
          </a:p>
          <a:p>
            <a:r>
              <a:rPr lang="en-US" sz="2000" dirty="0" smtClean="0"/>
              <a:t>As more batches are injected, it considers the average only</a:t>
            </a:r>
          </a:p>
          <a:p>
            <a:r>
              <a:rPr lang="en-US" sz="2000" dirty="0" smtClean="0"/>
              <a:t>Long Damper:  Damp the injection phase/energy error batch per batch</a:t>
            </a:r>
          </a:p>
          <a:p>
            <a:r>
              <a:rPr lang="en-US" sz="2000" dirty="0" smtClean="0"/>
              <a:t>In the LHC we could use the </a:t>
            </a:r>
            <a:r>
              <a:rPr lang="en-US" sz="2000" dirty="0" smtClean="0">
                <a:solidFill>
                  <a:srgbClr val="FF0000"/>
                </a:solidFill>
              </a:rPr>
              <a:t>400 MHz cavities as damper</a:t>
            </a:r>
            <a:r>
              <a:rPr lang="en-US" sz="2000" dirty="0" smtClean="0"/>
              <a:t>. We can </a:t>
            </a:r>
            <a:r>
              <a:rPr lang="en-US" sz="2000" dirty="0" smtClean="0">
                <a:solidFill>
                  <a:srgbClr val="FF0000"/>
                </a:solidFill>
              </a:rPr>
              <a:t>change the RF phase in the 1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s gap between circulating and incoming batch</a:t>
            </a:r>
          </a:p>
          <a:p>
            <a:r>
              <a:rPr lang="en-US" sz="2000" dirty="0" smtClean="0"/>
              <a:t>Each cavity can give a 50 kV step in the 1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s gap </a:t>
            </a:r>
          </a:p>
          <a:p>
            <a:r>
              <a:rPr lang="en-US" sz="2000" dirty="0" smtClean="0"/>
              <a:t>With 8 cavities we can give </a:t>
            </a:r>
            <a:r>
              <a:rPr lang="en-US" sz="2000" dirty="0" smtClean="0">
                <a:solidFill>
                  <a:srgbClr val="FF0000"/>
                </a:solidFill>
              </a:rPr>
              <a:t>momentum kick 0.4 </a:t>
            </a:r>
            <a:r>
              <a:rPr lang="en-US" sz="2000" dirty="0" err="1" smtClean="0">
                <a:solidFill>
                  <a:srgbClr val="FF0000"/>
                </a:solidFill>
              </a:rPr>
              <a:t>MeV</a:t>
            </a:r>
            <a:r>
              <a:rPr lang="en-US" sz="2000" dirty="0" smtClean="0">
                <a:solidFill>
                  <a:srgbClr val="FF0000"/>
                </a:solidFill>
              </a:rPr>
              <a:t>/c per turn</a:t>
            </a:r>
            <a:r>
              <a:rPr lang="en-US" sz="2000" dirty="0" smtClean="0"/>
              <a:t> (50 kV/</a:t>
            </a:r>
            <a:r>
              <a:rPr lang="en-US" sz="2000" dirty="0" err="1" smtClean="0"/>
              <a:t>cav</a:t>
            </a:r>
            <a:r>
              <a:rPr lang="en-US" sz="2000" dirty="0" smtClean="0"/>
              <a:t>) </a:t>
            </a:r>
          </a:p>
          <a:p>
            <a:r>
              <a:rPr lang="en-US" sz="2000" dirty="0" smtClean="0"/>
              <a:t>Given the 46 Hz synchrotron freq, that is 100 </a:t>
            </a:r>
            <a:r>
              <a:rPr lang="en-US" sz="2000" dirty="0" err="1" smtClean="0"/>
              <a:t>MeV</a:t>
            </a:r>
            <a:r>
              <a:rPr lang="en-US" sz="2000" dirty="0" smtClean="0"/>
              <a:t>/c per synchrotron period (bang-bang regime)</a:t>
            </a:r>
          </a:p>
          <a:p>
            <a:r>
              <a:rPr lang="en-US" sz="2000" dirty="0" smtClean="0"/>
              <a:t>At 450 </a:t>
            </a:r>
            <a:r>
              <a:rPr lang="en-US" sz="2000" dirty="0" err="1" smtClean="0"/>
              <a:t>GeV</a:t>
            </a:r>
            <a:r>
              <a:rPr lang="en-US" sz="2000" dirty="0" smtClean="0"/>
              <a:t>/c that is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p</a:t>
            </a:r>
            <a:r>
              <a:rPr lang="en-US" sz="2000" dirty="0" smtClean="0"/>
              <a:t>/p = 2.2E-4 </a:t>
            </a:r>
          </a:p>
          <a:p>
            <a:r>
              <a:rPr lang="en-US" sz="2000" dirty="0" smtClean="0"/>
              <a:t>We can </a:t>
            </a:r>
            <a:r>
              <a:rPr lang="en-US" sz="2000" b="1" dirty="0" smtClean="0">
                <a:solidFill>
                  <a:srgbClr val="FF0000"/>
                </a:solidFill>
              </a:rPr>
              <a:t>reduce the energy error by 1/3 bucket half height in 1 synchrotron period. GOOD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 descr="ColorBatch4B1Bunch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3048000" cy="4420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4572000"/>
            <a:ext cx="30480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Oct 30, 50 ns spacing, 12 bunches per </a:t>
            </a:r>
            <a:r>
              <a:rPr lang="en-US" sz="1400" dirty="0" err="1" smtClean="0">
                <a:latin typeface="Comic Sans MS" pitchFamily="66" charset="0"/>
              </a:rPr>
              <a:t>inj</a:t>
            </a:r>
            <a:r>
              <a:rPr lang="en-US" sz="1400" dirty="0" smtClean="0">
                <a:latin typeface="Comic Sans MS" pitchFamily="66" charset="0"/>
              </a:rPr>
              <a:t>,  injection transient 7</a:t>
            </a:r>
            <a:r>
              <a:rPr lang="en-US" sz="1400" baseline="30000" dirty="0" smtClean="0">
                <a:latin typeface="Comic Sans MS" pitchFamily="66" charset="0"/>
              </a:rPr>
              <a:t>th</a:t>
            </a:r>
            <a:r>
              <a:rPr lang="en-US" sz="1400" dirty="0" smtClean="0">
                <a:latin typeface="Comic Sans MS" pitchFamily="66" charset="0"/>
              </a:rPr>
              <a:t> bunch 4</a:t>
            </a:r>
            <a:r>
              <a:rPr lang="en-US" sz="1400" baseline="30000" dirty="0" smtClean="0">
                <a:latin typeface="Comic Sans MS" pitchFamily="66" charset="0"/>
              </a:rPr>
              <a:t>th</a:t>
            </a:r>
            <a:r>
              <a:rPr lang="en-US" sz="1400" dirty="0" smtClean="0">
                <a:latin typeface="Comic Sans MS" pitchFamily="66" charset="0"/>
              </a:rPr>
              <a:t> batch, 1 ms between traces, dipole oscillation (+- 100 </a:t>
            </a:r>
            <a:r>
              <a:rPr lang="en-US" sz="1400" dirty="0" err="1" smtClean="0">
                <a:latin typeface="Comic Sans MS" pitchFamily="66" charset="0"/>
              </a:rPr>
              <a:t>ps</a:t>
            </a:r>
            <a:r>
              <a:rPr lang="en-US" sz="1400" dirty="0" smtClean="0">
                <a:latin typeface="Comic Sans MS" pitchFamily="66" charset="0"/>
              </a:rPr>
              <a:t>, ~45 Hz frequency) lasting for 1 s with reduction by ~ 2 only</a:t>
            </a:r>
            <a:endParaRPr lang="en-US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Batch per batch blow-up at injection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transverse </a:t>
            </a:r>
            <a:r>
              <a:rPr lang="en-US" sz="2000" dirty="0" err="1" smtClean="0">
                <a:solidFill>
                  <a:srgbClr val="FF0000"/>
                </a:solidFill>
              </a:rPr>
              <a:t>emittance</a:t>
            </a:r>
            <a:r>
              <a:rPr lang="en-US" sz="2000" dirty="0" smtClean="0">
                <a:solidFill>
                  <a:srgbClr val="FF0000"/>
                </a:solidFill>
              </a:rPr>
              <a:t> grows </a:t>
            </a:r>
            <a:r>
              <a:rPr lang="en-US" sz="2000" dirty="0" smtClean="0"/>
              <a:t>much during the 15-30 min injection plateau, and that limits peak luminosity. It is believed to be </a:t>
            </a:r>
            <a:r>
              <a:rPr lang="en-US" sz="2000" dirty="0" smtClean="0">
                <a:solidFill>
                  <a:srgbClr val="FF0000"/>
                </a:solidFill>
              </a:rPr>
              <a:t>caused by IBS</a:t>
            </a:r>
          </a:p>
          <a:p>
            <a:r>
              <a:rPr lang="en-US" sz="2000" dirty="0" smtClean="0"/>
              <a:t>It could be limited if the </a:t>
            </a:r>
            <a:r>
              <a:rPr lang="en-US" sz="2000" dirty="0" smtClean="0">
                <a:solidFill>
                  <a:srgbClr val="FF0000"/>
                </a:solidFill>
              </a:rPr>
              <a:t>longitudinal </a:t>
            </a:r>
            <a:r>
              <a:rPr lang="en-US" sz="2000" dirty="0" err="1" smtClean="0">
                <a:solidFill>
                  <a:srgbClr val="FF0000"/>
                </a:solidFill>
              </a:rPr>
              <a:t>emittance</a:t>
            </a:r>
            <a:r>
              <a:rPr lang="en-US" sz="2000" dirty="0" smtClean="0">
                <a:solidFill>
                  <a:srgbClr val="FF0000"/>
                </a:solidFill>
              </a:rPr>
              <a:t> is increased immediately after each injection</a:t>
            </a:r>
          </a:p>
          <a:p>
            <a:r>
              <a:rPr lang="en-US" sz="2000" dirty="0" smtClean="0"/>
              <a:t>Strategy</a:t>
            </a:r>
          </a:p>
          <a:p>
            <a:pPr lvl="1"/>
            <a:r>
              <a:rPr lang="en-US" sz="1700" dirty="0" smtClean="0"/>
              <a:t>Inject 0.5-0.7 </a:t>
            </a:r>
            <a:r>
              <a:rPr lang="en-US" sz="1700" dirty="0" err="1" smtClean="0"/>
              <a:t>eVs</a:t>
            </a:r>
            <a:r>
              <a:rPr lang="en-US" sz="1700" dirty="0" smtClean="0"/>
              <a:t> bunches and capture each batch (288 b) with 6 MV RF</a:t>
            </a:r>
          </a:p>
          <a:p>
            <a:pPr lvl="1"/>
            <a:r>
              <a:rPr lang="en-US" sz="1700" b="1" dirty="0" smtClean="0">
                <a:solidFill>
                  <a:srgbClr val="FF0000"/>
                </a:solidFill>
              </a:rPr>
              <a:t>Selectively blow-up the </a:t>
            </a:r>
            <a:r>
              <a:rPr lang="en-US" sz="1700" b="1" dirty="0" err="1" smtClean="0">
                <a:solidFill>
                  <a:srgbClr val="FF0000"/>
                </a:solidFill>
              </a:rPr>
              <a:t>emittance</a:t>
            </a:r>
            <a:r>
              <a:rPr lang="en-US" sz="1700" b="1" dirty="0" smtClean="0">
                <a:solidFill>
                  <a:srgbClr val="FF0000"/>
                </a:solidFill>
              </a:rPr>
              <a:t> of the last injected batch </a:t>
            </a:r>
            <a:r>
              <a:rPr lang="en-US" sz="1700" dirty="0" smtClean="0"/>
              <a:t>in the few tens of seconds between successive injections in one ring</a:t>
            </a:r>
          </a:p>
          <a:p>
            <a:pPr lvl="1"/>
            <a:r>
              <a:rPr lang="en-US" sz="1800" dirty="0" smtClean="0"/>
              <a:t>That calls for a gating of the phase noise excitation in the 1 </a:t>
            </a:r>
            <a:r>
              <a:rPr lang="en-US" sz="1800" dirty="0" smtClean="0">
                <a:latin typeface="Symbol" pitchFamily="18" charset="2"/>
              </a:rPr>
              <a:t>m</a:t>
            </a:r>
            <a:r>
              <a:rPr lang="en-US" sz="1800" dirty="0" smtClean="0"/>
              <a:t>s long gap between batches. Should be OK given the RF </a:t>
            </a:r>
            <a:r>
              <a:rPr lang="en-US" sz="1800" dirty="0" err="1" smtClean="0"/>
              <a:t>fdbk</a:t>
            </a:r>
            <a:r>
              <a:rPr lang="en-US" sz="1800" dirty="0" smtClean="0"/>
              <a:t> closed loop BW</a:t>
            </a:r>
            <a:endParaRPr lang="en-US" sz="1700" dirty="0" smtClean="0"/>
          </a:p>
          <a:p>
            <a:pPr lvl="1"/>
            <a:r>
              <a:rPr lang="en-US" sz="1700" dirty="0" smtClean="0"/>
              <a:t>How much to blow will be a </a:t>
            </a:r>
            <a:r>
              <a:rPr lang="en-US" sz="1700" dirty="0" smtClean="0">
                <a:solidFill>
                  <a:srgbClr val="FF0000"/>
                </a:solidFill>
              </a:rPr>
              <a:t>trade-off </a:t>
            </a:r>
            <a:r>
              <a:rPr lang="en-US" sz="1700" dirty="0" smtClean="0"/>
              <a:t>between </a:t>
            </a:r>
            <a:r>
              <a:rPr lang="en-US" sz="1700" dirty="0" err="1" smtClean="0">
                <a:solidFill>
                  <a:srgbClr val="FF0000"/>
                </a:solidFill>
              </a:rPr>
              <a:t>debunching</a:t>
            </a:r>
            <a:r>
              <a:rPr lang="en-US" sz="1700" dirty="0" smtClean="0"/>
              <a:t> (as we keep the RF voltage constant) and </a:t>
            </a:r>
            <a:r>
              <a:rPr lang="en-US" sz="1700" dirty="0" smtClean="0">
                <a:solidFill>
                  <a:srgbClr val="FF0000"/>
                </a:solidFill>
              </a:rPr>
              <a:t>benefits</a:t>
            </a:r>
            <a:r>
              <a:rPr lang="en-US" sz="1700" dirty="0" smtClean="0"/>
              <a:t> in the </a:t>
            </a:r>
            <a:r>
              <a:rPr lang="en-US" sz="1700" dirty="0" smtClean="0">
                <a:solidFill>
                  <a:srgbClr val="FF0000"/>
                </a:solidFill>
              </a:rPr>
              <a:t>transverse</a:t>
            </a:r>
            <a:r>
              <a:rPr lang="en-US" sz="1700" dirty="0" smtClean="0"/>
              <a:t> plane (reduced transverse </a:t>
            </a:r>
            <a:r>
              <a:rPr lang="en-US" sz="1700" dirty="0" err="1" smtClean="0"/>
              <a:t>emittance</a:t>
            </a:r>
            <a:r>
              <a:rPr lang="en-US" sz="1700" dirty="0" smtClean="0"/>
              <a:t> growth)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5800" y="5867400"/>
            <a:ext cx="8001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on sophisticated phase noise excitation schemes in John’s talk </a:t>
            </a:r>
            <a:r>
              <a:rPr lang="en-US" i="1" dirty="0" smtClean="0">
                <a:solidFill>
                  <a:srgbClr val="FF0000"/>
                </a:solidFill>
              </a:rPr>
              <a:t>An extended baseband network analyzer for the digital LLRF</a:t>
            </a:r>
            <a:r>
              <a:rPr lang="en-US" dirty="0" smtClean="0">
                <a:solidFill>
                  <a:srgbClr val="FF0000"/>
                </a:solidFill>
              </a:rPr>
              <a:t> on Tuesday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73DD17C-84F8-4F29-8B38-5C0A25CE2E3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fill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9" name="Content Placeholder 8" descr="Fill2208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600200"/>
            <a:ext cx="5105400" cy="3668705"/>
          </a:xfrm>
        </p:spPr>
      </p:pic>
      <p:sp>
        <p:nvSpPr>
          <p:cNvPr id="10" name="TextBox 9"/>
          <p:cNvSpPr txBox="1"/>
          <p:nvPr/>
        </p:nvSpPr>
        <p:spPr>
          <a:xfrm>
            <a:off x="1066800" y="5257800"/>
            <a:ext cx="74676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Fill 2208, Oct 13,2011</a:t>
            </a:r>
          </a:p>
          <a:p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Physics during ~14 hours, till the instantaneous luminosity was divided by ~2</a:t>
            </a:r>
          </a:p>
          <a:p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Such a fill produces ~ 0.1 fb</a:t>
            </a:r>
            <a:r>
              <a:rPr lang="en-US" sz="1200" baseline="30000" dirty="0" smtClean="0">
                <a:latin typeface="Comic Sans MS" pitchFamily="66" charset="0"/>
                <a:cs typeface="Times New Roman" pitchFamily="18" charset="0"/>
              </a:rPr>
              <a:t>-1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integrated luminosity for CMS and ATLAS</a:t>
            </a:r>
          </a:p>
          <a:p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1380 bunches, 50 ns spacing 1.3-1.4E11 p/bunch at start 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3581400" cy="8382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Cavities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505200"/>
            <a:ext cx="8534400" cy="2743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Two independent rings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8 RF cavities per ring at 400.790 MHz</a:t>
            </a:r>
            <a:endParaRPr lang="en-US" sz="2000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+mj-lt"/>
              </a:rPr>
              <a:t>Super Conducting Standing Wave Cavities, single-cell,  R/Q = 45 ohms, 6 MV/m nominal (34 cm gap)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+mj-lt"/>
              </a:rPr>
              <a:t>Conditioned to 2 MV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+mj-lt"/>
              </a:rPr>
              <a:t>Movable Main Coupler (20000 &lt; Q</a:t>
            </a:r>
            <a:r>
              <a:rPr lang="en-US" sz="1800" baseline="-25000" dirty="0" smtClean="0">
                <a:latin typeface="+mj-lt"/>
              </a:rPr>
              <a:t>L</a:t>
            </a:r>
            <a:r>
              <a:rPr lang="en-US" sz="1800" dirty="0" smtClean="0">
                <a:latin typeface="+mj-lt"/>
              </a:rPr>
              <a:t> &lt; 80000)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+mj-lt"/>
              </a:rPr>
              <a:t>Mechanical Tuner range = 100 kHz</a:t>
            </a:r>
            <a:r>
              <a:rPr lang="en-US" sz="2000" dirty="0" smtClean="0">
                <a:latin typeface="+mj-lt"/>
              </a:rPr>
              <a:t> 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381000"/>
            <a:ext cx="4953000" cy="3076575"/>
          </a:xfrm>
          <a:noFill/>
        </p:spPr>
      </p:pic>
      <p:sp>
        <p:nvSpPr>
          <p:cNvPr id="5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17, 2011</a:t>
            </a:r>
            <a:endParaRPr lang="en-US" alt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The LHC RF, operation with beam</a:t>
            </a:r>
            <a:endParaRPr lang="en-US" alt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DAB0111-B33B-4A92-BC01-215CFF490353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/>
          <a:lstStyle/>
          <a:p>
            <a:r>
              <a:rPr lang="en-US" dirty="0" smtClean="0"/>
              <a:t>Integrated luminosity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Picture 6" descr="IntLumi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19200"/>
            <a:ext cx="5619750" cy="40383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5181600"/>
            <a:ext cx="74676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By the end of the month (when we will revert to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Pb-Pb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physics), the LHC will have accumulated more than 5 fb</a:t>
            </a:r>
            <a:r>
              <a:rPr lang="en-US" sz="1200" baseline="30000" dirty="0" smtClean="0">
                <a:latin typeface="Comic Sans MS" pitchFamily="66" charset="0"/>
                <a:cs typeface="Times New Roman" pitchFamily="18" charset="0"/>
              </a:rPr>
              <a:t>-1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integrated luminosity in both CMS and ATLAS. The target for 2011 was 1 fb</a:t>
            </a:r>
            <a:r>
              <a:rPr lang="en-US" sz="1200" baseline="30000" dirty="0" smtClean="0">
                <a:latin typeface="Comic Sans MS" pitchFamily="66" charset="0"/>
                <a:cs typeface="Times New Roman" pitchFamily="18" charset="0"/>
              </a:rPr>
              <a:t>-1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. To-day each fill produces ~ 0.1 fb</a:t>
            </a:r>
            <a:r>
              <a:rPr lang="en-US" sz="1200" baseline="30000" dirty="0" smtClean="0">
                <a:latin typeface="Comic Sans MS" pitchFamily="66" charset="0"/>
                <a:cs typeface="Times New Roman" pitchFamily="18" charset="0"/>
              </a:rPr>
              <a:t>-1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52400" y="1828800"/>
            <a:ext cx="1447800" cy="181588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3300"/>
                </a:solidFill>
                <a:latin typeface="Comic Sans MS" pitchFamily="66" charset="0"/>
              </a:rPr>
              <a:t>Every 6 wks we have a 5-days MD block followed by a 5-days technical stop and re-starting</a:t>
            </a:r>
            <a:endParaRPr lang="en-US" sz="14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1600200" y="2736741"/>
            <a:ext cx="1981200" cy="1759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0" y="3429000"/>
            <a:ext cx="1981200" cy="95410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3300"/>
                </a:solidFill>
                <a:latin typeface="Comic Sans MS" pitchFamily="66" charset="0"/>
              </a:rPr>
              <a:t>Maximum </a:t>
            </a:r>
            <a:r>
              <a:rPr lang="en-US" sz="1400" dirty="0" err="1" smtClean="0">
                <a:solidFill>
                  <a:srgbClr val="FF3300"/>
                </a:solidFill>
                <a:latin typeface="Comic Sans MS" pitchFamily="66" charset="0"/>
              </a:rPr>
              <a:t>nbr</a:t>
            </a:r>
            <a:r>
              <a:rPr lang="en-US" sz="1400" dirty="0" smtClean="0">
                <a:solidFill>
                  <a:srgbClr val="FF3300"/>
                </a:solidFill>
                <a:latin typeface="Comic Sans MS" pitchFamily="66" charset="0"/>
              </a:rPr>
              <a:t> bunches (50 ns spacing) reached (1380)</a:t>
            </a:r>
            <a:endParaRPr lang="en-US" sz="14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791200" y="3048000"/>
            <a:ext cx="1066800" cy="838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934200" y="457200"/>
            <a:ext cx="1981200" cy="1169551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3300"/>
                </a:solidFill>
                <a:latin typeface="Comic Sans MS" pitchFamily="66" charset="0"/>
              </a:rPr>
              <a:t>Further increase in bunch intensity from the injectors comes with transverse </a:t>
            </a:r>
            <a:r>
              <a:rPr lang="en-US" sz="1400" dirty="0" err="1" smtClean="0">
                <a:solidFill>
                  <a:srgbClr val="FF3300"/>
                </a:solidFill>
                <a:latin typeface="Comic Sans MS" pitchFamily="66" charset="0"/>
              </a:rPr>
              <a:t>emittance</a:t>
            </a:r>
            <a:r>
              <a:rPr lang="en-US" sz="1400" dirty="0" smtClean="0">
                <a:solidFill>
                  <a:srgbClr val="FF3300"/>
                </a:solidFill>
                <a:latin typeface="Comic Sans MS" pitchFamily="66" charset="0"/>
              </a:rPr>
              <a:t> increase </a:t>
            </a:r>
            <a:endParaRPr lang="en-US" sz="14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6477000" y="1041976"/>
            <a:ext cx="457200" cy="7868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781800" y="2362200"/>
            <a:ext cx="2209800" cy="738664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3300"/>
                </a:solidFill>
                <a:latin typeface="Comic Sans MS" pitchFamily="66" charset="0"/>
              </a:rPr>
              <a:t>Cruising at 0.1 fb</a:t>
            </a:r>
            <a:r>
              <a:rPr lang="en-US" sz="1400" baseline="30000" dirty="0" smtClean="0">
                <a:solidFill>
                  <a:srgbClr val="FF3300"/>
                </a:solidFill>
                <a:latin typeface="Comic Sans MS" pitchFamily="66" charset="0"/>
              </a:rPr>
              <a:t>-1</a:t>
            </a:r>
            <a:r>
              <a:rPr lang="en-US" sz="1400" dirty="0" smtClean="0">
                <a:solidFill>
                  <a:srgbClr val="FF3300"/>
                </a:solidFill>
                <a:latin typeface="Comic Sans MS" pitchFamily="66" charset="0"/>
              </a:rPr>
              <a:t> per fill, one good fill every ~30 hours… </a:t>
            </a:r>
            <a:endParaRPr lang="en-US" sz="14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cxnSp>
        <p:nvCxnSpPr>
          <p:cNvPr id="25" name="Straight Arrow Connector 24"/>
          <p:cNvCxnSpPr>
            <a:stCxn id="22" idx="1"/>
          </p:cNvCxnSpPr>
          <p:nvPr/>
        </p:nvCxnSpPr>
        <p:spPr>
          <a:xfrm flipH="1" flipV="1">
            <a:off x="6172200" y="2438400"/>
            <a:ext cx="609600" cy="2931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17,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LHC RF, operation with beam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73DD17C-84F8-4F29-8B38-5C0A25CE2E3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28600" y="1219200"/>
            <a:ext cx="8686800" cy="4343400"/>
          </a:xfrm>
          <a:prstGeom prst="rect">
            <a:avLst/>
          </a:prstGeom>
          <a:solidFill>
            <a:schemeClr val="accent1"/>
          </a:solidFill>
        </p:spPr>
        <p:txBody>
          <a:bodyPr vert="horz" anchor="t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4800" noProof="0" dirty="0" smtClean="0">
                <a:solidFill>
                  <a:schemeClr val="bg1"/>
                </a:solidFill>
              </a:rPr>
              <a:t>Give us the Higgs….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n-US" sz="4800" noProof="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…future will tell…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n-US" sz="48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…but in the meantime…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n-US" sz="48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thank you very much for your attention!</a:t>
            </a:r>
            <a:endParaRPr lang="en-US" sz="4800" noProof="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48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267200" cy="838200"/>
          </a:xfrm>
          <a:noFill/>
        </p:spPr>
        <p:txBody>
          <a:bodyPr/>
          <a:lstStyle/>
          <a:p>
            <a:pPr eaLnBrk="1" hangingPunct="1"/>
            <a:r>
              <a:rPr lang="en-US" sz="3800" dirty="0" smtClean="0"/>
              <a:t>Klystron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3733800" cy="32766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1 klystron per cavity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330 kW max</a:t>
            </a:r>
            <a:r>
              <a:rPr lang="en-US" sz="1800" dirty="0" smtClean="0"/>
              <a:t> (58 kV, 9 A)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130 ns group delay (~ 10 MHz BW)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 2010 and 2011 the DC settings have been reduced to </a:t>
            </a:r>
            <a:r>
              <a:rPr lang="en-US" sz="2000" dirty="0" smtClean="0">
                <a:solidFill>
                  <a:srgbClr val="FF0000"/>
                </a:solidFill>
              </a:rPr>
              <a:t>50 kV, 8A </a:t>
            </a:r>
            <a:r>
              <a:rPr lang="en-US" sz="2000" dirty="0" smtClean="0"/>
              <a:t>to protect the collectors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This results in </a:t>
            </a:r>
            <a:r>
              <a:rPr lang="en-US" sz="2000" dirty="0" smtClean="0">
                <a:solidFill>
                  <a:srgbClr val="FF0000"/>
                </a:solidFill>
              </a:rPr>
              <a:t>200 kW max </a:t>
            </a:r>
            <a:r>
              <a:rPr lang="en-US" sz="2000" dirty="0" smtClean="0"/>
              <a:t>RF power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17, 2011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The LHC RF, operation with beam</a:t>
            </a:r>
            <a:endParaRPr lang="en-US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937EF4D-7853-41E6-8172-74E4A7E50995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8439" name="Picture 4" descr="P101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800"/>
            <a:ext cx="443865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structure</a:t>
            </a:r>
            <a:endParaRPr lang="en-US" dirty="0"/>
          </a:p>
        </p:txBody>
      </p:sp>
      <p:sp>
        <p:nvSpPr>
          <p:cNvPr id="2560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Oct 17, 2011</a:t>
            </a:r>
          </a:p>
        </p:txBody>
      </p:sp>
      <p:sp>
        <p:nvSpPr>
          <p:cNvPr id="2560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The LHC RF, operation with beam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40AA02AA-A88A-4C00-88C5-AD3D80AE6232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6248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12"/>
          <p:cNvSpPr txBox="1">
            <a:spLocks noChangeArrowheads="1"/>
          </p:cNvSpPr>
          <p:nvPr/>
        </p:nvSpPr>
        <p:spPr bwMode="auto">
          <a:xfrm>
            <a:off x="152400" y="5105400"/>
            <a:ext cx="87630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Nominal LHC bunch pattern. Notice the 3 </a:t>
            </a:r>
            <a:r>
              <a:rPr lang="en-US" sz="1400" dirty="0">
                <a:latin typeface="Symbol" pitchFamily="18" charset="2"/>
              </a:rPr>
              <a:t>m</a:t>
            </a:r>
            <a:r>
              <a:rPr lang="en-US" sz="1400" dirty="0">
                <a:latin typeface="Comic Sans MS" pitchFamily="66" charset="0"/>
              </a:rPr>
              <a:t>s long gap for the </a:t>
            </a:r>
            <a:r>
              <a:rPr lang="en-US" sz="1400" dirty="0" err="1">
                <a:latin typeface="Comic Sans MS" pitchFamily="66" charset="0"/>
              </a:rPr>
              <a:t>risetime</a:t>
            </a:r>
            <a:r>
              <a:rPr lang="en-US" sz="1400" dirty="0">
                <a:latin typeface="Comic Sans MS" pitchFamily="66" charset="0"/>
              </a:rPr>
              <a:t> of the beam dump kicker and the ~1 </a:t>
            </a:r>
            <a:r>
              <a:rPr lang="en-US" sz="1400" dirty="0">
                <a:latin typeface="Symbol" pitchFamily="18" charset="2"/>
              </a:rPr>
              <a:t>m</a:t>
            </a:r>
            <a:r>
              <a:rPr lang="en-US" sz="1400" dirty="0">
                <a:latin typeface="Comic Sans MS" pitchFamily="66" charset="0"/>
              </a:rPr>
              <a:t>s long gaps for the </a:t>
            </a:r>
            <a:r>
              <a:rPr lang="en-US" sz="1400" dirty="0" err="1">
                <a:latin typeface="Comic Sans MS" pitchFamily="66" charset="0"/>
              </a:rPr>
              <a:t>risetime</a:t>
            </a:r>
            <a:r>
              <a:rPr lang="en-US" sz="1400" dirty="0">
                <a:latin typeface="Comic Sans MS" pitchFamily="66" charset="0"/>
              </a:rPr>
              <a:t> of the LHC injection kicker. Shorter gaps (225 ns long) are needed to accommodate for the </a:t>
            </a:r>
            <a:r>
              <a:rPr lang="en-US" sz="1400" dirty="0" err="1">
                <a:latin typeface="Comic Sans MS" pitchFamily="66" charset="0"/>
              </a:rPr>
              <a:t>risetime</a:t>
            </a:r>
            <a:r>
              <a:rPr lang="en-US" sz="1400" dirty="0">
                <a:latin typeface="Comic Sans MS" pitchFamily="66" charset="0"/>
              </a:rPr>
              <a:t> of the SPS injection kickers. </a:t>
            </a:r>
          </a:p>
          <a:p>
            <a:r>
              <a:rPr lang="en-US" sz="1400" dirty="0">
                <a:latin typeface="Comic Sans MS" pitchFamily="66" charset="0"/>
              </a:rPr>
              <a:t>There is much flexibility with the injector chain and the RF must accommodate with it.</a:t>
            </a:r>
          </a:p>
        </p:txBody>
      </p:sp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228600" y="1676400"/>
            <a:ext cx="1295400" cy="9540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3300"/>
                </a:solidFill>
                <a:latin typeface="Comic Sans MS" pitchFamily="66" charset="0"/>
              </a:rPr>
              <a:t>It takes 12 SPS cycles to fill one LHC ring</a:t>
            </a:r>
          </a:p>
        </p:txBody>
      </p:sp>
      <p:cxnSp>
        <p:nvCxnSpPr>
          <p:cNvPr id="25608" name="Straight Arrow Connector 13"/>
          <p:cNvCxnSpPr>
            <a:cxnSpLocks noChangeShapeType="1"/>
            <a:stCxn id="25607" idx="3"/>
          </p:cNvCxnSpPr>
          <p:nvPr/>
        </p:nvCxnSpPr>
        <p:spPr bwMode="auto">
          <a:xfrm>
            <a:off x="1524000" y="2153444"/>
            <a:ext cx="914400" cy="188118"/>
          </a:xfrm>
          <a:prstGeom prst="straightConnector1">
            <a:avLst/>
          </a:prstGeom>
          <a:noFill/>
          <a:ln w="9525" algn="ctr">
            <a:solidFill>
              <a:srgbClr val="FF3300"/>
            </a:solidFill>
            <a:round/>
            <a:headEnd/>
            <a:tailEnd type="triangle" w="med" len="med"/>
          </a:ln>
        </p:spPr>
      </p:cxnSp>
      <p:sp>
        <p:nvSpPr>
          <p:cNvPr id="25609" name="TextBox 11"/>
          <p:cNvSpPr txBox="1">
            <a:spLocks noChangeArrowheads="1"/>
          </p:cNvSpPr>
          <p:nvPr/>
        </p:nvSpPr>
        <p:spPr bwMode="auto">
          <a:xfrm>
            <a:off x="228600" y="2819400"/>
            <a:ext cx="1295400" cy="18161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3300"/>
                </a:solidFill>
                <a:latin typeface="Comic Sans MS" pitchFamily="66" charset="0"/>
              </a:rPr>
              <a:t>The SPS receives 2 to 4 batches from the PS, with each batch containing 72 bunches</a:t>
            </a:r>
          </a:p>
        </p:txBody>
      </p:sp>
      <p:cxnSp>
        <p:nvCxnSpPr>
          <p:cNvPr id="25610" name="Straight Arrow Connector 13"/>
          <p:cNvCxnSpPr>
            <a:cxnSpLocks noChangeShapeType="1"/>
            <a:stCxn id="25609" idx="3"/>
          </p:cNvCxnSpPr>
          <p:nvPr/>
        </p:nvCxnSpPr>
        <p:spPr bwMode="auto">
          <a:xfrm flipV="1">
            <a:off x="1524000" y="3276600"/>
            <a:ext cx="457200" cy="450850"/>
          </a:xfrm>
          <a:prstGeom prst="straightConnector1">
            <a:avLst/>
          </a:prstGeom>
          <a:noFill/>
          <a:ln w="9525" algn="ctr">
            <a:solidFill>
              <a:srgbClr val="FF33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smtClean="0">
                <a:latin typeface="Helvetica" pitchFamily="34" charset="0"/>
              </a:rPr>
              <a:t>Transient Beam Loading during filling</a:t>
            </a:r>
            <a:endParaRPr lang="en-US" sz="4000" smtClean="0"/>
          </a:p>
        </p:txBody>
      </p:sp>
      <p:sp>
        <p:nvSpPr>
          <p:cNvPr id="1029" name="Text Placeholder 8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8534400" cy="4191000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During filling, the field in the empty buckets is perturbed by the beam in the filled buckets</a:t>
            </a:r>
          </a:p>
          <a:p>
            <a:r>
              <a:rPr lang="en-US" sz="1600" dirty="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Q=60000, 0.5 A DC -&gt; each cavity presents a 2.7 M</a:t>
            </a:r>
            <a:r>
              <a:rPr lang="en-US" sz="1600" dirty="0" smtClean="0">
                <a:latin typeface="Symbol" pitchFamily="18" charset="2"/>
                <a:ea typeface="Helvetica" pitchFamily="34" charset="0"/>
                <a:cs typeface="Helvetica" pitchFamily="34" charset="0"/>
              </a:rPr>
              <a:t>W</a:t>
            </a:r>
            <a:r>
              <a:rPr lang="en-US" sz="1600" dirty="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 impedance at resonance -&gt; </a:t>
            </a:r>
            <a:r>
              <a:rPr lang="en-US" sz="1600" dirty="0" smtClean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2.7 MV beam induced voltage compared to 2 MV RF voltage (per cavity)</a:t>
            </a:r>
          </a:p>
          <a:p>
            <a:r>
              <a:rPr lang="en-US" sz="1600" dirty="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In the case of optimum detuning for the average beam current, and without compensation, the peak phase modulation on the RF voltage caused be a beam gap is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Boussard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]</a:t>
            </a:r>
          </a:p>
          <a:p>
            <a:endParaRPr lang="en-US" sz="1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US" sz="1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600" dirty="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This effect is minimized by using </a:t>
            </a:r>
            <a:r>
              <a:rPr lang="en-US" sz="1600" b="1" dirty="0" smtClean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superconducting cavities</a:t>
            </a:r>
            <a:r>
              <a:rPr lang="en-US" sz="1600" dirty="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: </a:t>
            </a:r>
            <a:r>
              <a:rPr lang="en-US" sz="1600" b="1" dirty="0" smtClean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Low </a:t>
            </a:r>
            <a:r>
              <a:rPr lang="en-US" sz="1600" b="1" i="1" dirty="0" smtClean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R/Q</a:t>
            </a:r>
            <a:r>
              <a:rPr lang="en-US" sz="1600" b="1" dirty="0" smtClean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r>
              <a:rPr lang="en-US" sz="1600" dirty="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(45 </a:t>
            </a:r>
            <a:r>
              <a:rPr lang="en-US" sz="1600" dirty="0" smtClean="0">
                <a:latin typeface="Symbol" pitchFamily="18" charset="2"/>
                <a:ea typeface="Helvetica" pitchFamily="34" charset="0"/>
                <a:cs typeface="Helvetica" pitchFamily="34" charset="0"/>
              </a:rPr>
              <a:t>W</a:t>
            </a:r>
            <a:r>
              <a:rPr lang="en-US" sz="1600" dirty="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) and </a:t>
            </a:r>
            <a:r>
              <a:rPr lang="en-US" sz="1600" b="1" dirty="0" smtClean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high voltage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During filling, worst case is 50% duty cycle </a:t>
            </a:r>
            <a:r>
              <a:rPr lang="en-US" sz="1600" i="1" dirty="0" err="1" smtClean="0">
                <a:solidFill>
                  <a:srgbClr val="000000"/>
                </a:solidFill>
                <a:latin typeface="Times" pitchFamily="18" charset="0"/>
                <a:ea typeface="Times" pitchFamily="18" charset="0"/>
                <a:cs typeface="Times" pitchFamily="18" charset="0"/>
              </a:rPr>
              <a:t>I</a:t>
            </a:r>
            <a:r>
              <a:rPr lang="en-US" sz="1600" i="1" baseline="-25000" dirty="0" err="1" smtClean="0">
                <a:solidFill>
                  <a:srgbClr val="000000"/>
                </a:solidFill>
                <a:latin typeface="Times" pitchFamily="18" charset="0"/>
                <a:ea typeface="Times" pitchFamily="18" charset="0"/>
                <a:cs typeface="Times" pitchFamily="18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, </a:t>
            </a:r>
            <a:r>
              <a:rPr lang="en-US" sz="1600" i="1" dirty="0" smtClean="0">
                <a:solidFill>
                  <a:srgbClr val="000000"/>
                </a:solidFill>
                <a:latin typeface="Times" pitchFamily="18" charset="0"/>
                <a:ea typeface="Times" pitchFamily="18" charset="0"/>
                <a:cs typeface="Times" pitchFamily="18" charset="0"/>
              </a:rPr>
              <a:t>t</a:t>
            </a:r>
            <a:r>
              <a:rPr lang="en-US" sz="1600" baseline="-250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gap</a:t>
            </a:r>
            <a:r>
              <a:rPr lang="en-US" sz="16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~50 </a:t>
            </a:r>
            <a:r>
              <a:rPr lang="en-US" sz="1600" dirty="0" smtClean="0">
                <a:solidFill>
                  <a:srgbClr val="000000"/>
                </a:solidFill>
                <a:latin typeface="Symbol" pitchFamily="18" charset="2"/>
                <a:cs typeface="Arial" charset="0"/>
              </a:rPr>
              <a:t>m</a:t>
            </a:r>
            <a:r>
              <a:rPr lang="en-US" sz="16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s and we get </a:t>
            </a:r>
            <a:r>
              <a:rPr lang="en-US" sz="1600" dirty="0" smtClean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80 degrees phase modulation for 0.5 A RF current and 1 MV/cavity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This causes an injection phase error if injection phase is kept constant, and then </a:t>
            </a:r>
            <a:r>
              <a:rPr lang="en-US" sz="1600" dirty="0" err="1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emittance</a:t>
            </a:r>
            <a:r>
              <a:rPr lang="en-US" sz="16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 blow-up through </a:t>
            </a:r>
            <a:r>
              <a:rPr lang="en-US" sz="1600" dirty="0" err="1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filamentation</a:t>
            </a:r>
            <a:endParaRPr lang="en-US" sz="1600" dirty="0" smtClean="0">
              <a:solidFill>
                <a:srgbClr val="000000"/>
              </a:solidFill>
              <a:latin typeface="Helvetica" pitchFamily="34" charset="0"/>
              <a:cs typeface="Arial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Decision: </a:t>
            </a:r>
            <a:r>
              <a:rPr lang="en-US" sz="1600" b="1" dirty="0" smtClean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Keep voltage constant </a:t>
            </a:r>
            <a:r>
              <a:rPr lang="en-US" sz="16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over one turn, during filling. </a:t>
            </a:r>
            <a:r>
              <a:rPr lang="en-US" sz="1600" b="1" dirty="0" smtClean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Strong RF feedback</a:t>
            </a:r>
          </a:p>
          <a:p>
            <a:endParaRPr lang="en-US" sz="1600" dirty="0" smtClean="0">
              <a:solidFill>
                <a:srgbClr val="000000"/>
              </a:solidFill>
              <a:latin typeface="Arial" charset="0"/>
              <a:ea typeface="Helvetica" pitchFamily="34" charset="0"/>
              <a:cs typeface="Arial" charset="0"/>
            </a:endParaRPr>
          </a:p>
          <a:p>
            <a:endParaRPr lang="en-US" sz="1600" dirty="0" smtClean="0">
              <a:solidFill>
                <a:srgbClr val="000000"/>
              </a:solidFill>
              <a:latin typeface="Arial" charset="0"/>
              <a:ea typeface="Helvetica" pitchFamily="34" charset="0"/>
              <a:cs typeface="Arial" charset="0"/>
            </a:endParaRPr>
          </a:p>
          <a:p>
            <a:pPr>
              <a:buFontTx/>
              <a:buNone/>
            </a:pPr>
            <a:endParaRPr lang="en-US" sz="1600" dirty="0" smtClean="0"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103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Oct 17, 2011</a:t>
            </a:r>
            <a:endParaRPr lang="en-US" dirty="0" smtClean="0"/>
          </a:p>
        </p:txBody>
      </p:sp>
      <p:sp>
        <p:nvSpPr>
          <p:cNvPr id="103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The LHC RF, operation with beam</a:t>
            </a:r>
          </a:p>
        </p:txBody>
      </p:sp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3276600" y="3048000"/>
          <a:ext cx="1873250" cy="630238"/>
        </p:xfrm>
        <a:graphic>
          <a:graphicData uri="http://schemas.openxmlformats.org/presentationml/2006/ole">
            <p:oleObj spid="_x0000_s332803" name="Equation" r:id="rId3" imgW="1244520" imgH="419040" progId="Equation.3">
              <p:embed/>
            </p:oleObj>
          </a:graphicData>
        </a:graphic>
      </p:graphicFrame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609600" y="5715000"/>
            <a:ext cx="8077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itchFamily="66" charset="0"/>
                <a:cs typeface="Arial" charset="0"/>
              </a:rPr>
              <a:t>[</a:t>
            </a:r>
            <a:r>
              <a:rPr lang="en-US" sz="1600" dirty="0" err="1">
                <a:latin typeface="Comic Sans MS" pitchFamily="66" charset="0"/>
                <a:cs typeface="Arial" charset="0"/>
              </a:rPr>
              <a:t>Boussard</a:t>
            </a:r>
            <a:r>
              <a:rPr lang="en-US" sz="1600" dirty="0">
                <a:latin typeface="Comic Sans MS" pitchFamily="66" charset="0"/>
                <a:cs typeface="Arial" charset="0"/>
              </a:rPr>
              <a:t>] D. </a:t>
            </a:r>
            <a:r>
              <a:rPr lang="en-US" sz="1600" dirty="0" err="1">
                <a:latin typeface="Comic Sans MS" pitchFamily="66" charset="0"/>
                <a:cs typeface="Arial" charset="0"/>
              </a:rPr>
              <a:t>Boussard</a:t>
            </a:r>
            <a:r>
              <a:rPr lang="en-US" sz="1600" dirty="0">
                <a:latin typeface="Comic Sans MS" pitchFamily="66" charset="0"/>
                <a:cs typeface="Arial" charset="0"/>
              </a:rPr>
              <a:t>, RF Power Requirements for a High Intensity Proton Collider, PAC, San Francisco, 1991</a:t>
            </a:r>
          </a:p>
        </p:txBody>
      </p:sp>
      <p:sp>
        <p:nvSpPr>
          <p:cNvPr id="1035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EBD6B1EE-0748-47C0-BC37-342E9CC50FA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Modulation of collisions point</a:t>
            </a:r>
            <a:endParaRPr lang="en-US" dirty="0" smtClean="0"/>
          </a:p>
        </p:txBody>
      </p:sp>
      <p:sp>
        <p:nvSpPr>
          <p:cNvPr id="26627" name="Text Placeholder 8"/>
          <p:cNvSpPr>
            <a:spLocks noGrp="1"/>
          </p:cNvSpPr>
          <p:nvPr>
            <p:ph type="body" sz="half" idx="1"/>
          </p:nvPr>
        </p:nvSpPr>
        <p:spPr>
          <a:xfrm>
            <a:off x="762000" y="1752600"/>
            <a:ext cx="8001000" cy="4038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a typeface="Helvetica" pitchFamily="34" charset="0"/>
                <a:cs typeface="Helvetica" pitchFamily="34" charset="0"/>
              </a:rPr>
              <a:t>During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physics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 phase modulation on the RF voltage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causes displacement of the collision point</a:t>
            </a:r>
          </a:p>
          <a:p>
            <a:r>
              <a:rPr lang="en-US" sz="2000" dirty="0" smtClean="0">
                <a:ea typeface="Helvetica" pitchFamily="34" charset="0"/>
                <a:cs typeface="Helvetica" pitchFamily="34" charset="0"/>
              </a:rPr>
              <a:t>With the nominal scheme, the longer gap is the 3 </a:t>
            </a:r>
            <a:r>
              <a:rPr lang="en-US" sz="2000" dirty="0" smtClean="0">
                <a:latin typeface="Symbol" pitchFamily="18" charset="2"/>
                <a:ea typeface="Helvetica" pitchFamily="34" charset="0"/>
                <a:cs typeface="Helvetica" pitchFamily="34" charset="0"/>
              </a:rPr>
              <a:t>m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s long abort gap and it causes a maximum displacement of the collision vertex by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3 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mm (1 A RF current, 2 MV/cavity)</a:t>
            </a:r>
          </a:p>
          <a:p>
            <a:r>
              <a:rPr lang="en-US" sz="2000" dirty="0" smtClean="0">
                <a:ea typeface="Helvetica" pitchFamily="34" charset="0"/>
                <a:cs typeface="Helvetica" pitchFamily="34" charset="0"/>
              </a:rPr>
              <a:t>Symmetry limits the effect in ATLAS and CMS</a:t>
            </a:r>
          </a:p>
          <a:p>
            <a:r>
              <a:rPr lang="en-US" sz="2000" dirty="0" smtClean="0">
                <a:ea typeface="Helvetica" pitchFamily="34" charset="0"/>
                <a:cs typeface="Helvetica" pitchFamily="34" charset="0"/>
              </a:rPr>
              <a:t>So we could let transient beam loading phase-modulate the Cavity voltage during physics and we will </a:t>
            </a:r>
            <a:r>
              <a:rPr lang="en-US" sz="2000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modulate the voltage set-point </a:t>
            </a:r>
            <a:r>
              <a:rPr lang="en-US" sz="2000" dirty="0" smtClean="0">
                <a:ea typeface="Helvetica" pitchFamily="34" charset="0"/>
                <a:cs typeface="Helvetica" pitchFamily="34" charset="0"/>
              </a:rPr>
              <a:t>accordingly in the future (2012). That will save klystron power</a:t>
            </a:r>
          </a:p>
          <a:p>
            <a:r>
              <a:rPr lang="en-US" sz="2000" dirty="0" smtClean="0">
                <a:ea typeface="Helvetica" pitchFamily="34" charset="0"/>
                <a:cs typeface="Helvetica" pitchFamily="34" charset="0"/>
              </a:rPr>
              <a:t>In 2010 and 2011 </a:t>
            </a:r>
            <a:r>
              <a:rPr lang="en-US" sz="2000" b="1" dirty="0" smtClean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we kept the voltage constant (amplitude and phase) over one turn</a:t>
            </a:r>
          </a:p>
        </p:txBody>
      </p:sp>
      <p:sp>
        <p:nvSpPr>
          <p:cNvPr id="2662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Oct 17, 2011</a:t>
            </a:r>
            <a:endParaRPr lang="en-US" dirty="0" smtClean="0"/>
          </a:p>
        </p:txBody>
      </p:sp>
      <p:sp>
        <p:nvSpPr>
          <p:cNvPr id="2662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The LHC RF, operation with beam</a:t>
            </a:r>
          </a:p>
        </p:txBody>
      </p:sp>
      <p:sp>
        <p:nvSpPr>
          <p:cNvPr id="2663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7A879CF3-999D-462D-B18B-9E043F6B2E2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6778</TotalTime>
  <Words>4834</Words>
  <Application>Microsoft Office PowerPoint</Application>
  <PresentationFormat>On-screen Show (4:3)</PresentationFormat>
  <Paragraphs>472</Paragraphs>
  <Slides>51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Median</vt:lpstr>
      <vt:lpstr>Equation</vt:lpstr>
      <vt:lpstr>Worksheet</vt:lpstr>
      <vt:lpstr>Slide 1</vt:lpstr>
      <vt:lpstr>Outline</vt:lpstr>
      <vt:lpstr>The way it was intended to work</vt:lpstr>
      <vt:lpstr>RF challenge</vt:lpstr>
      <vt:lpstr>Cavities</vt:lpstr>
      <vt:lpstr>Klystron </vt:lpstr>
      <vt:lpstr>Beam structure</vt:lpstr>
      <vt:lpstr>Transient Beam Loading during filling</vt:lpstr>
      <vt:lpstr>Modulation of collisions point</vt:lpstr>
      <vt:lpstr>Half detuning</vt:lpstr>
      <vt:lpstr>The way we operate it</vt:lpstr>
      <vt:lpstr>Injection</vt:lpstr>
      <vt:lpstr>Physics</vt:lpstr>
      <vt:lpstr>Ramping</vt:lpstr>
      <vt:lpstr>Experience with beam…</vt:lpstr>
      <vt:lpstr>Ramping nominal bunch intensity without blow-up</vt:lpstr>
      <vt:lpstr>Single-bunch longitudinal stability </vt:lpstr>
      <vt:lpstr>Longitudinal emittance blow up </vt:lpstr>
      <vt:lpstr>Functions</vt:lpstr>
      <vt:lpstr>Ramping…</vt:lpstr>
      <vt:lpstr>Reproducibility</vt:lpstr>
      <vt:lpstr>Bunch length equalization</vt:lpstr>
      <vt:lpstr>Experience with beam…</vt:lpstr>
      <vt:lpstr>Phase noise</vt:lpstr>
      <vt:lpstr>Intra-Beam Scattering</vt:lpstr>
      <vt:lpstr>Experience with beam…</vt:lpstr>
      <vt:lpstr>RF feedback</vt:lpstr>
      <vt:lpstr>Cavity field with 1380 bunches </vt:lpstr>
      <vt:lpstr>Klystron current with 1380 bunches</vt:lpstr>
      <vt:lpstr>Experience with beam…</vt:lpstr>
      <vt:lpstr>Bunch length evolution in Physics</vt:lpstr>
      <vt:lpstr>Experience with beam…</vt:lpstr>
      <vt:lpstr>Bunch profile in physics</vt:lpstr>
      <vt:lpstr>Experience with beam…</vt:lpstr>
      <vt:lpstr>Klystron trip</vt:lpstr>
      <vt:lpstr>Klystron trip with 1100 bunches (June 2011)</vt:lpstr>
      <vt:lpstr>Fills terminated by an RF fault</vt:lpstr>
      <vt:lpstr>Experience with beam…</vt:lpstr>
      <vt:lpstr>Coupled-bunch instabilities</vt:lpstr>
      <vt:lpstr>3.5 TeV conditions</vt:lpstr>
      <vt:lpstr>450 GeV conditions</vt:lpstr>
      <vt:lpstr>Long-lasting dipole oscillations at injection</vt:lpstr>
      <vt:lpstr>The (near) future</vt:lpstr>
      <vt:lpstr>25 ns bunch spacing</vt:lpstr>
      <vt:lpstr>Modulation of the cavity field set point </vt:lpstr>
      <vt:lpstr>Longitudinal damper</vt:lpstr>
      <vt:lpstr>Batch per batch blow-up at injection</vt:lpstr>
      <vt:lpstr>Conclusions</vt:lpstr>
      <vt:lpstr>A typical fill</vt:lpstr>
      <vt:lpstr>Integrated luminosity</vt:lpstr>
      <vt:lpstr>Slide 51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Level RF</dc:title>
  <dc:creator>baudre</dc:creator>
  <cp:lastModifiedBy>baudre</cp:lastModifiedBy>
  <cp:revision>496</cp:revision>
  <dcterms:created xsi:type="dcterms:W3CDTF">2010-05-16T13:04:35Z</dcterms:created>
  <dcterms:modified xsi:type="dcterms:W3CDTF">2011-10-17T10:01:55Z</dcterms:modified>
</cp:coreProperties>
</file>