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6"/>
  </p:notesMasterIdLst>
  <p:sldIdLst>
    <p:sldId id="258" r:id="rId2"/>
    <p:sldId id="583" r:id="rId3"/>
    <p:sldId id="582" r:id="rId4"/>
    <p:sldId id="585" r:id="rId5"/>
    <p:sldId id="586" r:id="rId6"/>
    <p:sldId id="587" r:id="rId7"/>
    <p:sldId id="588" r:id="rId8"/>
    <p:sldId id="589" r:id="rId9"/>
    <p:sldId id="590" r:id="rId10"/>
    <p:sldId id="591" r:id="rId11"/>
    <p:sldId id="592" r:id="rId12"/>
    <p:sldId id="593" r:id="rId13"/>
    <p:sldId id="594" r:id="rId14"/>
    <p:sldId id="595" r:id="rId15"/>
    <p:sldId id="596" r:id="rId16"/>
    <p:sldId id="605" r:id="rId17"/>
    <p:sldId id="597" r:id="rId18"/>
    <p:sldId id="598" r:id="rId19"/>
    <p:sldId id="599" r:id="rId20"/>
    <p:sldId id="600" r:id="rId21"/>
    <p:sldId id="601" r:id="rId22"/>
    <p:sldId id="606" r:id="rId23"/>
    <p:sldId id="607" r:id="rId24"/>
    <p:sldId id="603" r:id="rId2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0000"/>
    <a:srgbClr val="0066FF"/>
    <a:srgbClr val="990099"/>
    <a:srgbClr val="800000"/>
    <a:srgbClr val="FFFF00"/>
    <a:srgbClr val="000099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2" autoAdjust="0"/>
    <p:restoredTop sz="94620" autoAdjust="0"/>
  </p:normalViewPr>
  <p:slideViewPr>
    <p:cSldViewPr>
      <p:cViewPr varScale="1">
        <p:scale>
          <a:sx n="91" d="100"/>
          <a:sy n="91" d="100"/>
        </p:scale>
        <p:origin x="-109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FC24913D-DC3C-4BA3-AE88-067DC2C18E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Comic Sans MS" pitchFamily="6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Comic Sans MS" pitchFamily="6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EA89F8A1-FF32-4587-B327-EDB7C1AED89C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53188"/>
            <a:ext cx="82073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Comic Sans MS" pitchFamily="64" charset="0"/>
            </a:endParaRPr>
          </a:p>
        </p:txBody>
      </p:sp>
      <p:sp>
        <p:nvSpPr>
          <p:cNvPr id="38921" name="Line 9"/>
          <p:cNvSpPr>
            <a:spLocks noChangeShapeType="1"/>
          </p:cNvSpPr>
          <p:nvPr userDrawn="1"/>
        </p:nvSpPr>
        <p:spPr bwMode="auto">
          <a:xfrm>
            <a:off x="468313" y="765175"/>
            <a:ext cx="8229600" cy="0"/>
          </a:xfrm>
          <a:prstGeom prst="line">
            <a:avLst/>
          </a:prstGeom>
          <a:noFill/>
          <a:ln w="19050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Comic Sans MS" pitchFamily="64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 userDrawn="1"/>
        </p:nvSpPr>
        <p:spPr bwMode="auto">
          <a:xfrm>
            <a:off x="468313" y="1196975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rebuchet MS" pitchFamily="32" charset="0"/>
              </a:rPr>
              <a:t> </a:t>
            </a:r>
            <a:endParaRPr lang="de-DE" sz="1800">
              <a:latin typeface="Trebuchet MS" pitchFamily="32" charset="0"/>
            </a:endParaRPr>
          </a:p>
        </p:txBody>
      </p:sp>
      <p:sp>
        <p:nvSpPr>
          <p:cNvPr id="51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 lkjk asd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72EA-5B8D-4C48-866B-72AE23ECC9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2800" i="1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254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600" i="1">
          <a:solidFill>
            <a:schemeClr val="tx1"/>
          </a:solidFill>
          <a:latin typeface="+mn-lt"/>
        </a:defRPr>
      </a:lvl2pPr>
      <a:lvl3pPr marL="1385888" indent="-3508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 i="1">
          <a:solidFill>
            <a:schemeClr val="tx1"/>
          </a:solidFill>
          <a:latin typeface="+mn-lt"/>
        </a:defRPr>
      </a:lvl3pPr>
      <a:lvl4pPr marL="1881188" indent="-3159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i="1">
          <a:solidFill>
            <a:schemeClr val="tx1"/>
          </a:solidFill>
          <a:latin typeface="+mn-lt"/>
        </a:defRPr>
      </a:lvl4pPr>
      <a:lvl5pPr marL="2400300" indent="-3397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i="1">
          <a:solidFill>
            <a:schemeClr val="tx1"/>
          </a:solidFill>
          <a:latin typeface="+mn-lt"/>
        </a:defRPr>
      </a:lvl5pPr>
      <a:lvl6pPr marL="2857500" indent="-339725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i="1">
          <a:solidFill>
            <a:schemeClr val="tx1"/>
          </a:solidFill>
          <a:latin typeface="+mn-lt"/>
        </a:defRPr>
      </a:lvl6pPr>
      <a:lvl7pPr marL="3314700" indent="-339725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i="1">
          <a:solidFill>
            <a:schemeClr val="tx1"/>
          </a:solidFill>
          <a:latin typeface="+mn-lt"/>
        </a:defRPr>
      </a:lvl7pPr>
      <a:lvl8pPr marL="3771900" indent="-339725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i="1">
          <a:solidFill>
            <a:schemeClr val="tx1"/>
          </a:solidFill>
          <a:latin typeface="+mn-lt"/>
        </a:defRPr>
      </a:lvl8pPr>
      <a:lvl9pPr marL="4229100" indent="-339725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lum bright="43000" contrast="-6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2696"/>
            <a:ext cx="8229600" cy="487363"/>
          </a:xfrm>
        </p:spPr>
        <p:txBody>
          <a:bodyPr/>
          <a:lstStyle/>
          <a:p>
            <a:pPr eaLnBrk="1" hangingPunct="1"/>
            <a:r>
              <a:rPr lang="en-US" sz="2800" i="0" dirty="0" err="1" smtClean="0">
                <a:solidFill>
                  <a:schemeClr val="tx1"/>
                </a:solidFill>
                <a:latin typeface="Comic Sans MS" pitchFamily="66" charset="0"/>
              </a:rPr>
              <a:t>Pixelized</a:t>
            </a:r>
            <a:r>
              <a:rPr lang="en-US" sz="2800" i="0" dirty="0" smtClean="0">
                <a:solidFill>
                  <a:schemeClr val="tx1"/>
                </a:solidFill>
                <a:latin typeface="Comic Sans MS" pitchFamily="66" charset="0"/>
              </a:rPr>
              <a:t> gaseous detectors</a:t>
            </a:r>
            <a:br>
              <a:rPr lang="en-US" sz="2800" i="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de-DE" sz="2800" i="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4647852"/>
            <a:ext cx="7165975" cy="941388"/>
          </a:xfrm>
        </p:spPr>
        <p:txBody>
          <a:bodyPr/>
          <a:lstStyle/>
          <a:p>
            <a:pPr marL="533400" indent="-533400" eaLnBrk="1" hangingPunct="1"/>
            <a:r>
              <a:rPr lang="en-US" sz="1600" i="0" dirty="0" smtClean="0">
                <a:solidFill>
                  <a:srgbClr val="3366CC"/>
                </a:solidFill>
                <a:latin typeface="Comic Sans MS" pitchFamily="66" charset="0"/>
              </a:rPr>
              <a:t>Helmholtz Alliance “Physics at the </a:t>
            </a:r>
            <a:r>
              <a:rPr lang="en-US" sz="1600" i="0" dirty="0" err="1" smtClean="0">
                <a:solidFill>
                  <a:srgbClr val="3366CC"/>
                </a:solidFill>
                <a:latin typeface="Comic Sans MS" pitchFamily="66" charset="0"/>
              </a:rPr>
              <a:t>Terascale</a:t>
            </a:r>
            <a:r>
              <a:rPr lang="en-US" sz="1600" i="0" dirty="0" smtClean="0">
                <a:solidFill>
                  <a:srgbClr val="3366CC"/>
                </a:solidFill>
                <a:latin typeface="Comic Sans MS" pitchFamily="66" charset="0"/>
              </a:rPr>
              <a:t>”</a:t>
            </a:r>
          </a:p>
          <a:p>
            <a:pPr marL="533400" indent="-533400" eaLnBrk="1" hangingPunct="1"/>
            <a:r>
              <a:rPr lang="en-US" sz="1600" i="0" dirty="0" smtClean="0">
                <a:solidFill>
                  <a:srgbClr val="3366CC"/>
                </a:solidFill>
                <a:latin typeface="Comic Sans MS" pitchFamily="66" charset="0"/>
              </a:rPr>
              <a:t>4</a:t>
            </a:r>
            <a:r>
              <a:rPr lang="en-US" sz="1600" i="0" baseline="30000" dirty="0" smtClean="0">
                <a:solidFill>
                  <a:srgbClr val="3366CC"/>
                </a:solidFill>
                <a:latin typeface="Comic Sans MS" pitchFamily="66" charset="0"/>
              </a:rPr>
              <a:t>th</a:t>
            </a:r>
            <a:r>
              <a:rPr lang="en-US" sz="1600" i="0" dirty="0" smtClean="0">
                <a:solidFill>
                  <a:srgbClr val="3366CC"/>
                </a:solidFill>
                <a:latin typeface="Comic Sans MS" pitchFamily="66" charset="0"/>
              </a:rPr>
              <a:t> Detector Workshop DESY 18.3.2011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94990" y="5805264"/>
            <a:ext cx="7345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Klaus Desch</a:t>
            </a:r>
            <a:br>
              <a:rPr lang="en-US" dirty="0"/>
            </a:br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Bonn</a:t>
            </a:r>
            <a:endParaRPr lang="de-DE" dirty="0"/>
          </a:p>
        </p:txBody>
      </p:sp>
      <p:pic>
        <p:nvPicPr>
          <p:cNvPr id="7175" name="Picture 7" descr="logon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0581" y="5805264"/>
            <a:ext cx="1285875" cy="474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179" name="Picture 11" descr="http://www.terascale.de/sites/site_terascale/content/e7/e199/e200/infoboxContent203/PhysicsAtTerascaleLogo_Far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836815"/>
            <a:ext cx="472505" cy="4725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1st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attempt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at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IZM: „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GEMGrids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“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0138"/>
          <a:stretch>
            <a:fillRect/>
          </a:stretch>
        </p:blipFill>
        <p:spPr bwMode="auto">
          <a:xfrm>
            <a:off x="539552" y="836712"/>
            <a:ext cx="8280920" cy="519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39552" y="5734997"/>
            <a:ext cx="610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Technically</a:t>
            </a:r>
            <a:r>
              <a:rPr lang="de-DE" sz="1800" dirty="0" smtClean="0"/>
              <a:t> simpler – BCB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etched</a:t>
            </a:r>
            <a:r>
              <a:rPr lang="de-DE" sz="1800" dirty="0" smtClean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A</a:t>
            </a:r>
            <a:r>
              <a:rPr lang="de-DE" sz="1800" dirty="0" err="1" smtClean="0"/>
              <a:t>void</a:t>
            </a:r>
            <a:r>
              <a:rPr lang="de-DE" sz="1800" dirty="0" smtClean="0"/>
              <a:t> </a:t>
            </a:r>
            <a:r>
              <a:rPr lang="de-DE" sz="1800" dirty="0" err="1" smtClean="0"/>
              <a:t>cross-linking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photo-resist</a:t>
            </a:r>
            <a:r>
              <a:rPr lang="de-DE" sz="1800" dirty="0" smtClean="0"/>
              <a:t> </a:t>
            </a:r>
            <a:r>
              <a:rPr lang="de-DE" sz="1800" dirty="0" err="1" smtClean="0"/>
              <a:t>during</a:t>
            </a:r>
            <a:r>
              <a:rPr lang="de-DE" sz="1800" dirty="0" smtClean="0"/>
              <a:t> Al </a:t>
            </a:r>
            <a:r>
              <a:rPr lang="de-DE" sz="1800" dirty="0" err="1" smtClean="0"/>
              <a:t>sputtering</a:t>
            </a:r>
            <a:endParaRPr lang="de-DE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1st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attempt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at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IZM: „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GEMGrids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“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67544" y="836712"/>
            <a:ext cx="8398864" cy="5544616"/>
            <a:chOff x="467544" y="836712"/>
            <a:chExt cx="8398864" cy="55446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667"/>
            <a:stretch>
              <a:fillRect/>
            </a:stretch>
          </p:blipFill>
          <p:spPr bwMode="auto">
            <a:xfrm>
              <a:off x="467544" y="836712"/>
              <a:ext cx="8398864" cy="55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908720"/>
              <a:ext cx="396044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„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GEMGrids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“ –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work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(in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principle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276872"/>
            <a:ext cx="1152128" cy="158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80728"/>
            <a:ext cx="3848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948264" y="1052736"/>
            <a:ext cx="19239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endParaRPr lang="de-DE" dirty="0" smtClean="0"/>
          </a:p>
          <a:p>
            <a:r>
              <a:rPr lang="de-DE" dirty="0" err="1" smtClean="0"/>
              <a:t>seen</a:t>
            </a:r>
            <a:r>
              <a:rPr lang="de-DE" dirty="0" smtClean="0"/>
              <a:t> in </a:t>
            </a:r>
            <a:r>
              <a:rPr lang="de-DE" dirty="0" smtClean="0"/>
              <a:t>Bonn </a:t>
            </a:r>
            <a:r>
              <a:rPr lang="de-DE" dirty="0" err="1" smtClean="0"/>
              <a:t>setup</a:t>
            </a:r>
            <a:endParaRPr lang="de-DE" dirty="0" smtClean="0"/>
          </a:p>
          <a:p>
            <a:r>
              <a:rPr lang="de-DE" dirty="0" err="1" smtClean="0"/>
              <a:t>with</a:t>
            </a:r>
            <a:r>
              <a:rPr lang="de-DE" dirty="0" smtClean="0"/>
              <a:t> 55-Fe </a:t>
            </a:r>
            <a:r>
              <a:rPr lang="de-DE" dirty="0" err="1" smtClean="0"/>
              <a:t>source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4437112"/>
            <a:ext cx="5811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challenges</a:t>
            </a:r>
            <a:r>
              <a:rPr lang="de-DE" sz="1800" dirty="0" smtClean="0"/>
              <a:t> / </a:t>
            </a:r>
            <a:r>
              <a:rPr lang="de-DE" sz="1800" dirty="0" err="1" smtClean="0"/>
              <a:t>problems</a:t>
            </a:r>
            <a:endParaRPr lang="de-DE" sz="1800" dirty="0" smtClean="0"/>
          </a:p>
          <a:p>
            <a:pPr>
              <a:buFontTx/>
              <a:buChar char="-"/>
            </a:pPr>
            <a:r>
              <a:rPr lang="de-DE" sz="1800" dirty="0" smtClean="0"/>
              <a:t> limited </a:t>
            </a:r>
            <a:r>
              <a:rPr lang="de-DE" sz="1800" dirty="0" err="1" smtClean="0"/>
              <a:t>yield</a:t>
            </a:r>
            <a:r>
              <a:rPr lang="de-DE" sz="1800" dirty="0" smtClean="0"/>
              <a:t> (~ 1 / 6 </a:t>
            </a:r>
            <a:r>
              <a:rPr lang="de-DE" sz="1800" dirty="0" err="1" smtClean="0"/>
              <a:t>structures</a:t>
            </a:r>
            <a:r>
              <a:rPr lang="de-DE" sz="1800" dirty="0" smtClean="0"/>
              <a:t> </a:t>
            </a:r>
            <a:r>
              <a:rPr lang="de-DE" sz="1800" dirty="0" err="1" smtClean="0"/>
              <a:t>working</a:t>
            </a:r>
            <a:r>
              <a:rPr lang="de-DE" sz="1800" dirty="0" smtClean="0"/>
              <a:t> so </a:t>
            </a:r>
            <a:r>
              <a:rPr lang="de-DE" sz="1800" dirty="0" err="1" smtClean="0"/>
              <a:t>far</a:t>
            </a:r>
            <a:r>
              <a:rPr lang="de-DE" sz="1800" dirty="0" smtClean="0"/>
              <a:t>...)</a:t>
            </a:r>
          </a:p>
          <a:p>
            <a:pPr>
              <a:buFontTx/>
              <a:buChar char="-"/>
            </a:pPr>
            <a:r>
              <a:rPr lang="de-DE" sz="1800" dirty="0" smtClean="0"/>
              <a:t> </a:t>
            </a:r>
            <a:r>
              <a:rPr lang="de-DE" sz="1800" dirty="0" err="1" smtClean="0"/>
              <a:t>sparking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edges</a:t>
            </a:r>
            <a:endParaRPr lang="de-DE" sz="1800" dirty="0" smtClean="0"/>
          </a:p>
          <a:p>
            <a:pPr>
              <a:buFontTx/>
              <a:buChar char="-"/>
            </a:pPr>
            <a:r>
              <a:rPr lang="de-DE" sz="1800" dirty="0" smtClean="0"/>
              <a:t> limited HV </a:t>
            </a:r>
            <a:r>
              <a:rPr lang="de-DE" sz="1800" dirty="0" smtClean="0">
                <a:sym typeface="Wingdings" pitchFamily="2" charset="2"/>
              </a:rPr>
              <a:t> limited </a:t>
            </a:r>
            <a:r>
              <a:rPr lang="de-DE" sz="1800" dirty="0" err="1" smtClean="0">
                <a:sym typeface="Wingdings" pitchFamily="2" charset="2"/>
              </a:rPr>
              <a:t>efficiency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to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be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understood</a:t>
            </a:r>
            <a:endParaRPr lang="de-D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2649463" cy="19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6660232" y="6093296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T. Krautscheid, Bonn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2nd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road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at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IZM: Ingrids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7544" y="899428"/>
            <a:ext cx="474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transfer</a:t>
            </a:r>
            <a:r>
              <a:rPr lang="de-DE" sz="1800" dirty="0" smtClean="0"/>
              <a:t> original „Twente“ </a:t>
            </a:r>
            <a:r>
              <a:rPr lang="de-DE" sz="1800" dirty="0" err="1" smtClean="0"/>
              <a:t>process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8´´ </a:t>
            </a:r>
            <a:endParaRPr lang="de-DE" sz="1800" dirty="0"/>
          </a:p>
        </p:txBody>
      </p:sp>
      <p:pic>
        <p:nvPicPr>
          <p:cNvPr id="10" name="Picture 14" descr="8''wafer_2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412776"/>
            <a:ext cx="4703670" cy="3528392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5508104" y="987986"/>
            <a:ext cx="318228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very</a:t>
            </a:r>
            <a:r>
              <a:rPr lang="de-DE" sz="1800" dirty="0" smtClean="0"/>
              <a:t> </a:t>
            </a:r>
            <a:r>
              <a:rPr lang="de-DE" sz="1800" dirty="0" err="1" smtClean="0"/>
              <a:t>successful</a:t>
            </a:r>
            <a:r>
              <a:rPr lang="de-DE" sz="1800" dirty="0" smtClean="0"/>
              <a:t> 1st </a:t>
            </a:r>
            <a:r>
              <a:rPr lang="de-DE" sz="1800" dirty="0" err="1" smtClean="0"/>
              <a:t>attempt</a:t>
            </a:r>
            <a:endParaRPr lang="de-DE" sz="1800" dirty="0" smtClean="0"/>
          </a:p>
          <a:p>
            <a:r>
              <a:rPr lang="de-DE" sz="1800" dirty="0" smtClean="0"/>
              <a:t>on </a:t>
            </a:r>
            <a:r>
              <a:rPr lang="de-DE" sz="1800" dirty="0" err="1" smtClean="0"/>
              <a:t>dummy</a:t>
            </a:r>
            <a:r>
              <a:rPr lang="de-DE" sz="1800" dirty="0" smtClean="0"/>
              <a:t> </a:t>
            </a:r>
            <a:r>
              <a:rPr lang="de-DE" sz="1800" dirty="0" err="1" smtClean="0"/>
              <a:t>wafers</a:t>
            </a:r>
            <a:endParaRPr lang="de-DE" sz="1800" dirty="0" smtClean="0"/>
          </a:p>
        </p:txBody>
      </p:sp>
      <p:pic>
        <p:nvPicPr>
          <p:cNvPr id="12" name="Picture 4" descr="photo 02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1844824"/>
            <a:ext cx="2508920" cy="1881690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5527252" y="3717032"/>
            <a:ext cx="2573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development</a:t>
            </a:r>
            <a:r>
              <a:rPr lang="de-DE" dirty="0" smtClean="0"/>
              <a:t> after </a:t>
            </a:r>
            <a:r>
              <a:rPr lang="de-DE" dirty="0" err="1" smtClean="0"/>
              <a:t>dicing</a:t>
            </a:r>
            <a:endParaRPr lang="de-DE" dirty="0"/>
          </a:p>
        </p:txBody>
      </p:sp>
      <p:pic>
        <p:nvPicPr>
          <p:cNvPr id="14" name="Picture 4" descr="residuals in ho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49080"/>
            <a:ext cx="2520280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5580112" y="6093296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extremely</a:t>
            </a:r>
            <a:r>
              <a:rPr lang="de-DE" dirty="0" smtClean="0"/>
              <a:t> </a:t>
            </a:r>
            <a:r>
              <a:rPr lang="de-DE" dirty="0" err="1" smtClean="0"/>
              <a:t>regular</a:t>
            </a:r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95536" y="6093296"/>
            <a:ext cx="219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IZM+Y.Bilevych,Bonn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Steps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to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go</a:t>
            </a:r>
            <a:endParaRPr lang="de-DE" sz="2800" i="0" dirty="0" smtClean="0">
              <a:solidFill>
                <a:srgbClr val="3366CC"/>
              </a:solidFill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7544" y="899428"/>
            <a:ext cx="815640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sz="1800" dirty="0" smtClean="0"/>
              <a:t> </a:t>
            </a:r>
            <a:r>
              <a:rPr lang="de-DE" sz="1800" dirty="0" err="1" smtClean="0"/>
              <a:t>mask</a:t>
            </a:r>
            <a:r>
              <a:rPr lang="de-DE" sz="1800" dirty="0" smtClean="0"/>
              <a:t> design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Timepix</a:t>
            </a:r>
            <a:r>
              <a:rPr lang="de-DE" sz="1800" dirty="0" smtClean="0"/>
              <a:t> </a:t>
            </a:r>
            <a:r>
              <a:rPr lang="de-DE" sz="1800" dirty="0" err="1" smtClean="0"/>
              <a:t>wafer</a:t>
            </a:r>
            <a:r>
              <a:rPr lang="de-DE" sz="1800" dirty="0" smtClean="0"/>
              <a:t> (</a:t>
            </a:r>
            <a:r>
              <a:rPr lang="de-DE" sz="1800" dirty="0" err="1" smtClean="0"/>
              <a:t>done</a:t>
            </a:r>
            <a:r>
              <a:rPr lang="de-DE" sz="1800" dirty="0" smtClean="0"/>
              <a:t>)</a:t>
            </a:r>
          </a:p>
          <a:p>
            <a:pPr>
              <a:buFontTx/>
              <a:buChar char="-"/>
            </a:pPr>
            <a:r>
              <a:rPr lang="de-DE" sz="1800" dirty="0" smtClean="0"/>
              <a:t> </a:t>
            </a:r>
            <a:r>
              <a:rPr lang="de-DE" sz="1800" dirty="0" err="1" smtClean="0"/>
              <a:t>spark</a:t>
            </a:r>
            <a:r>
              <a:rPr lang="de-DE" sz="1800" dirty="0" smtClean="0"/>
              <a:t> </a:t>
            </a:r>
            <a:r>
              <a:rPr lang="de-DE" sz="1800" dirty="0" err="1" smtClean="0"/>
              <a:t>protection</a:t>
            </a:r>
            <a:r>
              <a:rPr lang="de-DE" sz="1800" dirty="0" smtClean="0"/>
              <a:t> </a:t>
            </a:r>
            <a:r>
              <a:rPr lang="de-DE" sz="1800" dirty="0" err="1" smtClean="0"/>
              <a:t>layer</a:t>
            </a:r>
            <a:r>
              <a:rPr lang="de-DE" sz="1800" dirty="0" smtClean="0"/>
              <a:t> (</a:t>
            </a:r>
            <a:r>
              <a:rPr lang="de-DE" sz="1800" dirty="0" err="1" smtClean="0"/>
              <a:t>proven</a:t>
            </a:r>
            <a:r>
              <a:rPr lang="de-DE" sz="1800" dirty="0" smtClean="0"/>
              <a:t> </a:t>
            </a:r>
            <a:r>
              <a:rPr lang="de-DE" sz="1800" dirty="0" err="1" smtClean="0"/>
              <a:t>materials</a:t>
            </a:r>
            <a:r>
              <a:rPr lang="de-DE" sz="1800" dirty="0" smtClean="0"/>
              <a:t> </a:t>
            </a:r>
            <a:r>
              <a:rPr lang="de-DE" sz="1800" dirty="0" err="1" smtClean="0"/>
              <a:t>aSi</a:t>
            </a:r>
            <a:r>
              <a:rPr lang="de-DE" sz="1800" dirty="0" smtClean="0"/>
              <a:t>, </a:t>
            </a:r>
            <a:r>
              <a:rPr lang="de-DE" sz="1800" dirty="0" err="1" smtClean="0"/>
              <a:t>Si</a:t>
            </a:r>
            <a:r>
              <a:rPr lang="de-DE" sz="1800" baseline="-25000" dirty="0" err="1" smtClean="0"/>
              <a:t>x</a:t>
            </a:r>
            <a:r>
              <a:rPr lang="de-DE" sz="1800" dirty="0" err="1" smtClean="0"/>
              <a:t>N</a:t>
            </a:r>
            <a:r>
              <a:rPr lang="de-DE" sz="1800" baseline="-25000" dirty="0" err="1" smtClean="0"/>
              <a:t>y</a:t>
            </a:r>
            <a:r>
              <a:rPr lang="de-DE" sz="1800" dirty="0" smtClean="0"/>
              <a:t>) not </a:t>
            </a:r>
            <a:r>
              <a:rPr lang="de-DE" sz="1800" dirty="0" err="1" smtClean="0"/>
              <a:t>available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IZM</a:t>
            </a:r>
          </a:p>
          <a:p>
            <a:pPr>
              <a:buFontTx/>
              <a:buChar char="-"/>
            </a:pPr>
            <a:r>
              <a:rPr lang="de-DE" sz="1800" dirty="0" smtClean="0"/>
              <a:t> </a:t>
            </a:r>
            <a:r>
              <a:rPr lang="de-DE" sz="1800" dirty="0" err="1" smtClean="0"/>
              <a:t>patterning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protection</a:t>
            </a:r>
            <a:r>
              <a:rPr lang="de-DE" sz="1800" dirty="0" smtClean="0"/>
              <a:t> </a:t>
            </a:r>
            <a:r>
              <a:rPr lang="de-DE" sz="1800" dirty="0" err="1" smtClean="0"/>
              <a:t>layer</a:t>
            </a:r>
            <a:r>
              <a:rPr lang="de-DE" sz="1800" dirty="0" smtClean="0"/>
              <a:t> (</a:t>
            </a:r>
            <a:r>
              <a:rPr lang="de-DE" sz="1800" dirty="0" err="1" smtClean="0"/>
              <a:t>shadow</a:t>
            </a:r>
            <a:r>
              <a:rPr lang="de-DE" sz="1800" dirty="0" smtClean="0"/>
              <a:t> </a:t>
            </a:r>
            <a:r>
              <a:rPr lang="de-DE" sz="1800" dirty="0" err="1" smtClean="0"/>
              <a:t>mask</a:t>
            </a:r>
            <a:r>
              <a:rPr lang="de-DE" sz="1800" dirty="0" smtClean="0"/>
              <a:t>)</a:t>
            </a:r>
          </a:p>
          <a:p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err="1" smtClean="0">
                <a:solidFill>
                  <a:srgbClr val="FF0000"/>
                </a:solidFill>
                <a:sym typeface="Wingdings" pitchFamily="2" charset="2"/>
              </a:rPr>
              <a:t>hope</a:t>
            </a:r>
            <a:r>
              <a:rPr lang="de-DE" sz="1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sym typeface="Wingdings" pitchFamily="2" charset="2"/>
              </a:rPr>
              <a:t>for</a:t>
            </a:r>
            <a:r>
              <a:rPr lang="de-DE" sz="1800" dirty="0" smtClean="0">
                <a:solidFill>
                  <a:srgbClr val="FF0000"/>
                </a:solidFill>
                <a:sym typeface="Wingdings" pitchFamily="2" charset="2"/>
              </a:rPr>
              <a:t> 1st </a:t>
            </a:r>
            <a:r>
              <a:rPr lang="de-DE" sz="1800" dirty="0" err="1" smtClean="0">
                <a:solidFill>
                  <a:srgbClr val="FF0000"/>
                </a:solidFill>
                <a:sym typeface="Wingdings" pitchFamily="2" charset="2"/>
              </a:rPr>
              <a:t>Timepix</a:t>
            </a:r>
            <a:r>
              <a:rPr lang="de-DE" sz="1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sym typeface="Wingdings" pitchFamily="2" charset="2"/>
              </a:rPr>
              <a:t>wafer</a:t>
            </a:r>
            <a:r>
              <a:rPr lang="de-DE" sz="1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sym typeface="Wingdings" pitchFamily="2" charset="2"/>
              </a:rPr>
              <a:t>processed</a:t>
            </a:r>
            <a:r>
              <a:rPr lang="de-DE" sz="1800" dirty="0" smtClean="0">
                <a:solidFill>
                  <a:srgbClr val="FF0000"/>
                </a:solidFill>
                <a:sym typeface="Wingdings" pitchFamily="2" charset="2"/>
              </a:rPr>
              <a:t> in </a:t>
            </a:r>
            <a:r>
              <a:rPr lang="de-DE" sz="1800" dirty="0" err="1" smtClean="0">
                <a:solidFill>
                  <a:srgbClr val="FF0000"/>
                </a:solidFill>
                <a:sym typeface="Wingdings" pitchFamily="2" charset="2"/>
              </a:rPr>
              <a:t>next</a:t>
            </a:r>
            <a:r>
              <a:rPr lang="de-DE" sz="1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sym typeface="Wingdings" pitchFamily="2" charset="2"/>
              </a:rPr>
              <a:t>few</a:t>
            </a:r>
            <a:r>
              <a:rPr lang="de-DE" sz="18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sym typeface="Wingdings" pitchFamily="2" charset="2"/>
              </a:rPr>
              <a:t>months</a:t>
            </a:r>
            <a:endParaRPr lang="de-DE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Protection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of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CMOS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chip</a:t>
            </a:r>
            <a:endParaRPr lang="de-DE" sz="2800" i="0" dirty="0" smtClean="0">
              <a:solidFill>
                <a:srgbClr val="3366CC"/>
              </a:solidFill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7544" y="899428"/>
            <a:ext cx="74622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potential showstopper: </a:t>
            </a:r>
            <a:r>
              <a:rPr lang="de-DE" sz="1800" dirty="0" err="1" smtClean="0"/>
              <a:t>sparks</a:t>
            </a:r>
            <a:r>
              <a:rPr lang="de-DE" sz="1800" dirty="0" smtClean="0"/>
              <a:t>, large </a:t>
            </a:r>
            <a:r>
              <a:rPr lang="de-DE" sz="1800" dirty="0" err="1" smtClean="0"/>
              <a:t>signals</a:t>
            </a:r>
            <a:r>
              <a:rPr lang="de-DE" sz="1800" dirty="0" smtClean="0"/>
              <a:t>, HV </a:t>
            </a:r>
            <a:r>
              <a:rPr lang="de-DE" sz="1800" dirty="0" err="1" smtClean="0"/>
              <a:t>breakdowns</a:t>
            </a:r>
            <a:r>
              <a:rPr lang="de-DE" sz="1800" dirty="0" smtClean="0"/>
              <a:t> </a:t>
            </a:r>
            <a:r>
              <a:rPr lang="de-DE" sz="1800" dirty="0" err="1" smtClean="0"/>
              <a:t>can</a:t>
            </a:r>
            <a:r>
              <a:rPr lang="de-DE" sz="1800" dirty="0" smtClean="0"/>
              <a:t> kill</a:t>
            </a:r>
          </a:p>
          <a:p>
            <a:r>
              <a:rPr lang="de-DE" sz="1800" dirty="0" err="1" smtClean="0"/>
              <a:t>input</a:t>
            </a:r>
            <a:r>
              <a:rPr lang="de-DE" sz="1800" dirty="0" smtClean="0"/>
              <a:t> </a:t>
            </a:r>
            <a:r>
              <a:rPr lang="de-DE" sz="1800" dirty="0" err="1" smtClean="0"/>
              <a:t>stage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CSA </a:t>
            </a:r>
            <a:r>
              <a:rPr lang="de-DE" sz="1800" dirty="0" err="1" smtClean="0"/>
              <a:t>of</a:t>
            </a:r>
            <a:r>
              <a:rPr lang="de-DE" sz="1800" dirty="0" smtClean="0"/>
              <a:t> CMOS </a:t>
            </a:r>
            <a:r>
              <a:rPr lang="de-DE" sz="1800" dirty="0" err="1" smtClean="0"/>
              <a:t>pixel</a:t>
            </a:r>
            <a:r>
              <a:rPr lang="de-DE" sz="1800" dirty="0" smtClean="0"/>
              <a:t> </a:t>
            </a:r>
            <a:r>
              <a:rPr lang="de-DE" sz="1800" dirty="0" err="1" smtClean="0"/>
              <a:t>chip</a:t>
            </a:r>
            <a:r>
              <a:rPr lang="de-DE" sz="1800" dirty="0" smtClean="0"/>
              <a:t> </a:t>
            </a:r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err="1" smtClean="0">
                <a:sym typeface="Wingdings" pitchFamily="2" charset="2"/>
              </a:rPr>
              <a:t>protection</a:t>
            </a:r>
            <a:endParaRPr lang="de-DE" sz="18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800" dirty="0" smtClean="0">
                <a:sym typeface="Wingdings" pitchFamily="2" charset="2"/>
              </a:rPr>
              <a:t> on </a:t>
            </a:r>
            <a:r>
              <a:rPr lang="de-DE" sz="1800" dirty="0" err="1" smtClean="0">
                <a:sym typeface="Wingdings" pitchFamily="2" charset="2"/>
              </a:rPr>
              <a:t>chip</a:t>
            </a:r>
            <a:r>
              <a:rPr lang="de-DE" sz="1800" dirty="0" smtClean="0">
                <a:sym typeface="Wingdings" pitchFamily="2" charset="2"/>
              </a:rPr>
              <a:t>?</a:t>
            </a:r>
          </a:p>
          <a:p>
            <a:pPr>
              <a:buFontTx/>
              <a:buChar char="-"/>
            </a:pPr>
            <a:r>
              <a:rPr lang="de-DE" sz="1800" dirty="0" smtClean="0"/>
              <a:t> on </a:t>
            </a:r>
            <a:r>
              <a:rPr lang="de-DE" sz="1800" dirty="0" err="1" smtClean="0"/>
              <a:t>detector</a:t>
            </a:r>
            <a:r>
              <a:rPr lang="de-DE" sz="1800" dirty="0" smtClean="0"/>
              <a:t>: </a:t>
            </a:r>
            <a:r>
              <a:rPr lang="de-DE" sz="1800" dirty="0" err="1" smtClean="0"/>
              <a:t>SiProt</a:t>
            </a:r>
            <a:endParaRPr lang="de-DE" sz="1800" dirty="0" smtClean="0"/>
          </a:p>
          <a:p>
            <a:endParaRPr lang="de-DE" sz="18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46399" y="2780928"/>
            <a:ext cx="7770017" cy="1158875"/>
            <a:chOff x="304800" y="3946525"/>
            <a:chExt cx="7770017" cy="1158875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719138" y="3946525"/>
              <a:ext cx="3886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04800" y="5105400"/>
              <a:ext cx="51816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12750" y="4937125"/>
              <a:ext cx="5073650" cy="0"/>
            </a:xfrm>
            <a:prstGeom prst="line">
              <a:avLst/>
            </a:prstGeom>
            <a:noFill/>
            <a:ln w="4826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81000" y="4800600"/>
              <a:ext cx="4724400" cy="0"/>
            </a:xfrm>
            <a:prstGeom prst="line">
              <a:avLst/>
            </a:prstGeom>
            <a:noFill/>
            <a:ln w="2286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727700" y="4030663"/>
              <a:ext cx="23471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Amorphous Si or </a:t>
              </a:r>
              <a:r>
                <a:rPr lang="en-US" dirty="0" err="1" smtClean="0">
                  <a:solidFill>
                    <a:schemeClr val="tx1"/>
                  </a:solidFill>
                </a:rPr>
                <a:t>Si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x</a:t>
              </a:r>
              <a:r>
                <a:rPr lang="en-US" dirty="0" err="1" smtClean="0">
                  <a:solidFill>
                    <a:schemeClr val="tx1"/>
                  </a:solidFill>
                </a:rPr>
                <a:t>N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5133975" y="431800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59713" t="47983" r="1435" b="11090"/>
          <a:stretch>
            <a:fillRect/>
          </a:stretch>
        </p:blipFill>
        <p:spPr bwMode="auto">
          <a:xfrm>
            <a:off x="611560" y="4149080"/>
            <a:ext cx="30963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851920" y="4149080"/>
            <a:ext cx="52229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 </a:t>
            </a:r>
            <a:r>
              <a:rPr lang="el-GR" dirty="0" smtClean="0"/>
              <a:t>μ</a:t>
            </a:r>
            <a:r>
              <a:rPr lang="de-DE" dirty="0" smtClean="0"/>
              <a:t>m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r>
              <a:rPr lang="de-DE" dirty="0" smtClean="0"/>
              <a:t>- finite (but large) </a:t>
            </a:r>
            <a:r>
              <a:rPr lang="de-DE" dirty="0" err="1" smtClean="0"/>
              <a:t>resistivity</a:t>
            </a:r>
            <a:r>
              <a:rPr lang="de-DE" dirty="0" smtClean="0"/>
              <a:t> (10</a:t>
            </a:r>
            <a:r>
              <a:rPr lang="de-DE" baseline="30000" dirty="0" smtClean="0"/>
              <a:t>11</a:t>
            </a:r>
            <a:r>
              <a:rPr lang="de-DE" dirty="0" smtClean="0"/>
              <a:t>-10</a:t>
            </a:r>
            <a:r>
              <a:rPr lang="de-DE" baseline="30000" dirty="0" smtClean="0"/>
              <a:t>14</a:t>
            </a:r>
            <a:r>
              <a:rPr lang="de-DE" dirty="0" smtClean="0"/>
              <a:t> </a:t>
            </a:r>
            <a:r>
              <a:rPr lang="el-GR" dirty="0" smtClean="0"/>
              <a:t>Ω</a:t>
            </a:r>
            <a:r>
              <a:rPr lang="de-DE" dirty="0" smtClean="0"/>
              <a:t>cm)</a:t>
            </a:r>
          </a:p>
          <a:p>
            <a:pPr>
              <a:buFont typeface="Wingdings" pitchFamily="2" charset="2"/>
              <a:buChar char="à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reduce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local</a:t>
            </a:r>
            <a:r>
              <a:rPr lang="de-DE" dirty="0" smtClean="0">
                <a:sym typeface="Wingdings" pitchFamily="2" charset="2"/>
              </a:rPr>
              <a:t> E-</a:t>
            </a:r>
            <a:r>
              <a:rPr lang="de-DE" dirty="0" err="1" smtClean="0">
                <a:sym typeface="Wingdings" pitchFamily="2" charset="2"/>
              </a:rPr>
              <a:t>field</a:t>
            </a:r>
            <a:endParaRPr lang="de-DE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dirty="0" smtClean="0"/>
              <a:t> </a:t>
            </a:r>
            <a:r>
              <a:rPr lang="de-DE" dirty="0" err="1" smtClean="0"/>
              <a:t>charge-up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high</a:t>
            </a:r>
            <a:r>
              <a:rPr lang="de-DE" dirty="0" smtClean="0"/>
              <a:t> rate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reduction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signal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vital </a:t>
            </a:r>
            <a:r>
              <a:rPr lang="de-DE" dirty="0" err="1" smtClean="0">
                <a:solidFill>
                  <a:srgbClr val="FF0000"/>
                </a:solidFill>
                <a:sym typeface="Wingdings" pitchFamily="2" charset="2"/>
              </a:rPr>
              <a:t>for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itchFamily="2" charset="2"/>
              </a:rPr>
              <a:t>stable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itchFamily="2" charset="2"/>
              </a:rPr>
              <a:t>operation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 (</a:t>
            </a:r>
            <a:r>
              <a:rPr lang="de-DE" dirty="0" err="1" smtClean="0">
                <a:solidFill>
                  <a:srgbClr val="FF0000"/>
                </a:solidFill>
                <a:sym typeface="Wingdings" pitchFamily="2" charset="2"/>
              </a:rPr>
              <a:t>unprotected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 Ingrids</a:t>
            </a:r>
            <a:br>
              <a:rPr lang="de-DE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de-DE" dirty="0" err="1" smtClean="0">
                <a:solidFill>
                  <a:srgbClr val="FF0000"/>
                </a:solidFill>
                <a:sym typeface="Wingdings" pitchFamily="2" charset="2"/>
              </a:rPr>
              <a:t>typically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 die after </a:t>
            </a:r>
            <a:r>
              <a:rPr lang="de-DE" dirty="0" err="1" smtClean="0">
                <a:solidFill>
                  <a:srgbClr val="FF0000"/>
                </a:solidFill>
                <a:sym typeface="Wingdings" pitchFamily="2" charset="2"/>
              </a:rPr>
              <a:t>few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 h </a:t>
            </a:r>
            <a:r>
              <a:rPr lang="de-DE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l-GR" dirty="0" smtClean="0">
                <a:solidFill>
                  <a:srgbClr val="FF0000"/>
                </a:solidFill>
                <a:sym typeface="Wingdings" pitchFamily="2" charset="2"/>
              </a:rPr>
              <a:t>α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de-DE" dirty="0" err="1" smtClean="0">
                <a:solidFill>
                  <a:srgbClr val="FF0000"/>
                </a:solidFill>
                <a:sym typeface="Wingdings" pitchFamily="2" charset="2"/>
              </a:rPr>
              <a:t>induced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itchFamily="2" charset="2"/>
              </a:rPr>
              <a:t>discharges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Radiation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damage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and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a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geing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?</a:t>
            </a:r>
            <a:endParaRPr lang="de-DE" sz="2800" i="0" dirty="0" smtClean="0">
              <a:solidFill>
                <a:srgbClr val="3366CC"/>
              </a:solidFill>
              <a:latin typeface="Comic Sans MS" pitchFamily="66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7544" y="908720"/>
            <a:ext cx="82044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„Sensor“: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damage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(gas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replaced</a:t>
            </a:r>
            <a:r>
              <a:rPr lang="de-DE" dirty="0" smtClean="0"/>
              <a:t>)</a:t>
            </a:r>
          </a:p>
          <a:p>
            <a:r>
              <a:rPr lang="de-DE" dirty="0" smtClean="0"/>
              <a:t>CMOS: same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Si </a:t>
            </a:r>
            <a:r>
              <a:rPr lang="de-DE" dirty="0" err="1" smtClean="0"/>
              <a:t>pixels</a:t>
            </a:r>
            <a:r>
              <a:rPr lang="de-DE" dirty="0" smtClean="0"/>
              <a:t> (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</a:t>
            </a:r>
            <a:r>
              <a:rPr lang="de-DE" dirty="0" err="1" smtClean="0"/>
              <a:t>sizes</a:t>
            </a:r>
            <a:r>
              <a:rPr lang="de-DE" dirty="0" smtClean="0"/>
              <a:t>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Ageing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amplification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strucuture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general</a:t>
            </a:r>
            <a:r>
              <a:rPr lang="de-DE" dirty="0" smtClean="0"/>
              <a:t>, </a:t>
            </a:r>
            <a:r>
              <a:rPr lang="de-DE" dirty="0" err="1" smtClean="0"/>
              <a:t>planar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robust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wires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1/r </a:t>
            </a:r>
            <a:r>
              <a:rPr lang="de-DE" dirty="0" err="1" smtClean="0"/>
              <a:t>dependence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E-</a:t>
            </a:r>
            <a:r>
              <a:rPr lang="de-DE" dirty="0" err="1" smtClean="0"/>
              <a:t>field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NIKHEF:</a:t>
            </a:r>
            <a:endParaRPr lang="de-DE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80256" y="2852936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Irradiation with 8 </a:t>
            </a:r>
            <a:r>
              <a:rPr kumimoji="0" lang="en-GB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keV</a:t>
            </a:r>
            <a:r>
              <a:rPr kumimoji="0" lang="en-GB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X-rays:</a:t>
            </a:r>
            <a:br>
              <a:rPr kumimoji="0" lang="en-GB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en-GB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No rate effects up to anode current density of 0.2 </a:t>
            </a:r>
            <a:r>
              <a:rPr kumimoji="0" lang="el-GR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μ</a:t>
            </a:r>
            <a:r>
              <a:rPr kumimoji="0" lang="en-GB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 / mm</a:t>
            </a:r>
            <a:r>
              <a:rPr kumimoji="0" lang="en-GB" b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en-GB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br>
              <a:rPr kumimoji="0" lang="en-GB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en-GB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GB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en-GB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  <a:sym typeface="Wingdings" pitchFamily="2" charset="2"/>
              </a:rPr>
              <a:t> very fast track counting possible!</a:t>
            </a:r>
            <a:endParaRPr kumimoji="0" lang="en-GB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9552" y="4149080"/>
            <a:ext cx="82809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/>
              <a:t>After </a:t>
            </a:r>
            <a:r>
              <a:rPr lang="en-GB" u="sng" dirty="0"/>
              <a:t>0.3 Coulomb/mm2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>
                <a:sym typeface="Wingdings" pitchFamily="2" charset="2"/>
              </a:rPr>
              <a:t> (eq. 3.7 x 10</a:t>
            </a:r>
            <a:r>
              <a:rPr lang="en-GB" baseline="30000" dirty="0">
                <a:sym typeface="Wingdings" pitchFamily="2" charset="2"/>
              </a:rPr>
              <a:t>16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MIPs/cm</a:t>
            </a:r>
            <a:r>
              <a:rPr lang="en-GB" baseline="30000" dirty="0" smtClean="0">
                <a:sym typeface="Wingdings" pitchFamily="2" charset="2"/>
              </a:rPr>
              <a:t>2</a:t>
            </a:r>
            <a:r>
              <a:rPr lang="en-GB" dirty="0" smtClean="0">
                <a:sym typeface="Wingdings" pitchFamily="2" charset="2"/>
              </a:rPr>
              <a:t>)</a:t>
            </a:r>
            <a:endParaRPr lang="en-US" dirty="0"/>
          </a:p>
          <a:p>
            <a:r>
              <a:rPr lang="en-GB" dirty="0" smtClean="0"/>
              <a:t>deposit </a:t>
            </a:r>
            <a:r>
              <a:rPr lang="en-GB" dirty="0"/>
              <a:t>of carbon polymer on anode is clearly visible. </a:t>
            </a:r>
            <a:r>
              <a:rPr lang="en-GB" dirty="0" err="1"/>
              <a:t>Micromegas</a:t>
            </a:r>
            <a:r>
              <a:rPr lang="en-GB" dirty="0"/>
              <a:t> is clean (?!)</a:t>
            </a:r>
          </a:p>
          <a:p>
            <a:r>
              <a:rPr lang="en-GB" dirty="0"/>
              <a:t>Little deposit on cathode, and……</a:t>
            </a:r>
          </a:p>
          <a:p>
            <a:r>
              <a:rPr lang="en-GB" dirty="0"/>
              <a:t>Chamber still worked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6045480" y="5949280"/>
            <a:ext cx="2702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H. van der Graaf, NIKHEF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Readout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chips</a:t>
            </a:r>
            <a:endParaRPr lang="de-DE" sz="2800" i="0" dirty="0" smtClean="0">
              <a:solidFill>
                <a:srgbClr val="3366CC"/>
              </a:solidFill>
              <a:latin typeface="Comic Sans MS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980728"/>
            <a:ext cx="8622873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Timepix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horse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endParaRPr lang="de-DE" dirty="0" smtClean="0"/>
          </a:p>
          <a:p>
            <a:r>
              <a:rPr lang="de-DE" dirty="0" err="1" smtClean="0"/>
              <a:t>Limitations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designed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imaging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sparse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(</a:t>
            </a:r>
            <a:r>
              <a:rPr lang="de-DE" dirty="0" err="1" smtClean="0"/>
              <a:t>want</a:t>
            </a:r>
            <a:r>
              <a:rPr lang="de-DE" dirty="0" smtClean="0"/>
              <a:t> on-</a:t>
            </a:r>
            <a:r>
              <a:rPr lang="de-DE" dirty="0" err="1" smtClean="0"/>
              <a:t>chip</a:t>
            </a:r>
            <a:r>
              <a:rPr lang="de-DE" dirty="0" smtClean="0"/>
              <a:t> 0 </a:t>
            </a:r>
            <a:r>
              <a:rPr lang="de-DE" dirty="0" err="1" smtClean="0"/>
              <a:t>suppression</a:t>
            </a:r>
            <a:r>
              <a:rPr lang="de-DE" dirty="0" smtClean="0"/>
              <a:t>)</a:t>
            </a:r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time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(TOT)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r>
              <a:rPr lang="de-DE" dirty="0" smtClean="0"/>
              <a:t> (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)</a:t>
            </a:r>
          </a:p>
          <a:p>
            <a:pPr>
              <a:buFontTx/>
              <a:buChar char="-"/>
            </a:pPr>
            <a:r>
              <a:rPr lang="de-DE" dirty="0" smtClean="0"/>
              <a:t> time (=z </a:t>
            </a:r>
            <a:r>
              <a:rPr lang="de-DE" dirty="0" err="1" smtClean="0"/>
              <a:t>position</a:t>
            </a:r>
            <a:r>
              <a:rPr lang="de-DE" dirty="0" smtClean="0"/>
              <a:t>) </a:t>
            </a:r>
            <a:r>
              <a:rPr lang="de-DE" dirty="0" err="1" smtClean="0"/>
              <a:t>accuracy</a:t>
            </a:r>
            <a:r>
              <a:rPr lang="de-DE" dirty="0" smtClean="0"/>
              <a:t> limited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clock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(~50 MHz</a:t>
            </a:r>
            <a:r>
              <a:rPr lang="de-DE" dirty="0" smtClean="0"/>
              <a:t>)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 typeface="Wingdings" pitchFamily="2" charset="2"/>
              <a:buChar char="à"/>
            </a:pP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Timepix-2</a:t>
            </a:r>
            <a:r>
              <a:rPr lang="de-DE" dirty="0" smtClean="0">
                <a:sym typeface="Wingdings" pitchFamily="2" charset="2"/>
              </a:rPr>
              <a:t> (IBM 130nm) </a:t>
            </a:r>
            <a:r>
              <a:rPr lang="de-DE" dirty="0" err="1" smtClean="0">
                <a:sym typeface="Wingdings" pitchFamily="2" charset="2"/>
              </a:rPr>
              <a:t>under</a:t>
            </a:r>
            <a:r>
              <a:rPr lang="de-DE" dirty="0" smtClean="0">
                <a:sym typeface="Wingdings" pitchFamily="2" charset="2"/>
              </a:rPr>
              <a:t> design </a:t>
            </a:r>
            <a:r>
              <a:rPr lang="de-DE" dirty="0" err="1" smtClean="0">
                <a:sym typeface="Wingdings" pitchFamily="2" charset="2"/>
              </a:rPr>
              <a:t>by</a:t>
            </a:r>
            <a:r>
              <a:rPr lang="de-DE" dirty="0" smtClean="0">
                <a:sym typeface="Wingdings" pitchFamily="2" charset="2"/>
              </a:rPr>
              <a:t> Medipix-3 </a:t>
            </a:r>
            <a:r>
              <a:rPr lang="de-DE" dirty="0" err="1" smtClean="0">
                <a:sym typeface="Wingdings" pitchFamily="2" charset="2"/>
              </a:rPr>
              <a:t>collaboration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/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   </a:t>
            </a:r>
            <a:r>
              <a:rPr lang="de-DE" dirty="0" smtClean="0">
                <a:sym typeface="Wingdings" pitchFamily="2" charset="2"/>
              </a:rPr>
              <a:t>(</a:t>
            </a:r>
            <a:r>
              <a:rPr lang="de-DE" dirty="0" err="1" smtClean="0">
                <a:sym typeface="Wingdings" pitchFamily="2" charset="2"/>
              </a:rPr>
              <a:t>designed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CERN,NIKHEF,Bonn</a:t>
            </a:r>
            <a:r>
              <a:rPr lang="de-DE" dirty="0" smtClean="0">
                <a:sym typeface="Wingdings" pitchFamily="2" charset="2"/>
              </a:rPr>
              <a:t>)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    - </a:t>
            </a:r>
            <a:r>
              <a:rPr lang="de-DE" dirty="0" err="1" smtClean="0">
                <a:sym typeface="Wingdings" pitchFamily="2" charset="2"/>
              </a:rPr>
              <a:t>completely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data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driven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readout</a:t>
            </a:r>
            <a:r>
              <a:rPr lang="de-DE" dirty="0" smtClean="0">
                <a:sym typeface="Wingdings" pitchFamily="2" charset="2"/>
              </a:rPr>
              <a:t> (</a:t>
            </a:r>
            <a:r>
              <a:rPr lang="de-DE" dirty="0" err="1" smtClean="0">
                <a:sym typeface="Wingdings" pitchFamily="2" charset="2"/>
              </a:rPr>
              <a:t>compatible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with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both</a:t>
            </a:r>
            <a:r>
              <a:rPr lang="de-DE" dirty="0" smtClean="0">
                <a:sym typeface="Wingdings" pitchFamily="2" charset="2"/>
              </a:rPr>
              <a:t> LHC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LC </a:t>
            </a:r>
            <a:r>
              <a:rPr lang="de-DE" dirty="0" err="1" smtClean="0">
                <a:sym typeface="Wingdings" pitchFamily="2" charset="2"/>
              </a:rPr>
              <a:t>conditions</a:t>
            </a:r>
            <a:r>
              <a:rPr lang="de-DE" dirty="0" smtClean="0">
                <a:sym typeface="Wingdings" pitchFamily="2" charset="2"/>
              </a:rPr>
              <a:t>)</a:t>
            </a:r>
          </a:p>
          <a:p>
            <a:r>
              <a:rPr lang="de-DE" dirty="0" smtClean="0">
                <a:sym typeface="Wingdings" pitchFamily="2" charset="2"/>
              </a:rPr>
              <a:t>    - on </a:t>
            </a:r>
            <a:r>
              <a:rPr lang="de-DE" dirty="0" err="1" smtClean="0">
                <a:sym typeface="Wingdings" pitchFamily="2" charset="2"/>
              </a:rPr>
              <a:t>pixel</a:t>
            </a:r>
            <a:r>
              <a:rPr lang="de-DE" dirty="0" smtClean="0">
                <a:sym typeface="Wingdings" pitchFamily="2" charset="2"/>
              </a:rPr>
              <a:t> fast </a:t>
            </a:r>
            <a:r>
              <a:rPr lang="de-DE" dirty="0" smtClean="0">
                <a:sym typeface="Wingdings" pitchFamily="2" charset="2"/>
              </a:rPr>
              <a:t>(640 MHz) </a:t>
            </a:r>
            <a:r>
              <a:rPr lang="de-DE" dirty="0" err="1" smtClean="0">
                <a:sym typeface="Wingdings" pitchFamily="2" charset="2"/>
              </a:rPr>
              <a:t>oscillator</a:t>
            </a:r>
            <a:r>
              <a:rPr lang="de-DE" dirty="0" smtClean="0">
                <a:sym typeface="Wingdings" pitchFamily="2" charset="2"/>
              </a:rPr>
              <a:t> (</a:t>
            </a:r>
            <a:r>
              <a:rPr lang="de-DE" dirty="0" err="1" smtClean="0">
                <a:sym typeface="Wingdings" pitchFamily="2" charset="2"/>
              </a:rPr>
              <a:t>only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active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hit</a:t>
            </a:r>
            <a:r>
              <a:rPr lang="de-DE" dirty="0" smtClean="0">
                <a:sym typeface="Wingdings" pitchFamily="2" charset="2"/>
              </a:rPr>
              <a:t>)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- Si </a:t>
            </a:r>
            <a:r>
              <a:rPr lang="de-DE" dirty="0" err="1" smtClean="0"/>
              <a:t>through</a:t>
            </a:r>
            <a:r>
              <a:rPr lang="de-DE" dirty="0" smtClean="0"/>
              <a:t> via </a:t>
            </a:r>
            <a:r>
              <a:rPr lang="de-DE" dirty="0" err="1" smtClean="0"/>
              <a:t>capability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backside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wire</a:t>
            </a:r>
            <a:r>
              <a:rPr lang="de-DE" dirty="0" smtClean="0"/>
              <a:t> </a:t>
            </a:r>
            <a:r>
              <a:rPr lang="de-DE" dirty="0" err="1" smtClean="0"/>
              <a:t>bonds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gas </a:t>
            </a:r>
            <a:r>
              <a:rPr lang="de-DE" dirty="0" err="1" smtClean="0"/>
              <a:t>volume</a:t>
            </a:r>
            <a:r>
              <a:rPr lang="de-DE" dirty="0" smtClean="0"/>
              <a:t>)</a:t>
            </a:r>
          </a:p>
          <a:p>
            <a:r>
              <a:rPr lang="de-DE" dirty="0" smtClean="0"/>
              <a:t>    (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compromises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also </a:t>
            </a:r>
            <a:r>
              <a:rPr lang="de-DE" dirty="0" err="1" smtClean="0"/>
              <a:t>serve</a:t>
            </a:r>
            <a:r>
              <a:rPr lang="de-DE" dirty="0" smtClean="0"/>
              <a:t> e.g. LHC-b </a:t>
            </a:r>
            <a:r>
              <a:rPr lang="de-DE" dirty="0" err="1" smtClean="0"/>
              <a:t>Velopix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, e.g. </a:t>
            </a:r>
            <a:r>
              <a:rPr lang="de-DE" dirty="0" err="1" smtClean="0"/>
              <a:t>leakage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comp</a:t>
            </a:r>
            <a:r>
              <a:rPr lang="de-DE" dirty="0" smtClean="0"/>
              <a:t>.)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GOSSIPO-3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test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chip</a:t>
            </a:r>
            <a:endParaRPr lang="de-DE" sz="2800" i="0" dirty="0" smtClean="0">
              <a:solidFill>
                <a:srgbClr val="3366CC"/>
              </a:solidFill>
              <a:latin typeface="Comic Sans MS" pitchFamily="66" charset="0"/>
            </a:endParaRPr>
          </a:p>
        </p:txBody>
      </p:sp>
      <p:pic>
        <p:nvPicPr>
          <p:cNvPr id="4" name="Picture 61" descr="Pixel_Electro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78633"/>
            <a:ext cx="4474983" cy="3158479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467544" y="836712"/>
            <a:ext cx="6912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chip</a:t>
            </a:r>
            <a:r>
              <a:rPr lang="de-DE" dirty="0" smtClean="0"/>
              <a:t> (NIKHEF,BN)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endParaRPr lang="de-DE" dirty="0"/>
          </a:p>
        </p:txBody>
      </p:sp>
      <p:pic>
        <p:nvPicPr>
          <p:cNvPr id="6" name="Picture 7" descr="Analog_Delay_Count1V_3_9_10_ne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8892" y="3573016"/>
            <a:ext cx="4064643" cy="2520280"/>
          </a:xfrm>
          <a:prstGeom prst="rect">
            <a:avLst/>
          </a:prstGeom>
          <a:noFill/>
        </p:spPr>
      </p:pic>
      <p:grpSp>
        <p:nvGrpSpPr>
          <p:cNvPr id="10" name="Gruppieren 9"/>
          <p:cNvGrpSpPr/>
          <p:nvPr/>
        </p:nvGrpSpPr>
        <p:grpSpPr>
          <a:xfrm>
            <a:off x="6012160" y="1645022"/>
            <a:ext cx="2679576" cy="1279922"/>
            <a:chOff x="1219200" y="2438400"/>
            <a:chExt cx="6248400" cy="3422650"/>
          </a:xfrm>
        </p:grpSpPr>
        <p:pic>
          <p:nvPicPr>
            <p:cNvPr id="7" name="Picture 27" descr="chipfoto1_mo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3663" y="2514600"/>
              <a:ext cx="6103937" cy="334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28"/>
            <p:cNvSpPr>
              <a:spLocks noChangeShapeType="1"/>
            </p:cNvSpPr>
            <p:nvPr/>
          </p:nvSpPr>
          <p:spPr bwMode="auto">
            <a:xfrm>
              <a:off x="1219200" y="2705100"/>
              <a:ext cx="0" cy="2895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 flipV="1">
              <a:off x="1524000" y="2438400"/>
              <a:ext cx="5791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5364088" y="213285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1mm</a:t>
            </a:r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020272" y="126876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r>
              <a:rPr lang="de-DE" dirty="0" smtClean="0"/>
              <a:t>mm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547664" y="5169386"/>
            <a:ext cx="3398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Fast </a:t>
            </a:r>
            <a:r>
              <a:rPr lang="de-DE" dirty="0" err="1" smtClean="0"/>
              <a:t>oscillator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endParaRPr lang="de-DE" dirty="0" smtClean="0"/>
          </a:p>
          <a:p>
            <a:r>
              <a:rPr lang="de-DE" dirty="0" smtClean="0">
                <a:sym typeface="Wingdings" pitchFamily="2" charset="2"/>
              </a:rPr>
              <a:t> 1.6 </a:t>
            </a:r>
            <a:r>
              <a:rPr lang="de-DE" dirty="0" err="1" smtClean="0">
                <a:sym typeface="Wingdings" pitchFamily="2" charset="2"/>
              </a:rPr>
              <a:t>ns</a:t>
            </a:r>
            <a:r>
              <a:rPr lang="de-DE" dirty="0" smtClean="0">
                <a:sym typeface="Wingdings" pitchFamily="2" charset="2"/>
              </a:rPr>
              <a:t> time </a:t>
            </a:r>
            <a:r>
              <a:rPr lang="de-DE" dirty="0" err="1" smtClean="0">
                <a:sym typeface="Wingdings" pitchFamily="2" charset="2"/>
              </a:rPr>
              <a:t>resolution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Ideas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for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ATLAS: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GridPix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Tracker</a:t>
            </a:r>
            <a:endParaRPr lang="de-DE" sz="2800" i="0" dirty="0" smtClean="0">
              <a:solidFill>
                <a:srgbClr val="3366CC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5556"/>
          <a:stretch>
            <a:fillRect/>
          </a:stretch>
        </p:blipFill>
        <p:spPr bwMode="auto">
          <a:xfrm>
            <a:off x="359012" y="836712"/>
            <a:ext cx="77287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Motivation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908720"/>
            <a:ext cx="84866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Micro-structuring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semiconductor</a:t>
            </a:r>
            <a:r>
              <a:rPr lang="de-DE" sz="1800" dirty="0" smtClean="0"/>
              <a:t> </a:t>
            </a:r>
            <a:r>
              <a:rPr lang="de-DE" sz="1800" dirty="0" err="1" smtClean="0"/>
              <a:t>detectors</a:t>
            </a:r>
            <a:r>
              <a:rPr lang="de-DE" sz="1800" dirty="0" smtClean="0"/>
              <a:t> </a:t>
            </a:r>
            <a:r>
              <a:rPr lang="de-DE" sz="1800" dirty="0" err="1" smtClean="0"/>
              <a:t>led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breakthrough</a:t>
            </a:r>
            <a:r>
              <a:rPr lang="de-DE" sz="1800" dirty="0" smtClean="0"/>
              <a:t> in</a:t>
            </a:r>
          </a:p>
          <a:p>
            <a:r>
              <a:rPr lang="de-DE" sz="1800" dirty="0" err="1" smtClean="0"/>
              <a:t>charged</a:t>
            </a:r>
            <a:r>
              <a:rPr lang="de-DE" sz="1800" dirty="0" smtClean="0"/>
              <a:t> </a:t>
            </a:r>
            <a:r>
              <a:rPr lang="de-DE" sz="1800" dirty="0" err="1" smtClean="0"/>
              <a:t>particle</a:t>
            </a:r>
            <a:r>
              <a:rPr lang="de-DE" sz="1800" dirty="0" smtClean="0"/>
              <a:t> </a:t>
            </a:r>
            <a:r>
              <a:rPr lang="de-DE" sz="1800" dirty="0" err="1" smtClean="0"/>
              <a:t>tracking</a:t>
            </a:r>
            <a:r>
              <a:rPr lang="de-DE" sz="1800" dirty="0" smtClean="0"/>
              <a:t> </a:t>
            </a:r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err="1" smtClean="0">
                <a:sym typeface="Wingdings" pitchFamily="2" charset="2"/>
              </a:rPr>
              <a:t>silicon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strip</a:t>
            </a:r>
            <a:r>
              <a:rPr lang="de-DE" sz="1800" dirty="0" smtClean="0">
                <a:sym typeface="Wingdings" pitchFamily="2" charset="2"/>
              </a:rPr>
              <a:t> + </a:t>
            </a:r>
            <a:r>
              <a:rPr lang="de-DE" sz="1800" dirty="0" err="1" smtClean="0">
                <a:sym typeface="Wingdings" pitchFamily="2" charset="2"/>
              </a:rPr>
              <a:t>pixel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detector</a:t>
            </a:r>
            <a:endParaRPr lang="de-DE" sz="1800" dirty="0" smtClean="0">
              <a:sym typeface="Wingdings" pitchFamily="2" charset="2"/>
            </a:endParaRPr>
          </a:p>
          <a:p>
            <a:endParaRPr lang="de-DE" sz="1800" dirty="0" smtClean="0"/>
          </a:p>
          <a:p>
            <a:r>
              <a:rPr lang="de-DE" sz="1800" dirty="0" smtClean="0"/>
              <a:t>Q: Can </a:t>
            </a:r>
            <a:r>
              <a:rPr lang="de-DE" sz="1800" dirty="0" err="1" smtClean="0"/>
              <a:t>gaseous</a:t>
            </a:r>
            <a:r>
              <a:rPr lang="de-DE" sz="1800" dirty="0" smtClean="0"/>
              <a:t> </a:t>
            </a:r>
            <a:r>
              <a:rPr lang="de-DE" sz="1800" dirty="0" err="1" smtClean="0"/>
              <a:t>detectors</a:t>
            </a:r>
            <a:r>
              <a:rPr lang="de-DE" sz="1800" dirty="0" smtClean="0"/>
              <a:t> also </a:t>
            </a:r>
            <a:r>
              <a:rPr lang="de-DE" sz="1800" dirty="0" err="1" smtClean="0"/>
              <a:t>benefit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extremely</a:t>
            </a:r>
            <a:r>
              <a:rPr lang="de-DE" sz="1800" dirty="0" smtClean="0"/>
              <a:t> </a:t>
            </a:r>
            <a:r>
              <a:rPr lang="de-DE" sz="1800" dirty="0" err="1" smtClean="0"/>
              <a:t>fine-grained</a:t>
            </a:r>
            <a:r>
              <a:rPr lang="de-DE" sz="1800" dirty="0" smtClean="0"/>
              <a:t> </a:t>
            </a:r>
            <a:r>
              <a:rPr lang="de-DE" sz="1800" dirty="0" err="1" smtClean="0"/>
              <a:t>readout</a:t>
            </a:r>
            <a:r>
              <a:rPr lang="de-DE" sz="1800" dirty="0" smtClean="0"/>
              <a:t>?</a:t>
            </a:r>
          </a:p>
          <a:p>
            <a:endParaRPr lang="de-DE" sz="1800" dirty="0" smtClean="0"/>
          </a:p>
          <a:p>
            <a:r>
              <a:rPr lang="de-DE" sz="1800" dirty="0" smtClean="0"/>
              <a:t>A1: (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thin</a:t>
            </a:r>
            <a:r>
              <a:rPr lang="de-DE" sz="1800" dirty="0" smtClean="0"/>
              <a:t> </a:t>
            </a:r>
            <a:r>
              <a:rPr lang="de-DE" sz="1800" dirty="0" err="1" smtClean="0"/>
              <a:t>planar</a:t>
            </a:r>
            <a:r>
              <a:rPr lang="de-DE" sz="1800" dirty="0" smtClean="0"/>
              <a:t> </a:t>
            </a:r>
            <a:r>
              <a:rPr lang="de-DE" sz="1800" dirty="0" err="1" smtClean="0"/>
              <a:t>detectors</a:t>
            </a:r>
            <a:r>
              <a:rPr lang="de-DE" sz="1800" dirty="0" smtClean="0"/>
              <a:t>) </a:t>
            </a:r>
          </a:p>
          <a:p>
            <a:r>
              <a:rPr lang="de-DE" sz="1800" dirty="0" smtClean="0"/>
              <a:t>      </a:t>
            </a:r>
            <a:r>
              <a:rPr lang="de-DE" sz="1800" dirty="0" err="1" smtClean="0"/>
              <a:t>diffusion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drifting</a:t>
            </a:r>
            <a:r>
              <a:rPr lang="de-DE" sz="1800" dirty="0" smtClean="0"/>
              <a:t> </a:t>
            </a:r>
            <a:r>
              <a:rPr lang="de-DE" sz="1800" dirty="0" err="1" smtClean="0"/>
              <a:t>electrons</a:t>
            </a:r>
            <a:r>
              <a:rPr lang="de-DE" sz="1800" dirty="0" smtClean="0"/>
              <a:t> </a:t>
            </a:r>
            <a:r>
              <a:rPr lang="de-DE" sz="1800" dirty="0" err="1" smtClean="0"/>
              <a:t>limits</a:t>
            </a:r>
            <a:r>
              <a:rPr lang="de-DE" sz="1800" dirty="0" smtClean="0"/>
              <a:t> </a:t>
            </a:r>
            <a:r>
              <a:rPr lang="de-DE" sz="1800" dirty="0" err="1" smtClean="0"/>
              <a:t>spatial</a:t>
            </a:r>
            <a:r>
              <a:rPr lang="de-DE" sz="1800" dirty="0" smtClean="0"/>
              <a:t> </a:t>
            </a:r>
            <a:r>
              <a:rPr lang="de-DE" sz="1800" dirty="0" err="1" smtClean="0"/>
              <a:t>resolution</a:t>
            </a:r>
            <a:endParaRPr lang="de-DE" sz="1800" dirty="0" smtClean="0"/>
          </a:p>
          <a:p>
            <a:r>
              <a:rPr lang="de-DE" sz="1800" dirty="0" smtClean="0"/>
              <a:t>      </a:t>
            </a:r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err="1" smtClean="0">
                <a:sym typeface="Wingdings" pitchFamily="2" charset="2"/>
              </a:rPr>
              <a:t>typical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diffusion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coefficient</a:t>
            </a:r>
            <a:r>
              <a:rPr lang="de-DE" sz="1800" dirty="0" smtClean="0">
                <a:sym typeface="Wingdings" pitchFamily="2" charset="2"/>
              </a:rPr>
              <a:t> D ~ o(100) </a:t>
            </a:r>
            <a:r>
              <a:rPr lang="el-GR" sz="1800" dirty="0" smtClean="0">
                <a:sym typeface="Wingdings" pitchFamily="2" charset="2"/>
              </a:rPr>
              <a:t>μ</a:t>
            </a:r>
            <a:r>
              <a:rPr lang="de-DE" sz="1800" dirty="0" smtClean="0">
                <a:sym typeface="Wingdings" pitchFamily="2" charset="2"/>
              </a:rPr>
              <a:t>m/√cm</a:t>
            </a:r>
          </a:p>
          <a:p>
            <a:r>
              <a:rPr lang="de-DE" sz="1800" dirty="0" smtClean="0">
                <a:sym typeface="Wingdings" pitchFamily="2" charset="2"/>
              </a:rPr>
              <a:t>       o(30) </a:t>
            </a:r>
            <a:r>
              <a:rPr lang="el-GR" sz="1800" dirty="0" smtClean="0">
                <a:sym typeface="Wingdings" pitchFamily="2" charset="2"/>
              </a:rPr>
              <a:t>μ</a:t>
            </a:r>
            <a:r>
              <a:rPr lang="de-DE" sz="1800" dirty="0" smtClean="0">
                <a:sym typeface="Wingdings" pitchFamily="2" charset="2"/>
              </a:rPr>
              <a:t>m </a:t>
            </a:r>
            <a:r>
              <a:rPr lang="de-DE" sz="1800" dirty="0" err="1" smtClean="0">
                <a:sym typeface="Wingdings" pitchFamily="2" charset="2"/>
              </a:rPr>
              <a:t>for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single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electron</a:t>
            </a:r>
            <a:r>
              <a:rPr lang="de-DE" sz="1800" dirty="0" smtClean="0">
                <a:sym typeface="Wingdings" pitchFamily="2" charset="2"/>
              </a:rPr>
              <a:t> after 1 mm </a:t>
            </a:r>
            <a:r>
              <a:rPr lang="de-DE" sz="1800" dirty="0" err="1" smtClean="0">
                <a:sym typeface="Wingdings" pitchFamily="2" charset="2"/>
              </a:rPr>
              <a:t>drift</a:t>
            </a:r>
            <a:endParaRPr lang="de-DE" sz="1800" dirty="0" smtClean="0">
              <a:sym typeface="Wingdings" pitchFamily="2" charset="2"/>
            </a:endParaRPr>
          </a:p>
          <a:p>
            <a:r>
              <a:rPr lang="de-DE" sz="1800" dirty="0" smtClean="0">
                <a:sym typeface="Wingdings" pitchFamily="2" charset="2"/>
              </a:rPr>
              <a:t>          + </a:t>
            </a:r>
            <a:r>
              <a:rPr lang="de-DE" sz="1800" dirty="0" err="1" smtClean="0">
                <a:sym typeface="Wingdings" pitchFamily="2" charset="2"/>
              </a:rPr>
              <a:t>average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over</a:t>
            </a:r>
            <a:r>
              <a:rPr lang="de-DE" sz="1800" dirty="0" smtClean="0">
                <a:sym typeface="Wingdings" pitchFamily="2" charset="2"/>
              </a:rPr>
              <a:t> o(10) </a:t>
            </a:r>
            <a:r>
              <a:rPr lang="de-DE" sz="1800" dirty="0" err="1" smtClean="0">
                <a:sym typeface="Wingdings" pitchFamily="2" charset="2"/>
              </a:rPr>
              <a:t>electrons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for</a:t>
            </a:r>
            <a:r>
              <a:rPr lang="de-DE" sz="1800" dirty="0" smtClean="0">
                <a:sym typeface="Wingdings" pitchFamily="2" charset="2"/>
              </a:rPr>
              <a:t> a </a:t>
            </a:r>
            <a:r>
              <a:rPr lang="de-DE" sz="1800" dirty="0" err="1" smtClean="0">
                <a:sym typeface="Wingdings" pitchFamily="2" charset="2"/>
              </a:rPr>
              <a:t>single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tracklet</a:t>
            </a:r>
            <a:r>
              <a:rPr lang="de-DE" sz="1800" dirty="0" smtClean="0">
                <a:sym typeface="Wingdings" pitchFamily="2" charset="2"/>
              </a:rPr>
              <a:t> </a:t>
            </a:r>
          </a:p>
          <a:p>
            <a:r>
              <a:rPr lang="de-DE" sz="1800" dirty="0" smtClean="0">
                <a:sym typeface="Wingdings" pitchFamily="2" charset="2"/>
              </a:rPr>
              <a:t>           o(10) </a:t>
            </a:r>
            <a:r>
              <a:rPr lang="el-GR" sz="1800" dirty="0" smtClean="0">
                <a:sym typeface="Wingdings" pitchFamily="2" charset="2"/>
              </a:rPr>
              <a:t>μ</a:t>
            </a:r>
            <a:r>
              <a:rPr lang="de-DE" sz="1800" dirty="0" smtClean="0">
                <a:sym typeface="Wingdings" pitchFamily="2" charset="2"/>
              </a:rPr>
              <a:t>m </a:t>
            </a:r>
            <a:r>
              <a:rPr lang="de-DE" sz="1800" dirty="0" err="1" smtClean="0">
                <a:sym typeface="Wingdings" pitchFamily="2" charset="2"/>
              </a:rPr>
              <a:t>single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point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for</a:t>
            </a:r>
            <a:r>
              <a:rPr lang="de-DE" sz="1800" dirty="0" smtClean="0">
                <a:sym typeface="Wingdings" pitchFamily="2" charset="2"/>
              </a:rPr>
              <a:t> a </a:t>
            </a:r>
            <a:r>
              <a:rPr lang="de-DE" sz="1800" dirty="0" err="1" smtClean="0">
                <a:sym typeface="Wingdings" pitchFamily="2" charset="2"/>
              </a:rPr>
              <a:t>thin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planar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detector</a:t>
            </a:r>
            <a:r>
              <a:rPr lang="de-DE" sz="1800" dirty="0" smtClean="0">
                <a:sym typeface="Wingdings" pitchFamily="2" charset="2"/>
              </a:rPr>
              <a:t> („GOSSIP“)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45207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81025" y="26064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Ideas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for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ATLAS: </a:t>
            </a:r>
            <a:r>
              <a:rPr kumimoji="0" 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GridPix</a:t>
            </a: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Tracker</a:t>
            </a: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Ideas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for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ATLAS: GOSSIP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Vertexdetector</a:t>
            </a:r>
            <a:endParaRPr lang="de-DE" sz="2800" i="0" dirty="0" smtClean="0">
              <a:solidFill>
                <a:srgbClr val="3366CC"/>
              </a:solidFill>
              <a:latin typeface="Comic Sans MS" pitchFamily="66" charset="0"/>
            </a:endParaRPr>
          </a:p>
        </p:txBody>
      </p:sp>
      <p:sp>
        <p:nvSpPr>
          <p:cNvPr id="22" name="AutoShape 5"/>
          <p:cNvSpPr>
            <a:spLocks noChangeAspect="1" noChangeArrowheads="1"/>
          </p:cNvSpPr>
          <p:nvPr/>
        </p:nvSpPr>
        <p:spPr bwMode="auto">
          <a:xfrm>
            <a:off x="1143000" y="1799903"/>
            <a:ext cx="75438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57463" y="4194770"/>
            <a:ext cx="4872037" cy="157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095625" y="4151908"/>
            <a:ext cx="424338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081338" y="3680420"/>
            <a:ext cx="4243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825625" y="3481983"/>
            <a:ext cx="1257300" cy="471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sz="1800">
              <a:latin typeface="AmerType Md BT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103688" y="4367808"/>
            <a:ext cx="2043112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>
                <a:latin typeface="AmerType Md BT" pitchFamily="18" charset="0"/>
              </a:rPr>
              <a:t>CMOS pixel array</a:t>
            </a:r>
            <a:endParaRPr lang="en-US" sz="1800">
              <a:latin typeface="AmerType Md BT" pitchFamily="18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>
            <a:off x="5583238" y="2780308"/>
            <a:ext cx="117475" cy="136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 flipV="1">
            <a:off x="3500438" y="1994495"/>
            <a:ext cx="785812" cy="3457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3657600" y="1837333"/>
            <a:ext cx="1257300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>
                <a:latin typeface="AmerType Md BT" pitchFamily="18" charset="0"/>
              </a:rPr>
              <a:t>MIP</a:t>
            </a:r>
            <a:endParaRPr lang="en-US" sz="1800">
              <a:latin typeface="AmerType Md BT" pitchFamily="18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5072063" y="2308820"/>
            <a:ext cx="2624137" cy="4714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err="1" smtClean="0"/>
              <a:t>InGrid</a:t>
            </a:r>
            <a:endParaRPr lang="en-US" dirty="0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003925" y="4977408"/>
            <a:ext cx="22252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Drift gap: 1 mm</a:t>
            </a:r>
          </a:p>
          <a:p>
            <a:r>
              <a:rPr lang="en-US"/>
              <a:t>Max drift time: 16 ns</a:t>
            </a: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H="1" flipV="1">
            <a:off x="6553200" y="3969345"/>
            <a:ext cx="7620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879725" y="1700808"/>
            <a:ext cx="5854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MIP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066800" y="4502745"/>
            <a:ext cx="1765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CMOS pixel chip</a:t>
            </a: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 flipV="1">
            <a:off x="2667000" y="4350345"/>
            <a:ext cx="3810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1889125" y="2843808"/>
            <a:ext cx="13548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Cathode foil</a:t>
            </a:r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3048000" y="3207345"/>
            <a:ext cx="3810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499897" y="1268760"/>
            <a:ext cx="324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Gas On </a:t>
            </a:r>
            <a:r>
              <a:rPr lang="de-DE" sz="2000" dirty="0" err="1" smtClean="0"/>
              <a:t>Slimmed</a:t>
            </a:r>
            <a:r>
              <a:rPr lang="de-DE" sz="2000" dirty="0" smtClean="0"/>
              <a:t> Si-Pixels</a:t>
            </a:r>
            <a:endParaRPr lang="de-DE" sz="2000" dirty="0"/>
          </a:p>
        </p:txBody>
      </p:sp>
      <p:sp>
        <p:nvSpPr>
          <p:cNvPr id="40" name="Textfeld 39"/>
          <p:cNvSpPr txBox="1"/>
          <p:nvPr/>
        </p:nvSpPr>
        <p:spPr>
          <a:xfrm>
            <a:off x="7130713" y="764704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van der Graaf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First „Twente“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InGrids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at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work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in Bonn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05729" y="836712"/>
            <a:ext cx="3086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InGrid</a:t>
            </a:r>
            <a:r>
              <a:rPr lang="de-DE" dirty="0" smtClean="0"/>
              <a:t> in TPC </a:t>
            </a:r>
            <a:r>
              <a:rPr lang="de-DE" dirty="0" err="1" smtClean="0"/>
              <a:t>protoptye</a:t>
            </a:r>
            <a:endParaRPr lang="de-DE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96752"/>
            <a:ext cx="2952327" cy="264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052736"/>
            <a:ext cx="29672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7236296" y="1208946"/>
            <a:ext cx="18229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cosmic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endParaRPr lang="de-DE" dirty="0" smtClean="0"/>
          </a:p>
          <a:p>
            <a:r>
              <a:rPr lang="de-DE" dirty="0" smtClean="0"/>
              <a:t>in He/CO</a:t>
            </a:r>
            <a:r>
              <a:rPr lang="de-DE" baseline="-25000" dirty="0" smtClean="0"/>
              <a:t>2</a:t>
            </a:r>
            <a:r>
              <a:rPr lang="de-DE" dirty="0" smtClean="0"/>
              <a:t> 70/30</a:t>
            </a:r>
          </a:p>
          <a:p>
            <a:r>
              <a:rPr lang="de-DE" dirty="0" smtClean="0"/>
              <a:t>(not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4077072"/>
            <a:ext cx="382197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1115616" y="4365104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preliminary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89018"/>
            <a:ext cx="3411488" cy="286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First „Twente“ Ingrids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at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work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in Bonn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51913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283968" y="836712"/>
            <a:ext cx="402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X-Ray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rare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searches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(CAST)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82196"/>
            <a:ext cx="2808312" cy="232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t="49675"/>
          <a:stretch>
            <a:fillRect/>
          </a:stretch>
        </p:blipFill>
        <p:spPr bwMode="auto">
          <a:xfrm>
            <a:off x="5580112" y="4005064"/>
            <a:ext cx="2657475" cy="233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364088" y="1628800"/>
            <a:ext cx="2331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Photoelectron</a:t>
            </a:r>
            <a:r>
              <a:rPr lang="de-DE" dirty="0" smtClean="0"/>
              <a:t>-“Track“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452820" y="5661248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Background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901869" y="6042774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aseline="30000" dirty="0" smtClean="0"/>
              <a:t>55</a:t>
            </a:r>
            <a:r>
              <a:rPr lang="de-DE" dirty="0" smtClean="0"/>
              <a:t>Fe </a:t>
            </a:r>
            <a:r>
              <a:rPr lang="de-DE" dirty="0" err="1" smtClean="0"/>
              <a:t>source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563888" y="4221088"/>
            <a:ext cx="19880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InGrid</a:t>
            </a:r>
            <a:endParaRPr lang="de-DE" dirty="0" smtClean="0"/>
          </a:p>
          <a:p>
            <a:r>
              <a:rPr lang="de-DE" dirty="0" smtClean="0"/>
              <a:t>2 cm </a:t>
            </a:r>
            <a:r>
              <a:rPr lang="de-DE" dirty="0" err="1" smtClean="0"/>
              <a:t>drift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endParaRPr lang="de-DE" dirty="0" smtClean="0"/>
          </a:p>
          <a:p>
            <a:r>
              <a:rPr lang="de-DE" dirty="0" smtClean="0"/>
              <a:t>Gas: He-</a:t>
            </a:r>
            <a:r>
              <a:rPr lang="de-DE" dirty="0" err="1" smtClean="0"/>
              <a:t>Isob</a:t>
            </a:r>
            <a:r>
              <a:rPr lang="de-DE" dirty="0" smtClean="0"/>
              <a:t> 95/5</a:t>
            </a:r>
          </a:p>
          <a:p>
            <a:r>
              <a:rPr lang="de-DE" dirty="0" err="1" smtClean="0"/>
              <a:t>later</a:t>
            </a:r>
            <a:r>
              <a:rPr lang="de-DE" dirty="0" smtClean="0"/>
              <a:t>: </a:t>
            </a:r>
            <a:r>
              <a:rPr lang="de-DE" dirty="0" err="1" smtClean="0"/>
              <a:t>Xe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Summary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and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Outlook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1052736"/>
            <a:ext cx="7560083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Pixelized</a:t>
            </a:r>
            <a:r>
              <a:rPr lang="de-DE" sz="1800" dirty="0" smtClean="0"/>
              <a:t> </a:t>
            </a:r>
            <a:r>
              <a:rPr lang="de-DE" sz="1800" dirty="0" err="1" smtClean="0"/>
              <a:t>gaseous</a:t>
            </a:r>
            <a:r>
              <a:rPr lang="de-DE" sz="1800" dirty="0" smtClean="0"/>
              <a:t> </a:t>
            </a:r>
            <a:r>
              <a:rPr lang="de-DE" sz="1800" dirty="0" err="1" smtClean="0"/>
              <a:t>detector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still in </a:t>
            </a:r>
            <a:r>
              <a:rPr lang="de-DE" sz="1800" dirty="0" err="1" smtClean="0"/>
              <a:t>their</a:t>
            </a:r>
            <a:r>
              <a:rPr lang="de-DE" sz="1800" dirty="0" smtClean="0"/>
              <a:t> </a:t>
            </a:r>
            <a:r>
              <a:rPr lang="de-DE" sz="1800" dirty="0" err="1" smtClean="0"/>
              <a:t>infancy</a:t>
            </a:r>
            <a:endParaRPr lang="de-DE" sz="1800" dirty="0" smtClean="0"/>
          </a:p>
          <a:p>
            <a:r>
              <a:rPr lang="de-DE" sz="1800" dirty="0" err="1" smtClean="0"/>
              <a:t>Fascinating</a:t>
            </a:r>
            <a:r>
              <a:rPr lang="de-DE" sz="1800" dirty="0" smtClean="0"/>
              <a:t> potential</a:t>
            </a:r>
          </a:p>
          <a:p>
            <a:r>
              <a:rPr lang="de-DE" sz="1800" dirty="0" smtClean="0"/>
              <a:t>    - TPCs</a:t>
            </a:r>
          </a:p>
          <a:p>
            <a:r>
              <a:rPr lang="de-DE" sz="1800" dirty="0" smtClean="0"/>
              <a:t>    - </a:t>
            </a:r>
            <a:r>
              <a:rPr lang="de-DE" sz="1800" dirty="0" err="1" smtClean="0"/>
              <a:t>planar</a:t>
            </a:r>
            <a:r>
              <a:rPr lang="de-DE" sz="1800" dirty="0" smtClean="0"/>
              <a:t> </a:t>
            </a:r>
            <a:r>
              <a:rPr lang="de-DE" sz="1800" dirty="0" err="1" smtClean="0"/>
              <a:t>vertex</a:t>
            </a:r>
            <a:r>
              <a:rPr lang="de-DE" sz="1800" dirty="0" smtClean="0"/>
              <a:t> / </a:t>
            </a:r>
            <a:r>
              <a:rPr lang="de-DE" sz="1800" dirty="0" err="1" smtClean="0"/>
              <a:t>tracking</a:t>
            </a:r>
            <a:r>
              <a:rPr lang="de-DE" sz="1800" dirty="0" smtClean="0"/>
              <a:t> </a:t>
            </a:r>
            <a:r>
              <a:rPr lang="de-DE" sz="1800" dirty="0" err="1" smtClean="0"/>
              <a:t>detectors</a:t>
            </a:r>
            <a:endParaRPr lang="de-DE" sz="1800" dirty="0" smtClean="0"/>
          </a:p>
          <a:p>
            <a:r>
              <a:rPr lang="de-DE" sz="1800" dirty="0" smtClean="0"/>
              <a:t>    - TR (</a:t>
            </a:r>
            <a:r>
              <a:rPr lang="de-DE" sz="1800" dirty="0" err="1" smtClean="0"/>
              <a:t>identification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single</a:t>
            </a:r>
            <a:r>
              <a:rPr lang="de-DE" sz="1800" dirty="0" smtClean="0"/>
              <a:t> TR </a:t>
            </a:r>
            <a:r>
              <a:rPr lang="de-DE" sz="1800" dirty="0" err="1" smtClean="0"/>
              <a:t>photons</a:t>
            </a:r>
            <a:r>
              <a:rPr lang="de-DE" sz="1800" dirty="0" smtClean="0"/>
              <a:t> </a:t>
            </a:r>
            <a:r>
              <a:rPr lang="de-DE" sz="1800" dirty="0" err="1" smtClean="0"/>
              <a:t>along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track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    - X </a:t>
            </a:r>
            <a:r>
              <a:rPr lang="de-DE" sz="1800" dirty="0" err="1" smtClean="0"/>
              <a:t>ray</a:t>
            </a:r>
            <a:r>
              <a:rPr lang="de-DE" sz="1800" dirty="0" smtClean="0"/>
              <a:t> </a:t>
            </a:r>
            <a:r>
              <a:rPr lang="de-DE" sz="1800" dirty="0" err="1" smtClean="0"/>
              <a:t>polarimetry</a:t>
            </a:r>
            <a:r>
              <a:rPr lang="de-DE" sz="1800" dirty="0" smtClean="0"/>
              <a:t> / WIMP </a:t>
            </a:r>
            <a:r>
              <a:rPr lang="de-DE" sz="1800" dirty="0" err="1" smtClean="0"/>
              <a:t>searches</a:t>
            </a:r>
            <a:r>
              <a:rPr lang="de-DE" sz="1800" dirty="0" smtClean="0"/>
              <a:t> / UV </a:t>
            </a:r>
            <a:r>
              <a:rPr lang="de-DE" sz="1800" dirty="0" err="1" smtClean="0"/>
              <a:t>photon</a:t>
            </a:r>
            <a:r>
              <a:rPr lang="de-DE" sz="1800" dirty="0" smtClean="0"/>
              <a:t> </a:t>
            </a:r>
            <a:r>
              <a:rPr lang="de-DE" sz="1800" dirty="0" err="1" smtClean="0"/>
              <a:t>detection</a:t>
            </a:r>
            <a:r>
              <a:rPr lang="de-DE" sz="1800" dirty="0" smtClean="0"/>
              <a:t> ...</a:t>
            </a:r>
          </a:p>
          <a:p>
            <a:r>
              <a:rPr lang="de-DE" sz="1800" dirty="0" err="1" smtClean="0"/>
              <a:t>Proofs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principle</a:t>
            </a:r>
            <a:r>
              <a:rPr lang="de-DE" sz="1800" dirty="0" smtClean="0"/>
              <a:t> </a:t>
            </a:r>
            <a:r>
              <a:rPr lang="de-DE" sz="1800" dirty="0" err="1" smtClean="0"/>
              <a:t>done</a:t>
            </a:r>
            <a:endParaRPr lang="de-DE" sz="1800" dirty="0" smtClean="0"/>
          </a:p>
          <a:p>
            <a:r>
              <a:rPr lang="de-DE" sz="1800" dirty="0" smtClean="0"/>
              <a:t>Lots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work</a:t>
            </a:r>
            <a:r>
              <a:rPr lang="de-DE" sz="1800" dirty="0" smtClean="0"/>
              <a:t> </a:t>
            </a:r>
            <a:r>
              <a:rPr lang="de-DE" sz="1800" dirty="0" err="1" smtClean="0"/>
              <a:t>ahead</a:t>
            </a:r>
            <a:r>
              <a:rPr lang="de-DE" sz="1800" dirty="0" smtClean="0"/>
              <a:t> – </a:t>
            </a:r>
            <a:r>
              <a:rPr lang="de-DE" sz="1800" dirty="0" err="1" smtClean="0"/>
              <a:t>expect</a:t>
            </a:r>
            <a:r>
              <a:rPr lang="de-DE" sz="1800" dirty="0" smtClean="0"/>
              <a:t> </a:t>
            </a:r>
            <a:r>
              <a:rPr lang="de-DE" sz="1800" dirty="0" err="1" smtClean="0"/>
              <a:t>full</a:t>
            </a:r>
            <a:r>
              <a:rPr lang="de-DE" sz="1800" dirty="0" smtClean="0"/>
              <a:t> </a:t>
            </a:r>
            <a:r>
              <a:rPr lang="de-DE" sz="1800" dirty="0" err="1" smtClean="0"/>
              <a:t>InGrid+Timepix</a:t>
            </a:r>
            <a:r>
              <a:rPr lang="de-DE" sz="1800" dirty="0" smtClean="0"/>
              <a:t> </a:t>
            </a:r>
            <a:r>
              <a:rPr lang="de-DE" sz="1800" dirty="0" err="1" smtClean="0"/>
              <a:t>wafer</a:t>
            </a:r>
            <a:r>
              <a:rPr lang="de-DE" sz="1800" dirty="0" smtClean="0"/>
              <a:t> </a:t>
            </a:r>
            <a:r>
              <a:rPr lang="de-DE" sz="1800" dirty="0" err="1" smtClean="0"/>
              <a:t>soon</a:t>
            </a:r>
            <a:r>
              <a:rPr lang="de-DE" sz="1800" dirty="0" smtClean="0"/>
              <a:t>,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Timepix2 </a:t>
            </a:r>
            <a:r>
              <a:rPr lang="de-DE" sz="1800" dirty="0" err="1" smtClean="0"/>
              <a:t>submission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e.o.y</a:t>
            </a:r>
            <a:r>
              <a:rPr lang="de-DE" sz="1800" dirty="0" smtClean="0"/>
              <a:t>.</a:t>
            </a:r>
            <a:endParaRPr lang="de-DE" sz="1800" dirty="0" smtClean="0"/>
          </a:p>
          <a:p>
            <a:r>
              <a:rPr lang="de-DE" sz="1800" dirty="0" err="1" smtClean="0"/>
              <a:t>Synergy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aspects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Si-</a:t>
            </a:r>
            <a:r>
              <a:rPr lang="de-DE" sz="1800" dirty="0" err="1" smtClean="0"/>
              <a:t>pixels</a:t>
            </a:r>
            <a:r>
              <a:rPr lang="de-DE" sz="1800" dirty="0" smtClean="0"/>
              <a:t> (</a:t>
            </a:r>
            <a:r>
              <a:rPr lang="de-DE" sz="1800" dirty="0" err="1" smtClean="0"/>
              <a:t>thinning</a:t>
            </a:r>
            <a:r>
              <a:rPr lang="de-DE" sz="1800" dirty="0" smtClean="0"/>
              <a:t>, STV, </a:t>
            </a:r>
            <a:r>
              <a:rPr lang="de-DE" sz="1800" dirty="0" err="1" smtClean="0"/>
              <a:t>common</a:t>
            </a:r>
            <a:r>
              <a:rPr lang="de-DE" sz="1800" dirty="0" smtClean="0"/>
              <a:t> ASICs, ...)</a:t>
            </a:r>
          </a:p>
          <a:p>
            <a:r>
              <a:rPr lang="de-DE" sz="1800" dirty="0" smtClean="0"/>
              <a:t>Lot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fun</a:t>
            </a:r>
            <a:r>
              <a:rPr lang="de-DE" sz="1800" dirty="0" smtClean="0"/>
              <a:t> </a:t>
            </a:r>
            <a:r>
              <a:rPr lang="de-DE" sz="1800" dirty="0" err="1" smtClean="0"/>
              <a:t>ahead</a:t>
            </a:r>
            <a:r>
              <a:rPr lang="de-DE" sz="1800" dirty="0" smtClean="0"/>
              <a:t>... </a:t>
            </a:r>
            <a:r>
              <a:rPr lang="de-DE" sz="1800" dirty="0" smtClean="0"/>
              <a:t> </a:t>
            </a:r>
            <a:r>
              <a:rPr lang="de-DE" sz="1800" dirty="0" err="1" smtClean="0"/>
              <a:t>interested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join</a:t>
            </a:r>
            <a:r>
              <a:rPr lang="de-DE" sz="1800" dirty="0" smtClean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Motivation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908720"/>
            <a:ext cx="848661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Q: Can </a:t>
            </a:r>
            <a:r>
              <a:rPr lang="de-DE" sz="1800" dirty="0" err="1" smtClean="0"/>
              <a:t>gaseous</a:t>
            </a:r>
            <a:r>
              <a:rPr lang="de-DE" sz="1800" dirty="0" smtClean="0"/>
              <a:t> </a:t>
            </a:r>
            <a:r>
              <a:rPr lang="de-DE" sz="1800" dirty="0" err="1" smtClean="0"/>
              <a:t>detectors</a:t>
            </a:r>
            <a:r>
              <a:rPr lang="de-DE" sz="1800" dirty="0" smtClean="0"/>
              <a:t> also </a:t>
            </a:r>
            <a:r>
              <a:rPr lang="de-DE" sz="1800" dirty="0" err="1" smtClean="0"/>
              <a:t>benefit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extremely</a:t>
            </a:r>
            <a:r>
              <a:rPr lang="de-DE" sz="1800" dirty="0" smtClean="0"/>
              <a:t> </a:t>
            </a:r>
            <a:r>
              <a:rPr lang="de-DE" sz="1800" dirty="0" err="1" smtClean="0"/>
              <a:t>fine-grained</a:t>
            </a:r>
            <a:r>
              <a:rPr lang="de-DE" sz="1800" dirty="0" smtClean="0"/>
              <a:t> </a:t>
            </a:r>
            <a:r>
              <a:rPr lang="de-DE" sz="1800" dirty="0" err="1" smtClean="0"/>
              <a:t>readout</a:t>
            </a:r>
            <a:r>
              <a:rPr lang="de-DE" sz="1800" dirty="0" smtClean="0"/>
              <a:t>?</a:t>
            </a:r>
          </a:p>
          <a:p>
            <a:endParaRPr lang="de-DE" sz="1800" dirty="0" smtClean="0"/>
          </a:p>
          <a:p>
            <a:r>
              <a:rPr lang="de-DE" sz="1800" dirty="0" smtClean="0">
                <a:sym typeface="Wingdings" pitchFamily="2" charset="2"/>
              </a:rPr>
              <a:t>A2: (</a:t>
            </a:r>
            <a:r>
              <a:rPr lang="de-DE" sz="1800" dirty="0" err="1" smtClean="0">
                <a:sym typeface="Wingdings" pitchFamily="2" charset="2"/>
              </a:rPr>
              <a:t>for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long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drift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distances</a:t>
            </a:r>
            <a:r>
              <a:rPr lang="de-DE" sz="1800" dirty="0" smtClean="0">
                <a:sym typeface="Wingdings" pitchFamily="2" charset="2"/>
              </a:rPr>
              <a:t>, e.g. TPC)</a:t>
            </a:r>
          </a:p>
          <a:p>
            <a:r>
              <a:rPr lang="de-DE" sz="1800" dirty="0" smtClean="0">
                <a:sym typeface="Wingdings" pitchFamily="2" charset="2"/>
              </a:rPr>
              <a:t>      </a:t>
            </a:r>
            <a:r>
              <a:rPr lang="de-DE" sz="1800" dirty="0" err="1" smtClean="0">
                <a:sym typeface="Wingdings" pitchFamily="2" charset="2"/>
              </a:rPr>
              <a:t>to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first</a:t>
            </a:r>
            <a:r>
              <a:rPr lang="de-DE" sz="1800" dirty="0" smtClean="0">
                <a:sym typeface="Wingdings" pitchFamily="2" charset="2"/>
              </a:rPr>
              <a:t> order </a:t>
            </a:r>
            <a:r>
              <a:rPr lang="de-DE" sz="1800" dirty="0" err="1" smtClean="0">
                <a:sym typeface="Wingdings" pitchFamily="2" charset="2"/>
              </a:rPr>
              <a:t>no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advantage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over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pad-based</a:t>
            </a:r>
            <a:r>
              <a:rPr lang="de-DE" sz="1800" dirty="0" smtClean="0">
                <a:sym typeface="Wingdings" pitchFamily="2" charset="2"/>
              </a:rPr>
              <a:t> r/o </a:t>
            </a:r>
            <a:r>
              <a:rPr lang="de-DE" sz="1800" dirty="0" err="1" smtClean="0">
                <a:sym typeface="Wingdings" pitchFamily="2" charset="2"/>
              </a:rPr>
              <a:t>for</a:t>
            </a:r>
            <a:r>
              <a:rPr lang="de-DE" sz="1800" dirty="0" smtClean="0">
                <a:sym typeface="Wingdings" pitchFamily="2" charset="2"/>
              </a:rPr>
              <a:t> p-</a:t>
            </a:r>
            <a:r>
              <a:rPr lang="de-DE" sz="1800" dirty="0" err="1" smtClean="0">
                <a:sym typeface="Wingdings" pitchFamily="2" charset="2"/>
              </a:rPr>
              <a:t>resolution</a:t>
            </a:r>
            <a:r>
              <a:rPr lang="de-DE" sz="1800" dirty="0" smtClean="0">
                <a:sym typeface="Wingdings" pitchFamily="2" charset="2"/>
              </a:rPr>
              <a:t> but</a:t>
            </a:r>
            <a:endParaRPr lang="de-DE" sz="1800" dirty="0" smtClean="0">
              <a:sym typeface="Wingdings" pitchFamily="2" charset="2"/>
            </a:endParaRPr>
          </a:p>
          <a:p>
            <a:r>
              <a:rPr lang="de-DE" sz="1800" dirty="0" smtClean="0">
                <a:sym typeface="Wingdings" pitchFamily="2" charset="2"/>
              </a:rPr>
              <a:t>         - </a:t>
            </a:r>
            <a:r>
              <a:rPr lang="de-DE" sz="1800" dirty="0" err="1" smtClean="0">
                <a:sym typeface="Wingdings" pitchFamily="2" charset="2"/>
              </a:rPr>
              <a:t>identify</a:t>
            </a:r>
            <a:r>
              <a:rPr lang="de-DE" sz="1800" dirty="0" smtClean="0">
                <a:sym typeface="Wingdings" pitchFamily="2" charset="2"/>
              </a:rPr>
              <a:t> (</a:t>
            </a:r>
            <a:r>
              <a:rPr lang="de-DE" sz="1800" dirty="0" err="1" smtClean="0">
                <a:sym typeface="Wingdings" pitchFamily="2" charset="2"/>
              </a:rPr>
              <a:t>and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remove</a:t>
            </a:r>
            <a:r>
              <a:rPr lang="de-DE" sz="1800" dirty="0" smtClean="0">
                <a:sym typeface="Wingdings" pitchFamily="2" charset="2"/>
              </a:rPr>
              <a:t>) </a:t>
            </a:r>
            <a:r>
              <a:rPr lang="de-DE" sz="1800" dirty="0" err="1" smtClean="0">
                <a:sym typeface="Wingdings" pitchFamily="2" charset="2"/>
              </a:rPr>
              <a:t>short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el-GR" sz="1800" dirty="0" smtClean="0">
                <a:sym typeface="Wingdings" pitchFamily="2" charset="2"/>
              </a:rPr>
              <a:t>δ</a:t>
            </a:r>
            <a:r>
              <a:rPr lang="de-DE" sz="1800" dirty="0" smtClean="0">
                <a:sym typeface="Wingdings" pitchFamily="2" charset="2"/>
              </a:rPr>
              <a:t>-tracks </a:t>
            </a:r>
            <a:r>
              <a:rPr lang="de-DE" sz="1800" dirty="0" err="1" smtClean="0">
                <a:sym typeface="Wingdings" pitchFamily="2" charset="2"/>
              </a:rPr>
              <a:t>for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track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reconstruction</a:t>
            </a:r>
            <a:endParaRPr lang="de-DE" sz="1800" dirty="0" smtClean="0">
              <a:sym typeface="Wingdings" pitchFamily="2" charset="2"/>
            </a:endParaRPr>
          </a:p>
          <a:p>
            <a:r>
              <a:rPr lang="de-DE" sz="1800" dirty="0" smtClean="0">
                <a:sym typeface="Wingdings" pitchFamily="2" charset="2"/>
              </a:rPr>
              <a:t>         - </a:t>
            </a:r>
            <a:r>
              <a:rPr lang="de-DE" sz="1800" dirty="0" err="1" smtClean="0">
                <a:sym typeface="Wingdings" pitchFamily="2" charset="2"/>
              </a:rPr>
              <a:t>clearly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superior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for</a:t>
            </a:r>
            <a:r>
              <a:rPr lang="de-DE" sz="1800" dirty="0" smtClean="0">
                <a:sym typeface="Wingdings" pitchFamily="2" charset="2"/>
              </a:rPr>
              <a:t> double </a:t>
            </a:r>
            <a:r>
              <a:rPr lang="de-DE" sz="1800" dirty="0" err="1" smtClean="0">
                <a:sym typeface="Wingdings" pitchFamily="2" charset="2"/>
              </a:rPr>
              <a:t>track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resolution</a:t>
            </a:r>
            <a:r>
              <a:rPr lang="de-DE" sz="1800" dirty="0" smtClean="0">
                <a:sym typeface="Wingdings" pitchFamily="2" charset="2"/>
              </a:rPr>
              <a:t> (</a:t>
            </a:r>
            <a:r>
              <a:rPr lang="de-DE" sz="1800" dirty="0" err="1" smtClean="0">
                <a:sym typeface="Wingdings" pitchFamily="2" charset="2"/>
              </a:rPr>
              <a:t>dense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jets</a:t>
            </a:r>
            <a:r>
              <a:rPr lang="de-DE" sz="1800" dirty="0" smtClean="0">
                <a:sym typeface="Wingdings" pitchFamily="2" charset="2"/>
              </a:rPr>
              <a:t>...)</a:t>
            </a:r>
          </a:p>
          <a:p>
            <a:r>
              <a:rPr lang="de-DE" sz="1800" dirty="0" smtClean="0">
                <a:sym typeface="Wingdings" pitchFamily="2" charset="2"/>
              </a:rPr>
              <a:t>         - </a:t>
            </a:r>
            <a:r>
              <a:rPr lang="de-DE" sz="1800" dirty="0" err="1" smtClean="0">
                <a:sym typeface="Wingdings" pitchFamily="2" charset="2"/>
              </a:rPr>
              <a:t>lower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occupancy</a:t>
            </a:r>
            <a:r>
              <a:rPr lang="de-DE" sz="1800" dirty="0" smtClean="0">
                <a:sym typeface="Wingdings" pitchFamily="2" charset="2"/>
              </a:rPr>
              <a:t>  BG </a:t>
            </a:r>
            <a:r>
              <a:rPr lang="de-DE" sz="1800" dirty="0" err="1" smtClean="0">
                <a:sym typeface="Wingdings" pitchFamily="2" charset="2"/>
              </a:rPr>
              <a:t>tolerance</a:t>
            </a:r>
            <a:endParaRPr lang="de-DE" sz="1800" dirty="0" smtClean="0">
              <a:sym typeface="Wingdings" pitchFamily="2" charset="2"/>
            </a:endParaRPr>
          </a:p>
          <a:p>
            <a:r>
              <a:rPr lang="de-DE" sz="1800" dirty="0" smtClean="0">
                <a:sym typeface="Wingdings" pitchFamily="2" charset="2"/>
              </a:rPr>
              <a:t>         - </a:t>
            </a:r>
            <a:r>
              <a:rPr lang="de-DE" sz="1800" dirty="0" err="1" smtClean="0">
                <a:sym typeface="Wingdings" pitchFamily="2" charset="2"/>
              </a:rPr>
              <a:t>dE</a:t>
            </a:r>
            <a:r>
              <a:rPr lang="de-DE" sz="1800" dirty="0" smtClean="0">
                <a:sym typeface="Wingdings" pitchFamily="2" charset="2"/>
              </a:rPr>
              <a:t>/</a:t>
            </a:r>
            <a:r>
              <a:rPr lang="de-DE" sz="1800" dirty="0" err="1" smtClean="0">
                <a:sym typeface="Wingdings" pitchFamily="2" charset="2"/>
              </a:rPr>
              <a:t>dx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by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cluster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counting</a:t>
            </a:r>
            <a:r>
              <a:rPr lang="de-DE" sz="1800" dirty="0" smtClean="0">
                <a:sym typeface="Wingdings" pitchFamily="2" charset="2"/>
              </a:rPr>
              <a:t> </a:t>
            </a:r>
          </a:p>
          <a:p>
            <a:r>
              <a:rPr lang="de-DE" sz="1800" dirty="0" smtClean="0">
                <a:sym typeface="Wingdings" pitchFamily="2" charset="2"/>
              </a:rPr>
              <a:t>         - (</a:t>
            </a:r>
            <a:r>
              <a:rPr lang="de-DE" sz="1800" dirty="0" err="1" smtClean="0">
                <a:sym typeface="Wingdings" pitchFamily="2" charset="2"/>
              </a:rPr>
              <a:t>potentially</a:t>
            </a:r>
            <a:r>
              <a:rPr lang="de-DE" sz="1800" dirty="0" smtClean="0">
                <a:sym typeface="Wingdings" pitchFamily="2" charset="2"/>
              </a:rPr>
              <a:t> simpler </a:t>
            </a:r>
            <a:r>
              <a:rPr lang="de-DE" sz="1800" dirty="0" err="1" smtClean="0">
                <a:sym typeface="Wingdings" pitchFamily="2" charset="2"/>
              </a:rPr>
              <a:t>readout</a:t>
            </a:r>
            <a:r>
              <a:rPr lang="de-DE" sz="1800" dirty="0" smtClean="0">
                <a:sym typeface="Wingdings" pitchFamily="2" charset="2"/>
              </a:rPr>
              <a:t>)</a:t>
            </a:r>
          </a:p>
          <a:p>
            <a:endParaRPr lang="de-DE" sz="1800" dirty="0" smtClean="0">
              <a:sym typeface="Wingdings" pitchFamily="2" charset="2"/>
            </a:endParaRPr>
          </a:p>
          <a:p>
            <a:r>
              <a:rPr lang="de-DE" sz="1800" dirty="0" smtClean="0">
                <a:sym typeface="Wingdings" pitchFamily="2" charset="2"/>
              </a:rPr>
              <a:t>A3: (</a:t>
            </a:r>
            <a:r>
              <a:rPr lang="de-DE" sz="1800" dirty="0" err="1" smtClean="0">
                <a:sym typeface="Wingdings" pitchFamily="2" charset="2"/>
              </a:rPr>
              <a:t>for</a:t>
            </a:r>
            <a:r>
              <a:rPr lang="de-DE" sz="1800" dirty="0" smtClean="0">
                <a:sym typeface="Wingdings" pitchFamily="2" charset="2"/>
              </a:rPr>
              <a:t> x-</a:t>
            </a:r>
            <a:r>
              <a:rPr lang="de-DE" sz="1800" dirty="0" err="1" smtClean="0">
                <a:sym typeface="Wingdings" pitchFamily="2" charset="2"/>
              </a:rPr>
              <a:t>ray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photon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identification</a:t>
            </a:r>
            <a:r>
              <a:rPr lang="de-DE" sz="1800" dirty="0" smtClean="0">
                <a:sym typeface="Wingdings" pitchFamily="2" charset="2"/>
              </a:rPr>
              <a:t>, BG </a:t>
            </a:r>
            <a:r>
              <a:rPr lang="de-DE" sz="1800" dirty="0" err="1" smtClean="0">
                <a:sym typeface="Wingdings" pitchFamily="2" charset="2"/>
              </a:rPr>
              <a:t>suppression</a:t>
            </a:r>
            <a:r>
              <a:rPr lang="de-DE" sz="1800" dirty="0" smtClean="0">
                <a:sym typeface="Wingdings" pitchFamily="2" charset="2"/>
              </a:rPr>
              <a:t>, rare </a:t>
            </a:r>
            <a:r>
              <a:rPr lang="de-DE" sz="1800" dirty="0" err="1" smtClean="0">
                <a:sym typeface="Wingdings" pitchFamily="2" charset="2"/>
              </a:rPr>
              <a:t>event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searches</a:t>
            </a:r>
            <a:r>
              <a:rPr lang="de-DE" sz="1800" dirty="0" smtClean="0">
                <a:sym typeface="Wingdings" pitchFamily="2" charset="2"/>
              </a:rPr>
              <a:t>)</a:t>
            </a:r>
          </a:p>
          <a:p>
            <a:r>
              <a:rPr lang="de-DE" sz="1800" dirty="0" smtClean="0">
                <a:sym typeface="Wingdings" pitchFamily="2" charset="2"/>
              </a:rPr>
              <a:t>      </a:t>
            </a:r>
            <a:r>
              <a:rPr lang="de-DE" sz="1800" dirty="0" err="1" smtClean="0">
                <a:sym typeface="Wingdings" pitchFamily="2" charset="2"/>
              </a:rPr>
              <a:t>clear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distinction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of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photons</a:t>
            </a:r>
            <a:r>
              <a:rPr lang="de-DE" sz="1800" dirty="0" smtClean="0">
                <a:sym typeface="Wingdings" pitchFamily="2" charset="2"/>
              </a:rPr>
              <a:t> / </a:t>
            </a:r>
            <a:r>
              <a:rPr lang="de-DE" sz="1800" dirty="0" err="1" smtClean="0">
                <a:sym typeface="Wingdings" pitchFamily="2" charset="2"/>
              </a:rPr>
              <a:t>m.i.p.s</a:t>
            </a:r>
            <a:r>
              <a:rPr lang="de-DE" sz="1800" dirty="0" smtClean="0">
                <a:sym typeface="Wingdings" pitchFamily="2" charset="2"/>
              </a:rPr>
              <a:t> / </a:t>
            </a:r>
            <a:r>
              <a:rPr lang="de-DE" sz="1800" dirty="0" err="1" smtClean="0">
                <a:sym typeface="Wingdings" pitchFamily="2" charset="2"/>
              </a:rPr>
              <a:t>alphas</a:t>
            </a:r>
            <a:r>
              <a:rPr lang="de-DE" sz="1800" dirty="0" smtClean="0">
                <a:sym typeface="Wingdings" pitchFamily="2" charset="2"/>
              </a:rPr>
              <a:t> / ...</a:t>
            </a:r>
          </a:p>
          <a:p>
            <a:r>
              <a:rPr lang="de-DE" sz="1800" dirty="0" smtClean="0">
                <a:sym typeface="Wingdings" pitchFamily="2" charset="2"/>
              </a:rPr>
              <a:t>      </a:t>
            </a:r>
            <a:r>
              <a:rPr lang="de-DE" sz="1800" dirty="0" err="1" smtClean="0">
                <a:sym typeface="Wingdings" pitchFamily="2" charset="2"/>
              </a:rPr>
              <a:t>reconstruction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of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photoelectron</a:t>
            </a:r>
            <a:r>
              <a:rPr lang="de-DE" sz="1800" dirty="0" smtClean="0">
                <a:sym typeface="Wingdings" pitchFamily="2" charset="2"/>
              </a:rPr>
              <a:t> „</a:t>
            </a:r>
            <a:r>
              <a:rPr lang="de-DE" sz="1800" dirty="0" err="1" smtClean="0">
                <a:sym typeface="Wingdings" pitchFamily="2" charset="2"/>
              </a:rPr>
              <a:t>tracks</a:t>
            </a:r>
            <a:r>
              <a:rPr lang="de-DE" sz="1800" dirty="0" smtClean="0">
                <a:sym typeface="Wingdings" pitchFamily="2" charset="2"/>
              </a:rPr>
              <a:t>“</a:t>
            </a:r>
          </a:p>
        </p:txBody>
      </p:sp>
      <p:pic>
        <p:nvPicPr>
          <p:cNvPr id="6" name="Picture 6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494035"/>
            <a:ext cx="1807424" cy="10150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Detector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Technologies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908720"/>
            <a:ext cx="8477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sym typeface="Wingdings" pitchFamily="2" charset="2"/>
              </a:rPr>
              <a:t>Clearly</a:t>
            </a:r>
            <a:r>
              <a:rPr lang="de-DE" sz="1800" dirty="0" smtClean="0">
                <a:sym typeface="Wingdings" pitchFamily="2" charset="2"/>
              </a:rPr>
              <a:t>, </a:t>
            </a:r>
            <a:r>
              <a:rPr lang="de-DE" sz="1800" dirty="0" err="1" smtClean="0">
                <a:sym typeface="Wingdings" pitchFamily="2" charset="2"/>
              </a:rPr>
              <a:t>micro-structured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readout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needs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micro-structured</a:t>
            </a:r>
            <a:r>
              <a:rPr lang="de-DE" sz="1800" dirty="0" smtClean="0">
                <a:sym typeface="Wingdings" pitchFamily="2" charset="2"/>
              </a:rPr>
              <a:t> gas-</a:t>
            </a:r>
            <a:r>
              <a:rPr lang="de-DE" sz="1800" dirty="0" err="1" smtClean="0">
                <a:sym typeface="Wingdings" pitchFamily="2" charset="2"/>
              </a:rPr>
              <a:t>amplification</a:t>
            </a:r>
            <a:endParaRPr lang="de-DE" sz="1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sz="1800" dirty="0" smtClean="0">
                <a:sym typeface="Wingdings" pitchFamily="2" charset="2"/>
              </a:rPr>
              <a:t> MPGDs (GEMs, </a:t>
            </a:r>
            <a:r>
              <a:rPr lang="de-DE" sz="1800" dirty="0" err="1" smtClean="0">
                <a:sym typeface="Wingdings" pitchFamily="2" charset="2"/>
              </a:rPr>
              <a:t>Micromegas</a:t>
            </a:r>
            <a:r>
              <a:rPr lang="de-DE" sz="1800" dirty="0" smtClean="0">
                <a:sym typeface="Wingdings" pitchFamily="2" charset="2"/>
              </a:rPr>
              <a:t>)</a:t>
            </a:r>
          </a:p>
          <a:p>
            <a:r>
              <a:rPr lang="de-DE" sz="1800" u="sng" dirty="0" err="1" smtClean="0">
                <a:sym typeface="Wingdings" pitchFamily="2" charset="2"/>
              </a:rPr>
              <a:t>Pioneering</a:t>
            </a:r>
            <a:r>
              <a:rPr lang="de-DE" sz="1800" u="sng" dirty="0" smtClean="0">
                <a:sym typeface="Wingdings" pitchFamily="2" charset="2"/>
              </a:rPr>
              <a:t> </a:t>
            </a:r>
            <a:r>
              <a:rPr lang="de-DE" sz="1800" u="sng" dirty="0" err="1" smtClean="0">
                <a:sym typeface="Wingdings" pitchFamily="2" charset="2"/>
              </a:rPr>
              <a:t>example</a:t>
            </a:r>
            <a:r>
              <a:rPr lang="de-DE" sz="1800" dirty="0" smtClean="0">
                <a:sym typeface="Wingdings" pitchFamily="2" charset="2"/>
              </a:rPr>
              <a:t>: </a:t>
            </a:r>
            <a:r>
              <a:rPr lang="de-DE" sz="1800" dirty="0" err="1" smtClean="0">
                <a:sym typeface="Wingdings" pitchFamily="2" charset="2"/>
              </a:rPr>
              <a:t>Bellazini</a:t>
            </a:r>
            <a:r>
              <a:rPr lang="de-DE" sz="1800" dirty="0" smtClean="0">
                <a:sym typeface="Wingdings" pitchFamily="2" charset="2"/>
              </a:rPr>
              <a:t> et al (X-</a:t>
            </a:r>
            <a:r>
              <a:rPr lang="de-DE" sz="1800" dirty="0" err="1" smtClean="0">
                <a:sym typeface="Wingdings" pitchFamily="2" charset="2"/>
              </a:rPr>
              <a:t>ray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polarimeter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using</a:t>
            </a:r>
            <a:r>
              <a:rPr lang="de-DE" sz="1800" dirty="0" smtClean="0">
                <a:sym typeface="Wingdings" pitchFamily="2" charset="2"/>
              </a:rPr>
              <a:t> 1 „</a:t>
            </a:r>
            <a:r>
              <a:rPr lang="de-DE" sz="1800" dirty="0" err="1" smtClean="0">
                <a:sym typeface="Wingdings" pitchFamily="2" charset="2"/>
              </a:rPr>
              <a:t>special</a:t>
            </a:r>
            <a:r>
              <a:rPr lang="de-DE" sz="1800" dirty="0" smtClean="0">
                <a:sym typeface="Wingdings" pitchFamily="2" charset="2"/>
              </a:rPr>
              <a:t>“ GEM + </a:t>
            </a:r>
            <a:br>
              <a:rPr lang="de-DE" sz="1800" dirty="0" smtClean="0">
                <a:sym typeface="Wingdings" pitchFamily="2" charset="2"/>
              </a:rPr>
            </a:br>
            <a:r>
              <a:rPr lang="de-DE" sz="1800" dirty="0" err="1" smtClean="0">
                <a:sym typeface="Wingdings" pitchFamily="2" charset="2"/>
              </a:rPr>
              <a:t>dedicated</a:t>
            </a:r>
            <a:r>
              <a:rPr lang="de-DE" sz="1800" dirty="0" smtClean="0">
                <a:sym typeface="Wingdings" pitchFamily="2" charset="2"/>
              </a:rPr>
              <a:t> CMOS </a:t>
            </a:r>
            <a:r>
              <a:rPr lang="de-DE" sz="1800" dirty="0" err="1" smtClean="0">
                <a:sym typeface="Wingdings" pitchFamily="2" charset="2"/>
              </a:rPr>
              <a:t>pixel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chip</a:t>
            </a:r>
            <a:r>
              <a:rPr lang="de-DE" sz="1800" dirty="0" smtClean="0">
                <a:sym typeface="Wingdings" pitchFamily="2" charset="2"/>
              </a:rPr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734" y="2369900"/>
            <a:ext cx="605362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Detector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Technologies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908720"/>
            <a:ext cx="847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ym typeface="Wingdings" pitchFamily="2" charset="2"/>
              </a:rPr>
              <a:t>First „large </a:t>
            </a:r>
            <a:r>
              <a:rPr lang="de-DE" sz="1800" dirty="0" err="1" smtClean="0">
                <a:sym typeface="Wingdings" pitchFamily="2" charset="2"/>
              </a:rPr>
              <a:t>area</a:t>
            </a:r>
            <a:r>
              <a:rPr lang="de-DE" sz="1800" dirty="0" smtClean="0">
                <a:sym typeface="Wingdings" pitchFamily="2" charset="2"/>
              </a:rPr>
              <a:t>“ ( 2.8 x 5.6 cm</a:t>
            </a:r>
            <a:r>
              <a:rPr lang="de-DE" sz="1800" baseline="30000" dirty="0" smtClean="0">
                <a:sym typeface="Wingdings" pitchFamily="2" charset="2"/>
              </a:rPr>
              <a:t>2</a:t>
            </a:r>
            <a:r>
              <a:rPr lang="de-DE" sz="1800" dirty="0" smtClean="0">
                <a:sym typeface="Wingdings" pitchFamily="2" charset="2"/>
              </a:rPr>
              <a:t>, 500k „</a:t>
            </a:r>
            <a:r>
              <a:rPr lang="de-DE" sz="1800" dirty="0" err="1" smtClean="0">
                <a:sym typeface="Wingdings" pitchFamily="2" charset="2"/>
              </a:rPr>
              <a:t>channels</a:t>
            </a:r>
            <a:r>
              <a:rPr lang="de-DE" sz="1800" dirty="0" smtClean="0">
                <a:sym typeface="Wingdings" pitchFamily="2" charset="2"/>
              </a:rPr>
              <a:t>“) </a:t>
            </a:r>
            <a:r>
              <a:rPr lang="de-DE" sz="1800" dirty="0" err="1" smtClean="0">
                <a:sym typeface="Wingdings" pitchFamily="2" charset="2"/>
              </a:rPr>
              <a:t>tracking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devices</a:t>
            </a:r>
            <a:r>
              <a:rPr lang="de-DE" sz="1800" dirty="0" smtClean="0">
                <a:sym typeface="Wingdings" pitchFamily="2" charset="2"/>
              </a:rPr>
              <a:t> (EUDET):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1619672" y="1412776"/>
            <a:ext cx="2659290" cy="4650931"/>
            <a:chOff x="2854318" y="1412776"/>
            <a:chExt cx="2659290" cy="4650931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5358"/>
            <a:stretch>
              <a:fillRect/>
            </a:stretch>
          </p:blipFill>
          <p:spPr bwMode="auto">
            <a:xfrm>
              <a:off x="2854318" y="3924108"/>
              <a:ext cx="2597792" cy="2139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53601"/>
            <a:stretch>
              <a:fillRect/>
            </a:stretch>
          </p:blipFill>
          <p:spPr bwMode="auto">
            <a:xfrm>
              <a:off x="2915816" y="1412776"/>
              <a:ext cx="2597792" cy="2223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994" y="1412776"/>
            <a:ext cx="2346430" cy="460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39552" y="1412776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3-GEM</a:t>
            </a:r>
          </a:p>
          <a:p>
            <a:r>
              <a:rPr lang="de-DE" dirty="0" smtClean="0"/>
              <a:t>8 </a:t>
            </a:r>
            <a:r>
              <a:rPr lang="de-DE" dirty="0" err="1" smtClean="0"/>
              <a:t>Timepix</a:t>
            </a:r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860032" y="1412776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InGrid</a:t>
            </a:r>
            <a:endParaRPr lang="de-DE" dirty="0" smtClean="0"/>
          </a:p>
          <a:p>
            <a:r>
              <a:rPr lang="de-DE" dirty="0" smtClean="0"/>
              <a:t>8 </a:t>
            </a:r>
            <a:r>
              <a:rPr lang="de-DE" dirty="0" err="1" smtClean="0"/>
              <a:t>Timepix</a:t>
            </a:r>
            <a:endParaRPr lang="de-DE" dirty="0" smtClean="0"/>
          </a:p>
        </p:txBody>
      </p:sp>
      <p:cxnSp>
        <p:nvCxnSpPr>
          <p:cNvPr id="12" name="Gerade Verbindung 11"/>
          <p:cNvCxnSpPr/>
          <p:nvPr/>
        </p:nvCxnSpPr>
        <p:spPr bwMode="auto">
          <a:xfrm rot="5400000" flipH="1" flipV="1">
            <a:off x="5040181" y="2714691"/>
            <a:ext cx="4926648" cy="1830562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5025068" y="5179781"/>
            <a:ext cx="99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NIKHEF</a:t>
            </a:r>
            <a:br>
              <a:rPr lang="de-DE" dirty="0" smtClean="0"/>
            </a:br>
            <a:r>
              <a:rPr lang="de-DE" dirty="0" err="1" smtClean="0"/>
              <a:t>Saclay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Twente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5536" y="5436513"/>
            <a:ext cx="121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Bonn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Freiburg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Detector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Technologies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552" y="764704"/>
            <a:ext cx="171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3-GEM</a:t>
            </a:r>
          </a:p>
          <a:p>
            <a:r>
              <a:rPr lang="de-DE" dirty="0" smtClean="0"/>
              <a:t>8 (2x4) </a:t>
            </a:r>
            <a:r>
              <a:rPr lang="de-DE" dirty="0" err="1" smtClean="0"/>
              <a:t>Timepix</a:t>
            </a:r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860032" y="764704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InGrid</a:t>
            </a:r>
            <a:endParaRPr lang="de-DE" dirty="0" smtClean="0"/>
          </a:p>
          <a:p>
            <a:r>
              <a:rPr lang="de-DE" dirty="0" smtClean="0"/>
              <a:t>8 </a:t>
            </a:r>
            <a:r>
              <a:rPr lang="de-DE" dirty="0" err="1" smtClean="0"/>
              <a:t>Timepix</a:t>
            </a:r>
            <a:r>
              <a:rPr lang="de-DE" dirty="0" smtClean="0"/>
              <a:t> „</a:t>
            </a:r>
            <a:r>
              <a:rPr lang="de-DE" dirty="0" err="1" smtClean="0"/>
              <a:t>Octopuce</a:t>
            </a:r>
            <a:r>
              <a:rPr lang="de-DE" dirty="0" smtClean="0"/>
              <a:t>“</a:t>
            </a:r>
            <a:endParaRPr lang="de-DE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17502" y="2215346"/>
            <a:ext cx="4189809" cy="316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3757" y="1512587"/>
            <a:ext cx="3011214" cy="295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81128"/>
            <a:ext cx="2286154" cy="17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323528" y="4797152"/>
            <a:ext cx="1271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underneath</a:t>
            </a:r>
            <a:endParaRPr lang="de-DE" dirty="0" smtClean="0"/>
          </a:p>
          <a:p>
            <a:r>
              <a:rPr lang="de-DE" dirty="0" smtClean="0"/>
              <a:t>a 3-GEM</a:t>
            </a:r>
          </a:p>
          <a:p>
            <a:r>
              <a:rPr lang="de-DE" dirty="0" err="1" smtClean="0"/>
              <a:t>stack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95536" y="5805264"/>
            <a:ext cx="121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Bonn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Freiburg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040711" y="5406315"/>
            <a:ext cx="995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NIKHEF</a:t>
            </a:r>
            <a:br>
              <a:rPr lang="de-DE" dirty="0" smtClean="0"/>
            </a:br>
            <a:r>
              <a:rPr lang="de-DE" dirty="0" err="1" smtClean="0"/>
              <a:t>Saclay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Twente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Detector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Technologies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7544" y="908720"/>
            <a:ext cx="870783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Both</a:t>
            </a:r>
            <a:r>
              <a:rPr lang="de-DE" sz="1800" dirty="0" smtClean="0"/>
              <a:t> GEMs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InGrids</a:t>
            </a:r>
            <a:r>
              <a:rPr lang="de-DE" sz="1800" dirty="0" smtClean="0"/>
              <a:t> </a:t>
            </a:r>
            <a:r>
              <a:rPr lang="de-DE" sz="1800" dirty="0" err="1" smtClean="0"/>
              <a:t>work</a:t>
            </a:r>
            <a:r>
              <a:rPr lang="de-DE" sz="1800" dirty="0" smtClean="0"/>
              <a:t> </a:t>
            </a:r>
            <a:r>
              <a:rPr lang="de-DE" sz="1800" dirty="0" err="1" smtClean="0"/>
              <a:t>nicely</a:t>
            </a:r>
            <a:endParaRPr lang="de-DE" sz="1800" dirty="0" smtClean="0"/>
          </a:p>
          <a:p>
            <a:r>
              <a:rPr lang="de-DE" sz="1800" dirty="0" smtClean="0"/>
              <a:t>Major GEM </a:t>
            </a:r>
            <a:r>
              <a:rPr lang="de-DE" sz="1800" dirty="0" err="1" smtClean="0"/>
              <a:t>advantage</a:t>
            </a:r>
            <a:r>
              <a:rPr lang="de-DE" sz="1800" dirty="0" smtClean="0"/>
              <a:t>: </a:t>
            </a:r>
            <a:r>
              <a:rPr lang="de-DE" sz="1800" dirty="0" err="1" smtClean="0"/>
              <a:t>amplification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field</a:t>
            </a:r>
            <a:r>
              <a:rPr lang="de-DE" sz="1800" dirty="0" smtClean="0"/>
              <a:t>(s) </a:t>
            </a:r>
            <a:r>
              <a:rPr lang="de-DE" sz="1800" dirty="0" err="1" smtClean="0"/>
              <a:t>seperated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CMOS </a:t>
            </a:r>
            <a:r>
              <a:rPr lang="de-DE" sz="1800" dirty="0" err="1" smtClean="0"/>
              <a:t>electronics</a:t>
            </a:r>
            <a:endParaRPr lang="de-DE" sz="1800" dirty="0" smtClean="0"/>
          </a:p>
          <a:p>
            <a:r>
              <a:rPr lang="de-DE" sz="1800" dirty="0" smtClean="0"/>
              <a:t>Major GEM </a:t>
            </a:r>
            <a:r>
              <a:rPr lang="de-DE" sz="1800" dirty="0" err="1" smtClean="0"/>
              <a:t>disadvantage</a:t>
            </a:r>
            <a:r>
              <a:rPr lang="de-DE" sz="1800" dirty="0" smtClean="0"/>
              <a:t>: </a:t>
            </a:r>
            <a:r>
              <a:rPr lang="de-DE" sz="1800" dirty="0" err="1" smtClean="0"/>
              <a:t>diffusion</a:t>
            </a:r>
            <a:r>
              <a:rPr lang="de-DE" sz="1800" dirty="0" smtClean="0"/>
              <a:t> in GEM </a:t>
            </a:r>
            <a:r>
              <a:rPr lang="de-DE" sz="1800" dirty="0" err="1" smtClean="0"/>
              <a:t>stack</a:t>
            </a:r>
            <a:r>
              <a:rPr lang="de-DE" sz="1800" dirty="0" smtClean="0"/>
              <a:t> </a:t>
            </a:r>
            <a:r>
              <a:rPr lang="de-DE" sz="1800" dirty="0" err="1" smtClean="0"/>
              <a:t>spreads</a:t>
            </a:r>
            <a:r>
              <a:rPr lang="de-DE" sz="1800" dirty="0" smtClean="0"/>
              <a:t> </a:t>
            </a:r>
            <a:r>
              <a:rPr lang="de-DE" sz="1800" dirty="0" err="1" smtClean="0"/>
              <a:t>charge</a:t>
            </a:r>
            <a:r>
              <a:rPr lang="de-DE" sz="1800" dirty="0" smtClean="0"/>
              <a:t> </a:t>
            </a:r>
            <a:r>
              <a:rPr lang="de-DE" sz="1800" dirty="0" err="1" smtClean="0"/>
              <a:t>over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                                         o (100) </a:t>
            </a:r>
            <a:r>
              <a:rPr lang="de-DE" sz="1800" dirty="0" err="1" smtClean="0"/>
              <a:t>pixels</a:t>
            </a:r>
            <a:r>
              <a:rPr lang="de-DE" sz="1800" dirty="0" smtClean="0"/>
              <a:t> </a:t>
            </a:r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err="1" smtClean="0">
                <a:sym typeface="Wingdings" pitchFamily="2" charset="2"/>
              </a:rPr>
              <a:t>need</a:t>
            </a:r>
            <a:r>
              <a:rPr lang="de-DE" sz="1800" dirty="0" smtClean="0">
                <a:sym typeface="Wingdings" pitchFamily="2" charset="2"/>
              </a:rPr>
              <a:t> (</a:t>
            </a:r>
            <a:r>
              <a:rPr lang="de-DE" sz="1800" dirty="0" err="1" smtClean="0">
                <a:sym typeface="Wingdings" pitchFamily="2" charset="2"/>
              </a:rPr>
              <a:t>very</a:t>
            </a:r>
            <a:r>
              <a:rPr lang="de-DE" sz="1800" dirty="0" smtClean="0">
                <a:sym typeface="Wingdings" pitchFamily="2" charset="2"/>
              </a:rPr>
              <a:t>) </a:t>
            </a:r>
            <a:r>
              <a:rPr lang="de-DE" sz="1800" dirty="0" err="1" smtClean="0">
                <a:sym typeface="Wingdings" pitchFamily="2" charset="2"/>
              </a:rPr>
              <a:t>high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gain</a:t>
            </a:r>
            <a:endParaRPr lang="de-DE" sz="1800" dirty="0" smtClean="0">
              <a:sym typeface="Wingdings" pitchFamily="2" charset="2"/>
            </a:endParaRPr>
          </a:p>
          <a:p>
            <a:endParaRPr lang="de-DE" sz="1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sz="1800" dirty="0" smtClean="0">
                <a:sym typeface="Wingdings" pitchFamily="2" charset="2"/>
              </a:rPr>
              <a:t> Look </a:t>
            </a:r>
            <a:r>
              <a:rPr lang="de-DE" sz="1800" dirty="0" err="1" smtClean="0">
                <a:sym typeface="Wingdings" pitchFamily="2" charset="2"/>
              </a:rPr>
              <a:t>at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InGrids</a:t>
            </a:r>
            <a:endParaRPr lang="de-DE" sz="1800" dirty="0" smtClean="0">
              <a:sym typeface="Wingdings" pitchFamily="2" charset="2"/>
            </a:endParaRPr>
          </a:p>
          <a:p>
            <a:r>
              <a:rPr lang="de-DE" sz="1800" dirty="0" smtClean="0"/>
              <a:t>= a </a:t>
            </a:r>
            <a:r>
              <a:rPr lang="de-DE" sz="1800" dirty="0" err="1" smtClean="0"/>
              <a:t>micromegas</a:t>
            </a:r>
            <a:r>
              <a:rPr lang="de-DE" sz="1800" dirty="0" smtClean="0"/>
              <a:t> </a:t>
            </a:r>
            <a:r>
              <a:rPr lang="de-DE" sz="1800" dirty="0" err="1" smtClean="0"/>
              <a:t>grid</a:t>
            </a:r>
            <a:r>
              <a:rPr lang="de-DE" sz="1800" dirty="0" smtClean="0"/>
              <a:t> </a:t>
            </a:r>
            <a:r>
              <a:rPr lang="de-DE" sz="1800" dirty="0" err="1" smtClean="0"/>
              <a:t>produced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   </a:t>
            </a:r>
            <a:r>
              <a:rPr lang="de-DE" sz="1800" dirty="0" err="1" smtClean="0"/>
              <a:t>through</a:t>
            </a:r>
            <a:r>
              <a:rPr lang="de-DE" sz="1800" dirty="0" smtClean="0"/>
              <a:t> </a:t>
            </a:r>
            <a:r>
              <a:rPr lang="de-DE" sz="1800" dirty="0" err="1" smtClean="0"/>
              <a:t>postprocessing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   on a CMOS </a:t>
            </a:r>
            <a:r>
              <a:rPr lang="de-DE" sz="1800" dirty="0" err="1" smtClean="0"/>
              <a:t>substrate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   (so </a:t>
            </a:r>
            <a:r>
              <a:rPr lang="de-DE" sz="1800" dirty="0" err="1" smtClean="0"/>
              <a:t>far</a:t>
            </a:r>
            <a:r>
              <a:rPr lang="de-DE" sz="1800" dirty="0" smtClean="0"/>
              <a:t>,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Timepix</a:t>
            </a:r>
            <a:r>
              <a:rPr lang="de-DE" sz="1800" dirty="0" smtClean="0"/>
              <a:t> </a:t>
            </a:r>
            <a:r>
              <a:rPr lang="de-DE" sz="1800" dirty="0" err="1" smtClean="0"/>
              <a:t>chip</a:t>
            </a:r>
            <a:r>
              <a:rPr lang="de-DE" sz="1800" dirty="0" smtClean="0"/>
              <a:t>)</a:t>
            </a:r>
          </a:p>
          <a:p>
            <a:endParaRPr lang="de-DE" sz="1800" dirty="0" smtClean="0"/>
          </a:p>
          <a:p>
            <a:r>
              <a:rPr lang="de-DE" sz="1800" dirty="0" err="1" smtClean="0"/>
              <a:t>pioneered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endParaRPr lang="de-DE" sz="1800" dirty="0" smtClean="0"/>
          </a:p>
          <a:p>
            <a:r>
              <a:rPr lang="de-DE" sz="1800" dirty="0" smtClean="0"/>
              <a:t>NIKHEF + Twente U. (Mesa+)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936"/>
            <a:ext cx="4369477" cy="327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How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is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it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done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?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67544" y="868363"/>
            <a:ext cx="8566150" cy="5424263"/>
            <a:chOff x="349250" y="868363"/>
            <a:chExt cx="8566150" cy="5424263"/>
          </a:xfrm>
        </p:grpSpPr>
        <p:sp>
          <p:nvSpPr>
            <p:cNvPr id="6" name="Text Box 217"/>
            <p:cNvSpPr txBox="1">
              <a:spLocks noChangeArrowheads="1"/>
            </p:cNvSpPr>
            <p:nvPr/>
          </p:nvSpPr>
          <p:spPr bwMode="auto">
            <a:xfrm>
              <a:off x="3735388" y="868363"/>
              <a:ext cx="5180012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1. Preliminary analysis and cleaning of chip surface</a:t>
              </a:r>
              <a:endParaRPr lang="ru-RU"/>
            </a:p>
          </p:txBody>
        </p:sp>
        <p:grpSp>
          <p:nvGrpSpPr>
            <p:cNvPr id="7" name="Gruppieren 132"/>
            <p:cNvGrpSpPr/>
            <p:nvPr/>
          </p:nvGrpSpPr>
          <p:grpSpPr>
            <a:xfrm>
              <a:off x="349250" y="884238"/>
              <a:ext cx="7123074" cy="5408388"/>
              <a:chOff x="349250" y="884238"/>
              <a:chExt cx="7123074" cy="5408388"/>
            </a:xfrm>
          </p:grpSpPr>
          <p:sp>
            <p:nvSpPr>
              <p:cNvPr id="8" name="Text Box 33"/>
              <p:cNvSpPr txBox="1">
                <a:spLocks noChangeArrowheads="1"/>
              </p:cNvSpPr>
              <p:nvPr/>
            </p:nvSpPr>
            <p:spPr bwMode="auto">
              <a:xfrm>
                <a:off x="3810000" y="5957664"/>
                <a:ext cx="2590800" cy="263525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marL="342900" indent="-342900" algn="l">
                  <a:spcBef>
                    <a:spcPct val="50000"/>
                  </a:spcBef>
                </a:pPr>
                <a:r>
                  <a:rPr lang="en-US"/>
                  <a:t>7. Development of SU-8</a:t>
                </a:r>
              </a:p>
            </p:txBody>
          </p:sp>
          <p:sp>
            <p:nvSpPr>
              <p:cNvPr id="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49250" y="914400"/>
                <a:ext cx="3232150" cy="2746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10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623888" y="884238"/>
                <a:ext cx="244475" cy="30162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1233488" y="884238"/>
                <a:ext cx="244475" cy="30162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1843088" y="884238"/>
                <a:ext cx="244475" cy="30162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2452688" y="884238"/>
                <a:ext cx="244475" cy="30162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062288" y="884238"/>
                <a:ext cx="244475" cy="30162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349250" y="1554163"/>
                <a:ext cx="3232150" cy="2746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18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349250" y="1493838"/>
                <a:ext cx="3232150" cy="6032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623888" y="15240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1233488" y="15240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843088" y="15240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2452688" y="15240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3062288" y="15240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349250" y="2209800"/>
                <a:ext cx="3232150" cy="182563"/>
              </a:xfrm>
              <a:prstGeom prst="rect">
                <a:avLst/>
              </a:prstGeom>
              <a:solidFill>
                <a:srgbClr val="BFE7C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25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349250" y="2392363"/>
                <a:ext cx="3232150" cy="2746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26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49250" y="2332038"/>
                <a:ext cx="3232150" cy="6032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23888" y="23622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1233488" y="23622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843088" y="23622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2452688" y="23622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062288" y="23622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49250" y="3124200"/>
                <a:ext cx="3232150" cy="182563"/>
              </a:xfrm>
              <a:prstGeom prst="rect">
                <a:avLst/>
              </a:prstGeom>
              <a:solidFill>
                <a:srgbClr val="BFE7C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349250" y="3306763"/>
                <a:ext cx="3232150" cy="2746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3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989013" y="3124200"/>
                <a:ext cx="122237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1600200" y="3124200"/>
                <a:ext cx="120650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209800" y="3124200"/>
                <a:ext cx="120650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2819400" y="3124200"/>
                <a:ext cx="122238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379413" y="3124200"/>
                <a:ext cx="122237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3429000" y="3124200"/>
                <a:ext cx="122238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49250" y="3246438"/>
                <a:ext cx="3232150" cy="6032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623888" y="32766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1233488" y="32766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1843088" y="32766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452688" y="32766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062288" y="3276600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49250" y="4144963"/>
                <a:ext cx="3232150" cy="182562"/>
              </a:xfrm>
              <a:prstGeom prst="rect">
                <a:avLst/>
              </a:prstGeom>
              <a:solidFill>
                <a:srgbClr val="BFE7C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49250" y="4327525"/>
                <a:ext cx="3232150" cy="2746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48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989013" y="4144963"/>
                <a:ext cx="122237" cy="182562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600200" y="4144963"/>
                <a:ext cx="120650" cy="182562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2209800" y="4144963"/>
                <a:ext cx="120650" cy="182562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2819400" y="4144963"/>
                <a:ext cx="122238" cy="182562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49250" y="4114800"/>
                <a:ext cx="3232150" cy="30163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79413" y="4144963"/>
                <a:ext cx="122237" cy="182562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429000" y="4144963"/>
                <a:ext cx="122238" cy="182562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349250" y="4267200"/>
                <a:ext cx="3232150" cy="6032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623888" y="4297363"/>
                <a:ext cx="244475" cy="30162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233488" y="4297363"/>
                <a:ext cx="244475" cy="30162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843088" y="4297363"/>
                <a:ext cx="244475" cy="30162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2452688" y="4297363"/>
                <a:ext cx="244475" cy="30162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062288" y="4297363"/>
                <a:ext cx="244475" cy="30162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349250" y="5165725"/>
                <a:ext cx="3232150" cy="182563"/>
              </a:xfrm>
              <a:prstGeom prst="rect">
                <a:avLst/>
              </a:prstGeom>
              <a:solidFill>
                <a:srgbClr val="BFE7C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2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349250" y="5348288"/>
                <a:ext cx="3232150" cy="2746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b="0"/>
                  <a:t>Chip</a:t>
                </a:r>
              </a:p>
            </p:txBody>
          </p:sp>
          <p:sp>
            <p:nvSpPr>
              <p:cNvPr id="63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989013" y="5165725"/>
                <a:ext cx="122237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1600200" y="5165725"/>
                <a:ext cx="120650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5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2209800" y="5165725"/>
                <a:ext cx="120650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2819400" y="5165725"/>
                <a:ext cx="122238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349250" y="5135563"/>
                <a:ext cx="274638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379413" y="5165725"/>
                <a:ext cx="122237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3429000" y="5165725"/>
                <a:ext cx="122238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349250" y="5287963"/>
                <a:ext cx="3232150" cy="6032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623888" y="5318125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1233488" y="5318125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1843088" y="5318125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2452688" y="5318125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3062288" y="5318125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349250" y="5165725"/>
                <a:ext cx="3232150" cy="182563"/>
              </a:xfrm>
              <a:prstGeom prst="rect">
                <a:avLst/>
              </a:prstGeom>
              <a:solidFill>
                <a:srgbClr val="BFE7C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349250" y="5348288"/>
                <a:ext cx="3232150" cy="2746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78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989013" y="5165725"/>
                <a:ext cx="122237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1600200" y="5165725"/>
                <a:ext cx="120650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Rectangle 164"/>
              <p:cNvSpPr>
                <a:spLocks noChangeAspect="1" noChangeArrowheads="1"/>
              </p:cNvSpPr>
              <p:nvPr/>
            </p:nvSpPr>
            <p:spPr bwMode="auto">
              <a:xfrm>
                <a:off x="2209800" y="5165725"/>
                <a:ext cx="120650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2819400" y="5165725"/>
                <a:ext cx="122238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" name="Rectangle 166"/>
              <p:cNvSpPr>
                <a:spLocks noChangeAspect="1" noChangeArrowheads="1"/>
              </p:cNvSpPr>
              <p:nvPr/>
            </p:nvSpPr>
            <p:spPr bwMode="auto">
              <a:xfrm>
                <a:off x="868363" y="5135563"/>
                <a:ext cx="365125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379413" y="5165725"/>
                <a:ext cx="122237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Rectangle 168"/>
              <p:cNvSpPr>
                <a:spLocks noChangeAspect="1" noChangeArrowheads="1"/>
              </p:cNvSpPr>
              <p:nvPr/>
            </p:nvSpPr>
            <p:spPr bwMode="auto">
              <a:xfrm>
                <a:off x="3429000" y="5165725"/>
                <a:ext cx="122238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349250" y="5287963"/>
                <a:ext cx="3232150" cy="6032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Rectangle 170"/>
              <p:cNvSpPr>
                <a:spLocks noChangeAspect="1" noChangeArrowheads="1"/>
              </p:cNvSpPr>
              <p:nvPr/>
            </p:nvSpPr>
            <p:spPr bwMode="auto">
              <a:xfrm>
                <a:off x="623888" y="5318125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" name="Rectangle 171"/>
              <p:cNvSpPr>
                <a:spLocks noChangeAspect="1" noChangeArrowheads="1"/>
              </p:cNvSpPr>
              <p:nvPr/>
            </p:nvSpPr>
            <p:spPr bwMode="auto">
              <a:xfrm>
                <a:off x="1233488" y="5318125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" name="Rectangle 172"/>
              <p:cNvSpPr>
                <a:spLocks noChangeAspect="1" noChangeArrowheads="1"/>
              </p:cNvSpPr>
              <p:nvPr/>
            </p:nvSpPr>
            <p:spPr bwMode="auto">
              <a:xfrm>
                <a:off x="1843088" y="5318125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2452688" y="5318125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0" name="Rectangle 174"/>
              <p:cNvSpPr>
                <a:spLocks noChangeAspect="1" noChangeArrowheads="1"/>
              </p:cNvSpPr>
              <p:nvPr/>
            </p:nvSpPr>
            <p:spPr bwMode="auto">
              <a:xfrm>
                <a:off x="3062288" y="5318125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349250" y="5105400"/>
                <a:ext cx="274638" cy="30163"/>
              </a:xfrm>
              <a:prstGeom prst="rect">
                <a:avLst/>
              </a:prstGeom>
              <a:solidFill>
                <a:schemeClr val="hlink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" tIns="9144" rIns="9144" bIns="9144" anchor="ctr"/>
              <a:lstStyle/>
              <a:p>
                <a:endParaRPr lang="de-DE"/>
              </a:p>
            </p:txBody>
          </p:sp>
          <p:sp>
            <p:nvSpPr>
              <p:cNvPr id="92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2087563" y="5105400"/>
                <a:ext cx="365125" cy="30163"/>
              </a:xfrm>
              <a:prstGeom prst="rect">
                <a:avLst/>
              </a:prstGeom>
              <a:solidFill>
                <a:schemeClr val="hlink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" tIns="9144" rIns="9144" bIns="9144" anchor="ctr"/>
              <a:lstStyle/>
              <a:p>
                <a:endParaRPr lang="de-DE"/>
              </a:p>
            </p:txBody>
          </p:sp>
          <p:sp>
            <p:nvSpPr>
              <p:cNvPr id="93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1477963" y="5135563"/>
                <a:ext cx="365125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Rectangle 178"/>
              <p:cNvSpPr>
                <a:spLocks noChangeAspect="1" noChangeArrowheads="1"/>
              </p:cNvSpPr>
              <p:nvPr/>
            </p:nvSpPr>
            <p:spPr bwMode="auto">
              <a:xfrm>
                <a:off x="2087563" y="5135563"/>
                <a:ext cx="365125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Rectangle 179"/>
              <p:cNvSpPr>
                <a:spLocks noChangeAspect="1" noChangeArrowheads="1"/>
              </p:cNvSpPr>
              <p:nvPr/>
            </p:nvSpPr>
            <p:spPr bwMode="auto">
              <a:xfrm>
                <a:off x="2697163" y="5135563"/>
                <a:ext cx="365125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3306763" y="5135563"/>
                <a:ext cx="274637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7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3306763" y="5105400"/>
                <a:ext cx="274637" cy="30163"/>
              </a:xfrm>
              <a:prstGeom prst="rect">
                <a:avLst/>
              </a:prstGeom>
              <a:solidFill>
                <a:schemeClr val="hlink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" tIns="9144" rIns="9144" bIns="9144" anchor="ctr"/>
              <a:lstStyle/>
              <a:p>
                <a:endParaRPr lang="de-DE"/>
              </a:p>
            </p:txBody>
          </p:sp>
          <p:sp>
            <p:nvSpPr>
              <p:cNvPr id="98" name="Rectangle 182"/>
              <p:cNvSpPr>
                <a:spLocks noChangeAspect="1" noChangeArrowheads="1"/>
              </p:cNvSpPr>
              <p:nvPr/>
            </p:nvSpPr>
            <p:spPr bwMode="auto">
              <a:xfrm>
                <a:off x="2697163" y="5105400"/>
                <a:ext cx="365125" cy="30163"/>
              </a:xfrm>
              <a:prstGeom prst="rect">
                <a:avLst/>
              </a:prstGeom>
              <a:solidFill>
                <a:schemeClr val="hlink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" tIns="9144" rIns="9144" bIns="9144" anchor="ctr"/>
              <a:lstStyle/>
              <a:p>
                <a:endParaRPr lang="de-DE"/>
              </a:p>
            </p:txBody>
          </p:sp>
          <p:sp>
            <p:nvSpPr>
              <p:cNvPr id="99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1477963" y="5105400"/>
                <a:ext cx="365125" cy="30163"/>
              </a:xfrm>
              <a:prstGeom prst="rect">
                <a:avLst/>
              </a:prstGeom>
              <a:solidFill>
                <a:schemeClr val="hlink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" tIns="9144" rIns="9144" bIns="9144" anchor="ctr"/>
              <a:lstStyle/>
              <a:p>
                <a:endParaRPr lang="de-DE"/>
              </a:p>
            </p:txBody>
          </p:sp>
          <p:sp>
            <p:nvSpPr>
              <p:cNvPr id="100" name="Rectangle 184"/>
              <p:cNvSpPr>
                <a:spLocks noChangeAspect="1" noChangeArrowheads="1"/>
              </p:cNvSpPr>
              <p:nvPr/>
            </p:nvSpPr>
            <p:spPr bwMode="auto">
              <a:xfrm>
                <a:off x="868363" y="5105400"/>
                <a:ext cx="365125" cy="30163"/>
              </a:xfrm>
              <a:prstGeom prst="rect">
                <a:avLst/>
              </a:prstGeom>
              <a:solidFill>
                <a:schemeClr val="hlink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4" tIns="9144" rIns="9144" bIns="9144" anchor="ctr"/>
              <a:lstStyle/>
              <a:p>
                <a:endParaRPr lang="de-DE"/>
              </a:p>
            </p:txBody>
          </p:sp>
          <p:sp>
            <p:nvSpPr>
              <p:cNvPr id="101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349250" y="6017989"/>
                <a:ext cx="3232150" cy="2746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 b="0"/>
              </a:p>
            </p:txBody>
          </p:sp>
          <p:sp>
            <p:nvSpPr>
              <p:cNvPr id="102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989013" y="5835426"/>
                <a:ext cx="122237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" name="Rectangle 188"/>
              <p:cNvSpPr>
                <a:spLocks noChangeAspect="1" noChangeArrowheads="1"/>
              </p:cNvSpPr>
              <p:nvPr/>
            </p:nvSpPr>
            <p:spPr bwMode="auto">
              <a:xfrm>
                <a:off x="1600200" y="5835426"/>
                <a:ext cx="120650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4" name="Rectangle 189"/>
              <p:cNvSpPr>
                <a:spLocks noChangeAspect="1" noChangeArrowheads="1"/>
              </p:cNvSpPr>
              <p:nvPr/>
            </p:nvSpPr>
            <p:spPr bwMode="auto">
              <a:xfrm>
                <a:off x="2209800" y="5835426"/>
                <a:ext cx="120650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2819400" y="5835426"/>
                <a:ext cx="122238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Rectangle 191"/>
              <p:cNvSpPr>
                <a:spLocks noChangeAspect="1" noChangeArrowheads="1"/>
              </p:cNvSpPr>
              <p:nvPr/>
            </p:nvSpPr>
            <p:spPr bwMode="auto">
              <a:xfrm>
                <a:off x="349250" y="5805264"/>
                <a:ext cx="274638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7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379413" y="5835426"/>
                <a:ext cx="122237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Rectangle 193"/>
              <p:cNvSpPr>
                <a:spLocks noChangeAspect="1" noChangeArrowheads="1"/>
              </p:cNvSpPr>
              <p:nvPr/>
            </p:nvSpPr>
            <p:spPr bwMode="auto">
              <a:xfrm>
                <a:off x="3429000" y="5835426"/>
                <a:ext cx="122238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9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349250" y="5957664"/>
                <a:ext cx="3232150" cy="6032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0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623888" y="5987826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1233488" y="5987826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Rectangle 197"/>
              <p:cNvSpPr>
                <a:spLocks noChangeAspect="1" noChangeArrowheads="1"/>
              </p:cNvSpPr>
              <p:nvPr/>
            </p:nvSpPr>
            <p:spPr bwMode="auto">
              <a:xfrm>
                <a:off x="1843088" y="5987826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2452688" y="5987826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4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3062288" y="5987826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5" name="Rectangle 200"/>
              <p:cNvSpPr>
                <a:spLocks noChangeAspect="1" noChangeArrowheads="1"/>
              </p:cNvSpPr>
              <p:nvPr/>
            </p:nvSpPr>
            <p:spPr bwMode="auto">
              <a:xfrm>
                <a:off x="989013" y="5835426"/>
                <a:ext cx="122237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Rectangle 201"/>
              <p:cNvSpPr>
                <a:spLocks noChangeAspect="1" noChangeArrowheads="1"/>
              </p:cNvSpPr>
              <p:nvPr/>
            </p:nvSpPr>
            <p:spPr bwMode="auto">
              <a:xfrm>
                <a:off x="1600200" y="5835426"/>
                <a:ext cx="120650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7" name="Rectangle 202"/>
              <p:cNvSpPr>
                <a:spLocks noChangeAspect="1" noChangeArrowheads="1"/>
              </p:cNvSpPr>
              <p:nvPr/>
            </p:nvSpPr>
            <p:spPr bwMode="auto">
              <a:xfrm>
                <a:off x="2209800" y="5835426"/>
                <a:ext cx="120650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8" name="Rectangle 203"/>
              <p:cNvSpPr>
                <a:spLocks noChangeAspect="1" noChangeArrowheads="1"/>
              </p:cNvSpPr>
              <p:nvPr/>
            </p:nvSpPr>
            <p:spPr bwMode="auto">
              <a:xfrm>
                <a:off x="2819400" y="5835426"/>
                <a:ext cx="122238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9" name="Rectangle 204"/>
              <p:cNvSpPr>
                <a:spLocks noChangeAspect="1" noChangeArrowheads="1"/>
              </p:cNvSpPr>
              <p:nvPr/>
            </p:nvSpPr>
            <p:spPr bwMode="auto">
              <a:xfrm>
                <a:off x="868363" y="5805264"/>
                <a:ext cx="365125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0" name="Rectangle 205"/>
              <p:cNvSpPr>
                <a:spLocks noChangeAspect="1" noChangeArrowheads="1"/>
              </p:cNvSpPr>
              <p:nvPr/>
            </p:nvSpPr>
            <p:spPr bwMode="auto">
              <a:xfrm>
                <a:off x="379413" y="5835426"/>
                <a:ext cx="122237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1" name="Rectangle 206"/>
              <p:cNvSpPr>
                <a:spLocks noChangeAspect="1" noChangeArrowheads="1"/>
              </p:cNvSpPr>
              <p:nvPr/>
            </p:nvSpPr>
            <p:spPr bwMode="auto">
              <a:xfrm>
                <a:off x="3429000" y="5835426"/>
                <a:ext cx="122238" cy="182563"/>
              </a:xfrm>
              <a:prstGeom prst="rect">
                <a:avLst/>
              </a:prstGeom>
              <a:solidFill>
                <a:srgbClr val="6A946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Rectangle 207"/>
              <p:cNvSpPr>
                <a:spLocks noChangeAspect="1" noChangeArrowheads="1"/>
              </p:cNvSpPr>
              <p:nvPr/>
            </p:nvSpPr>
            <p:spPr bwMode="auto">
              <a:xfrm>
                <a:off x="349250" y="5957664"/>
                <a:ext cx="3232150" cy="6032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3" name="Rectangle 208"/>
              <p:cNvSpPr>
                <a:spLocks noChangeAspect="1" noChangeArrowheads="1"/>
              </p:cNvSpPr>
              <p:nvPr/>
            </p:nvSpPr>
            <p:spPr bwMode="auto">
              <a:xfrm>
                <a:off x="623888" y="5987826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4" name="Rectangle 209"/>
              <p:cNvSpPr>
                <a:spLocks noChangeAspect="1" noChangeArrowheads="1"/>
              </p:cNvSpPr>
              <p:nvPr/>
            </p:nvSpPr>
            <p:spPr bwMode="auto">
              <a:xfrm>
                <a:off x="1233488" y="5987826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5" name="Rectangle 210"/>
              <p:cNvSpPr>
                <a:spLocks noChangeAspect="1" noChangeArrowheads="1"/>
              </p:cNvSpPr>
              <p:nvPr/>
            </p:nvSpPr>
            <p:spPr bwMode="auto">
              <a:xfrm>
                <a:off x="1843088" y="5987826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6" name="Rectangle 211"/>
              <p:cNvSpPr>
                <a:spLocks noChangeAspect="1" noChangeArrowheads="1"/>
              </p:cNvSpPr>
              <p:nvPr/>
            </p:nvSpPr>
            <p:spPr bwMode="auto">
              <a:xfrm>
                <a:off x="2452688" y="5987826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Rectangle 212"/>
              <p:cNvSpPr>
                <a:spLocks noChangeAspect="1" noChangeArrowheads="1"/>
              </p:cNvSpPr>
              <p:nvPr/>
            </p:nvSpPr>
            <p:spPr bwMode="auto">
              <a:xfrm>
                <a:off x="3062288" y="5987826"/>
                <a:ext cx="244475" cy="30163"/>
              </a:xfrm>
              <a:prstGeom prst="rect">
                <a:avLst/>
              </a:prstGeom>
              <a:solidFill>
                <a:srgbClr val="76CBD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Rectangle 213"/>
              <p:cNvSpPr>
                <a:spLocks noChangeAspect="1" noChangeArrowheads="1"/>
              </p:cNvSpPr>
              <p:nvPr/>
            </p:nvSpPr>
            <p:spPr bwMode="auto">
              <a:xfrm>
                <a:off x="1477963" y="5805264"/>
                <a:ext cx="365125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9" name="Rectangle 214"/>
              <p:cNvSpPr>
                <a:spLocks noChangeAspect="1" noChangeArrowheads="1"/>
              </p:cNvSpPr>
              <p:nvPr/>
            </p:nvSpPr>
            <p:spPr bwMode="auto">
              <a:xfrm>
                <a:off x="2087563" y="5805264"/>
                <a:ext cx="365125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" name="Rectangle 215"/>
              <p:cNvSpPr>
                <a:spLocks noChangeAspect="1" noChangeArrowheads="1"/>
              </p:cNvSpPr>
              <p:nvPr/>
            </p:nvSpPr>
            <p:spPr bwMode="auto">
              <a:xfrm>
                <a:off x="2697163" y="5805264"/>
                <a:ext cx="365125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1" name="Rectangle 216"/>
              <p:cNvSpPr>
                <a:spLocks noChangeAspect="1" noChangeArrowheads="1"/>
              </p:cNvSpPr>
              <p:nvPr/>
            </p:nvSpPr>
            <p:spPr bwMode="auto">
              <a:xfrm>
                <a:off x="3306763" y="5805264"/>
                <a:ext cx="274637" cy="30162"/>
              </a:xfrm>
              <a:prstGeom prst="rect">
                <a:avLst/>
              </a:prstGeom>
              <a:solidFill>
                <a:srgbClr val="F0BC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" name="Text Box 218"/>
              <p:cNvSpPr txBox="1">
                <a:spLocks noChangeArrowheads="1"/>
              </p:cNvSpPr>
              <p:nvPr/>
            </p:nvSpPr>
            <p:spPr bwMode="auto">
              <a:xfrm>
                <a:off x="3733800" y="1477963"/>
                <a:ext cx="32924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/>
                  <a:t>2. Deposition of </a:t>
                </a:r>
                <a:r>
                  <a:rPr lang="en-US" dirty="0">
                    <a:solidFill>
                      <a:srgbClr val="FF0000"/>
                    </a:solidFill>
                  </a:rPr>
                  <a:t>protection layer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3" name="Text Box 219"/>
              <p:cNvSpPr txBox="1">
                <a:spLocks noChangeArrowheads="1"/>
              </p:cNvSpPr>
              <p:nvPr/>
            </p:nvSpPr>
            <p:spPr bwMode="auto">
              <a:xfrm>
                <a:off x="3733800" y="2270125"/>
                <a:ext cx="3451586" cy="584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/>
                  <a:t>3. Deposition </a:t>
                </a:r>
                <a:r>
                  <a:rPr lang="en-US" dirty="0" smtClean="0"/>
                  <a:t>(spin coating) of </a:t>
                </a:r>
                <a:br>
                  <a:rPr lang="en-US" dirty="0" smtClean="0"/>
                </a:br>
                <a:r>
                  <a:rPr lang="en-US" dirty="0" smtClean="0"/>
                  <a:t>SU-8 </a:t>
                </a:r>
                <a:r>
                  <a:rPr lang="en-US" dirty="0" smtClean="0"/>
                  <a:t>(50 </a:t>
                </a:r>
                <a:r>
                  <a:rPr lang="el-GR" dirty="0" smtClean="0"/>
                  <a:t>μ</a:t>
                </a:r>
                <a:r>
                  <a:rPr lang="de-DE" dirty="0" smtClean="0"/>
                  <a:t>m </a:t>
                </a:r>
                <a:r>
                  <a:rPr lang="en-US" dirty="0" smtClean="0"/>
                  <a:t>polymer </a:t>
                </a:r>
                <a:r>
                  <a:rPr lang="en-US" dirty="0" err="1" smtClean="0"/>
                  <a:t>photoresist</a:t>
                </a:r>
                <a:r>
                  <a:rPr lang="en-US" dirty="0" smtClean="0"/>
                  <a:t>)</a:t>
                </a:r>
                <a:endParaRPr lang="ru-RU" dirty="0"/>
              </a:p>
            </p:txBody>
          </p:sp>
          <p:sp>
            <p:nvSpPr>
              <p:cNvPr id="134" name="Text Box 220"/>
              <p:cNvSpPr txBox="1">
                <a:spLocks noChangeArrowheads="1"/>
              </p:cNvSpPr>
              <p:nvPr/>
            </p:nvSpPr>
            <p:spPr bwMode="auto">
              <a:xfrm>
                <a:off x="3854450" y="3200400"/>
                <a:ext cx="18415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35" name="Text Box 221"/>
              <p:cNvSpPr txBox="1">
                <a:spLocks noChangeArrowheads="1"/>
              </p:cNvSpPr>
              <p:nvPr/>
            </p:nvSpPr>
            <p:spPr bwMode="auto">
              <a:xfrm>
                <a:off x="3733800" y="3184525"/>
                <a:ext cx="334645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4. Exposition and baking of SU-8</a:t>
                </a:r>
                <a:endParaRPr lang="ru-RU"/>
              </a:p>
            </p:txBody>
          </p:sp>
          <p:sp>
            <p:nvSpPr>
              <p:cNvPr id="136" name="Text Box 222"/>
              <p:cNvSpPr txBox="1">
                <a:spLocks noChangeArrowheads="1"/>
              </p:cNvSpPr>
              <p:nvPr/>
            </p:nvSpPr>
            <p:spPr bwMode="auto">
              <a:xfrm>
                <a:off x="3733800" y="4175125"/>
                <a:ext cx="373852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5. Deposition of </a:t>
                </a:r>
                <a:r>
                  <a:rPr lang="en-GB" dirty="0" smtClean="0"/>
                  <a:t>thin Al film (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critical</a:t>
                </a:r>
                <a:r>
                  <a:rPr lang="en-GB" dirty="0" smtClean="0"/>
                  <a:t>)</a:t>
                </a:r>
                <a:endParaRPr lang="ru-RU" dirty="0"/>
              </a:p>
            </p:txBody>
          </p:sp>
          <p:sp>
            <p:nvSpPr>
              <p:cNvPr id="137" name="Text Box 223"/>
              <p:cNvSpPr txBox="1">
                <a:spLocks noChangeArrowheads="1"/>
              </p:cNvSpPr>
              <p:nvPr/>
            </p:nvSpPr>
            <p:spPr bwMode="auto">
              <a:xfrm>
                <a:off x="3733800" y="5181600"/>
                <a:ext cx="352266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6. Patterning of Al to form the Grid</a:t>
                </a:r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7813"/>
            <a:ext cx="8229600" cy="487362"/>
          </a:xfrm>
        </p:spPr>
        <p:txBody>
          <a:bodyPr/>
          <a:lstStyle/>
          <a:p>
            <a:pPr eaLnBrk="1" hangingPunct="1"/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Single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chips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/ 3x3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chip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squares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</a:t>
            </a:r>
            <a:r>
              <a:rPr lang="de-DE" sz="2800" i="0" dirty="0" err="1" smtClean="0">
                <a:solidFill>
                  <a:srgbClr val="3366CC"/>
                </a:solidFill>
                <a:latin typeface="Comic Sans MS" pitchFamily="66" charset="0"/>
              </a:rPr>
              <a:t>at</a:t>
            </a:r>
            <a:r>
              <a:rPr lang="de-DE" sz="2800" i="0" dirty="0" smtClean="0">
                <a:solidFill>
                  <a:srgbClr val="3366CC"/>
                </a:solidFill>
                <a:latin typeface="Comic Sans MS" pitchFamily="66" charset="0"/>
              </a:rPr>
              <a:t> Twente</a:t>
            </a:r>
          </a:p>
        </p:txBody>
      </p:sp>
      <p:pic>
        <p:nvPicPr>
          <p:cNvPr id="3" name="Picture 3" descr="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88" y="234888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Twente3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3048" y="2348880"/>
            <a:ext cx="3581400" cy="2686050"/>
          </a:xfrm>
          <a:noFill/>
        </p:spPr>
      </p:pic>
      <p:sp>
        <p:nvSpPr>
          <p:cNvPr id="5" name="Textfeld 4"/>
          <p:cNvSpPr txBox="1"/>
          <p:nvPr/>
        </p:nvSpPr>
        <p:spPr>
          <a:xfrm>
            <a:off x="446086" y="908720"/>
            <a:ext cx="6378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facilities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Twente U </a:t>
            </a:r>
            <a:r>
              <a:rPr lang="de-DE" sz="1800" dirty="0" err="1" smtClean="0"/>
              <a:t>can</a:t>
            </a:r>
            <a:r>
              <a:rPr lang="de-DE" sz="1800" dirty="0" smtClean="0"/>
              <a:t> (</a:t>
            </a:r>
            <a:r>
              <a:rPr lang="de-DE" sz="1800" dirty="0" err="1" smtClean="0"/>
              <a:t>at</a:t>
            </a:r>
            <a:r>
              <a:rPr lang="de-DE" sz="1800" dirty="0" smtClean="0"/>
              <a:t> </a:t>
            </a:r>
            <a:r>
              <a:rPr lang="de-DE" sz="1800" dirty="0" err="1" smtClean="0"/>
              <a:t>most</a:t>
            </a:r>
            <a:r>
              <a:rPr lang="de-DE" sz="1800" dirty="0" smtClean="0"/>
              <a:t>) </a:t>
            </a:r>
            <a:r>
              <a:rPr lang="de-DE" sz="1800" dirty="0" smtClean="0"/>
              <a:t>handle </a:t>
            </a:r>
            <a:r>
              <a:rPr lang="de-DE" sz="1800" dirty="0" smtClean="0"/>
              <a:t>4 </a:t>
            </a:r>
            <a:r>
              <a:rPr lang="de-DE" sz="1800" dirty="0" err="1" smtClean="0"/>
              <a:t>inch</a:t>
            </a:r>
            <a:r>
              <a:rPr lang="de-DE" sz="1800" dirty="0" smtClean="0"/>
              <a:t> </a:t>
            </a:r>
            <a:r>
              <a:rPr lang="de-DE" sz="1800" dirty="0" err="1" smtClean="0"/>
              <a:t>wafers</a:t>
            </a:r>
            <a:endParaRPr lang="de-DE" sz="1800" dirty="0" smtClean="0"/>
          </a:p>
          <a:p>
            <a:pPr>
              <a:buFont typeface="Wingdings" pitchFamily="2" charset="2"/>
              <a:buChar char="à"/>
            </a:pP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practically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at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most</a:t>
            </a:r>
            <a:r>
              <a:rPr lang="de-DE" sz="1800" dirty="0" smtClean="0">
                <a:sym typeface="Wingdings" pitchFamily="2" charset="2"/>
              </a:rPr>
              <a:t> 3x3 </a:t>
            </a:r>
            <a:r>
              <a:rPr lang="de-DE" sz="1800" dirty="0" err="1" smtClean="0">
                <a:sym typeface="Wingdings" pitchFamily="2" charset="2"/>
              </a:rPr>
              <a:t>chips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can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be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handled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at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once</a:t>
            </a:r>
            <a:endParaRPr lang="de-DE" sz="1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DE" sz="1800" dirty="0" smtClean="0"/>
              <a:t> </a:t>
            </a:r>
            <a:r>
              <a:rPr lang="de-DE" sz="1800" dirty="0" err="1" smtClean="0"/>
              <a:t>several</a:t>
            </a:r>
            <a:r>
              <a:rPr lang="de-DE" sz="1800" dirty="0" smtClean="0"/>
              <a:t> </a:t>
            </a:r>
            <a:r>
              <a:rPr lang="de-DE" sz="1800" dirty="0" err="1" smtClean="0"/>
              <a:t>days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processing</a:t>
            </a:r>
            <a:r>
              <a:rPr lang="de-DE" sz="1800" dirty="0" smtClean="0"/>
              <a:t> (+ </a:t>
            </a:r>
            <a:r>
              <a:rPr lang="de-DE" sz="1800" dirty="0" err="1" smtClean="0"/>
              <a:t>working</a:t>
            </a:r>
            <a:r>
              <a:rPr lang="de-DE" sz="1800" dirty="0" smtClean="0"/>
              <a:t>) time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run</a:t>
            </a:r>
            <a:endParaRPr lang="de-DE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497587" y="5325015"/>
            <a:ext cx="80986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Try </a:t>
            </a:r>
            <a:r>
              <a:rPr lang="de-DE" sz="1800" dirty="0" err="1" smtClean="0"/>
              <a:t>to</a:t>
            </a:r>
            <a:r>
              <a:rPr lang="de-DE" sz="1800" dirty="0" smtClean="0"/>
              <a:t> find a </a:t>
            </a:r>
            <a:r>
              <a:rPr lang="de-DE" sz="1800" dirty="0" err="1" smtClean="0"/>
              <a:t>place</a:t>
            </a:r>
            <a:r>
              <a:rPr lang="de-DE" sz="1800" dirty="0" smtClean="0"/>
              <a:t> </a:t>
            </a:r>
            <a:r>
              <a:rPr lang="de-DE" sz="1800" dirty="0" err="1" smtClean="0"/>
              <a:t>which</a:t>
            </a:r>
            <a:r>
              <a:rPr lang="de-DE" sz="1800" dirty="0" smtClean="0"/>
              <a:t>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manufacture</a:t>
            </a:r>
            <a:r>
              <a:rPr lang="de-DE" sz="1800" dirty="0" smtClean="0"/>
              <a:t> Ingrids on a 8 </a:t>
            </a:r>
            <a:r>
              <a:rPr lang="de-DE" sz="1800" dirty="0" err="1" smtClean="0"/>
              <a:t>inch</a:t>
            </a:r>
            <a:r>
              <a:rPr lang="de-DE" sz="1800" dirty="0" smtClean="0"/>
              <a:t> </a:t>
            </a:r>
            <a:r>
              <a:rPr lang="de-DE" sz="1800" dirty="0" err="1" smtClean="0"/>
              <a:t>wafer</a:t>
            </a:r>
            <a:r>
              <a:rPr lang="de-DE" sz="1800" dirty="0" smtClean="0"/>
              <a:t> </a:t>
            </a:r>
            <a:r>
              <a:rPr lang="de-DE" sz="1800" dirty="0" err="1" smtClean="0"/>
              <a:t>scale</a:t>
            </a:r>
            <a:endParaRPr lang="de-DE" sz="1800" dirty="0" smtClean="0"/>
          </a:p>
          <a:p>
            <a:r>
              <a:rPr lang="de-DE" sz="1800" dirty="0" smtClean="0"/>
              <a:t>Best </a:t>
            </a:r>
            <a:r>
              <a:rPr lang="de-DE" sz="1800" dirty="0" err="1" smtClean="0"/>
              <a:t>candidate</a:t>
            </a:r>
            <a:r>
              <a:rPr lang="de-DE" sz="1800" dirty="0" smtClean="0"/>
              <a:t> </a:t>
            </a:r>
            <a:r>
              <a:rPr lang="de-DE" sz="1800" dirty="0" err="1" smtClean="0"/>
              <a:t>currently</a:t>
            </a:r>
            <a:r>
              <a:rPr lang="de-DE" sz="1800" dirty="0" smtClean="0"/>
              <a:t>:                                (Berlin)</a:t>
            </a:r>
            <a:endParaRPr lang="de-DE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733256"/>
            <a:ext cx="1842914" cy="57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e">
  <a:themeElements>
    <a:clrScheme name="Kant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4" charset="0"/>
          </a:defRPr>
        </a:defPPr>
      </a:lstStyle>
    </a:lnDef>
  </a:objectDefaults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1081</Words>
  <Application>Microsoft Office PowerPoint</Application>
  <PresentationFormat>Bildschirmpräsentation (4:3)</PresentationFormat>
  <Paragraphs>183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Kante</vt:lpstr>
      <vt:lpstr>Pixelized gaseous detectors </vt:lpstr>
      <vt:lpstr>Motivation</vt:lpstr>
      <vt:lpstr>Motivation</vt:lpstr>
      <vt:lpstr>Detector Technologies</vt:lpstr>
      <vt:lpstr>Detector Technologies</vt:lpstr>
      <vt:lpstr>Detector Technologies</vt:lpstr>
      <vt:lpstr>Detector Technologies</vt:lpstr>
      <vt:lpstr>How is it done?</vt:lpstr>
      <vt:lpstr>Single chips / 3x3 chip squares at Twente</vt:lpstr>
      <vt:lpstr>1st attempt at IZM: „GEMGrids“</vt:lpstr>
      <vt:lpstr>1st attempt at IZM: „GEMGrids“</vt:lpstr>
      <vt:lpstr>„GEMGrids“ – work (in principle)</vt:lpstr>
      <vt:lpstr>2nd road at IZM: Ingrids</vt:lpstr>
      <vt:lpstr>Steps to go</vt:lpstr>
      <vt:lpstr>Protection of CMOS chip</vt:lpstr>
      <vt:lpstr>Radiation damage and ageing?</vt:lpstr>
      <vt:lpstr>Readout chips</vt:lpstr>
      <vt:lpstr>GOSSIPO-3 test chip</vt:lpstr>
      <vt:lpstr>Ideas for ATLAS: GridPix Tracker</vt:lpstr>
      <vt:lpstr>Folie 20</vt:lpstr>
      <vt:lpstr>Ideas for ATLAS: GOSSIP Vertexdetector</vt:lpstr>
      <vt:lpstr>First „Twente“ InGrids at work in Bonn</vt:lpstr>
      <vt:lpstr>First „Twente“ Ingrids at work in Bonn</vt:lpstr>
      <vt:lpstr>Summary and Outlook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Klaus Desch</dc:creator>
  <cp:lastModifiedBy>desch</cp:lastModifiedBy>
  <cp:revision>582</cp:revision>
  <dcterms:created xsi:type="dcterms:W3CDTF">2003-09-03T19:56:27Z</dcterms:created>
  <dcterms:modified xsi:type="dcterms:W3CDTF">2011-03-17T09:39:04Z</dcterms:modified>
</cp:coreProperties>
</file>