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embeddings/Microsoft_Equation22.bin" ContentType="application/vnd.openxmlformats-officedocument.oleObject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17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embeddings/Microsoft_Equation8.bin" ContentType="application/vnd.openxmlformats-officedocument.oleObject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embeddings/Microsoft_Equation20.bin" ContentType="application/vnd.openxmlformats-officedocument.oleObject"/>
  <Override PartName="/ppt/embeddings/Microsoft_Equation12.bin" ContentType="application/vnd.openxmlformats-officedocument.oleObject"/>
  <Override PartName="/ppt/embeddings/Microsoft_Equation19.bin" ContentType="application/vnd.openxmlformats-officedocument.oleObject"/>
  <Override PartName="/ppt/embeddings/Microsoft_Equation11.bin" ContentType="application/vnd.openxmlformats-officedocument.oleObject"/>
  <Override PartName="/ppt/embeddings/Microsoft_Equation4.bin" ContentType="application/vnd.openxmlformats-officedocument.oleObject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embeddings/Microsoft_Equation23.bin" ContentType="application/vnd.openxmlformats-officedocument.oleObject"/>
  <Override PartName="/ppt/embeddings/Microsoft_Equation5.bin" ContentType="application/vnd.openxmlformats-officedocument.oleObject"/>
  <Default Extension="pict" ContentType="image/pic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embeddings/Microsoft_Equation18.bin" ContentType="application/vnd.openxmlformats-officedocument.oleObject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7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vml" ContentType="application/vnd.openxmlformats-officedocument.vmlDrawing"/>
  <Default Extension="png" ContentType="image/png"/>
  <Override PartName="/ppt/embeddings/Microsoft_Equation1.bin" ContentType="application/vnd.openxmlformats-officedocument.oleObject"/>
  <Override PartName="/ppt/slides/slide27.xml" ContentType="application/vnd.openxmlformats-officedocument.presentationml.slide+xml"/>
  <Override PartName="/docProps/core.xml" ContentType="application/vnd.openxmlformats-package.core-properties+xml"/>
  <Override PartName="/ppt/slideLayouts/slideLayout16.xml" ContentType="application/vnd.openxmlformats-officedocument.presentationml.slideLayout+xml"/>
  <Override PartName="/ppt/embeddings/Microsoft_Equation24.bin" ContentType="application/vnd.openxmlformats-officedocument.oleObject"/>
  <Override PartName="/ppt/slides/slide31.xml" ContentType="application/vnd.openxmlformats-officedocument.presentationml.slide+xml"/>
  <Default Extension="bin" ContentType="application/vnd.openxmlformats-officedocument.presentationml.printerSettings"/>
  <Override PartName="/ppt/embeddings/Microsoft_Equation3.bin" ContentType="application/vnd.openxmlformats-officedocument.oleObject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theme/theme2.xml" ContentType="application/vnd.openxmlformats-officedocument.theme+xml"/>
  <Override PartName="/ppt/embeddings/Microsoft_Equation15.bin" ContentType="application/vnd.openxmlformats-officedocument.oleObject"/>
  <Override PartName="/ppt/slides/slide2.xml" ContentType="application/vnd.openxmlformats-officedocument.presentationml.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embeddings/Microsoft_Equation25.bin" ContentType="application/vnd.openxmlformats-officedocument.oleObject"/>
  <Override PartName="/ppt/embeddings/Microsoft_Equation16.bin" ContentType="application/vnd.openxmlformats-officedocument.oleObject"/>
  <Default Extension="xml" ContentType="application/xml"/>
  <Override PartName="/ppt/embeddings/Microsoft_Equation14.bin" ContentType="application/vnd.openxmlformats-officedocument.oleObject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5.xml" ContentType="application/vnd.openxmlformats-officedocument.presentationml.slide+xml"/>
  <Override PartName="/ppt/embeddings/Microsoft_Equation2.bin" ContentType="application/vnd.openxmlformats-officedocument.oleObject"/>
  <Override PartName="/ppt/slides/slide14.xml" ContentType="application/vnd.openxmlformats-officedocument.presentationml.slide+xml"/>
  <Override PartName="/ppt/slides/slide40.xml" ContentType="application/vnd.openxmlformats-officedocument.presentationml.slide+xml"/>
  <Override PartName="/ppt/slideLayouts/slideLayout18.xml" ContentType="application/vnd.openxmlformats-officedocument.presentationml.slideLayout+xml"/>
  <Override PartName="/ppt/embeddings/Microsoft_Equation10.bin" ContentType="application/vnd.openxmlformats-officedocument.oleObject"/>
  <Override PartName="/ppt/slides/slide34.xml" ContentType="application/vnd.openxmlformats-officedocument.presentationml.slide+xml"/>
  <Override PartName="/ppt/embeddings/Microsoft_Equation7.bin" ContentType="application/vnd.openxmlformats-officedocument.oleObject"/>
  <Override PartName="/ppt/slideLayouts/slideLayout1.xml" ContentType="application/vnd.openxmlformats-officedocument.presentationml.slideLayout+xml"/>
  <Override PartName="/ppt/embeddings/Microsoft_Equation13.bin" ContentType="application/vnd.openxmlformats-officedocument.oleObject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embeddings/Microsoft_Equation9.bin" ContentType="application/vnd.openxmlformats-officedocument.oleObject"/>
  <Override PartName="/ppt/slides/slide15.xml" ContentType="application/vnd.openxmlformats-officedocument.presentationml.slide+xml"/>
  <Override PartName="/ppt/embeddings/Microsoft_Equation6.bin" ContentType="application/vnd.openxmlformats-officedocument.oleObject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embeddings/Microsoft_Equation17.bin" ContentType="application/vnd.openxmlformats-officedocument.oleObject"/>
  <Override PartName="/ppt/slides/slide32.xml" ContentType="application/vnd.openxmlformats-officedocument.presentationml.slide+xml"/>
  <Override PartName="/ppt/slides/slide6.xml" ContentType="application/vnd.openxmlformats-officedocument.presentationml.slide+xml"/>
  <Default Extension="pdf" ContentType="application/pdf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slideLayouts/slideLayout12.xml" ContentType="application/vnd.openxmlformats-officedocument.presentationml.slideLayout+xml"/>
  <Override PartName="/ppt/embeddings/Microsoft_Equation21.bin" ContentType="application/vnd.openxmlformats-officedocument.oleObject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44"/>
  </p:notesMasterIdLst>
  <p:handoutMasterIdLst>
    <p:handoutMasterId r:id="rId45"/>
  </p:handoutMasterIdLst>
  <p:sldIdLst>
    <p:sldId id="526" r:id="rId2"/>
    <p:sldId id="511" r:id="rId3"/>
    <p:sldId id="275" r:id="rId4"/>
    <p:sldId id="438" r:id="rId5"/>
    <p:sldId id="474" r:id="rId6"/>
    <p:sldId id="510" r:id="rId7"/>
    <p:sldId id="475" r:id="rId8"/>
    <p:sldId id="501" r:id="rId9"/>
    <p:sldId id="500" r:id="rId10"/>
    <p:sldId id="524" r:id="rId11"/>
    <p:sldId id="528" r:id="rId12"/>
    <p:sldId id="415" r:id="rId13"/>
    <p:sldId id="416" r:id="rId14"/>
    <p:sldId id="426" r:id="rId15"/>
    <p:sldId id="427" r:id="rId16"/>
    <p:sldId id="428" r:id="rId17"/>
    <p:sldId id="523" r:id="rId18"/>
    <p:sldId id="482" r:id="rId19"/>
    <p:sldId id="484" r:id="rId20"/>
    <p:sldId id="488" r:id="rId21"/>
    <p:sldId id="486" r:id="rId22"/>
    <p:sldId id="490" r:id="rId23"/>
    <p:sldId id="512" r:id="rId24"/>
    <p:sldId id="527" r:id="rId25"/>
    <p:sldId id="514" r:id="rId26"/>
    <p:sldId id="515" r:id="rId27"/>
    <p:sldId id="516" r:id="rId28"/>
    <p:sldId id="522" r:id="rId29"/>
    <p:sldId id="517" r:id="rId30"/>
    <p:sldId id="518" r:id="rId31"/>
    <p:sldId id="519" r:id="rId32"/>
    <p:sldId id="452" r:id="rId33"/>
    <p:sldId id="502" r:id="rId34"/>
    <p:sldId id="504" r:id="rId35"/>
    <p:sldId id="508" r:id="rId36"/>
    <p:sldId id="509" r:id="rId37"/>
    <p:sldId id="353" r:id="rId38"/>
    <p:sldId id="521" r:id="rId39"/>
    <p:sldId id="499" r:id="rId40"/>
    <p:sldId id="480" r:id="rId41"/>
    <p:sldId id="498" r:id="rId42"/>
    <p:sldId id="525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996666"/>
    <a:srgbClr val="330000"/>
    <a:srgbClr val="00CCFF"/>
    <a:srgbClr val="03569D"/>
    <a:srgbClr val="00539B"/>
    <a:srgbClr val="90B5D3"/>
    <a:srgbClr val="05C100"/>
    <a:srgbClr val="6D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407" autoAdjust="0"/>
    <p:restoredTop sz="94660"/>
  </p:normalViewPr>
  <p:slideViewPr>
    <p:cSldViewPr snapToGrid="0" snapToObjects="1" showGuides="1">
      <p:cViewPr>
        <p:scale>
          <a:sx n="75" d="100"/>
          <a:sy n="75" d="100"/>
        </p:scale>
        <p:origin x="-1312" y="-480"/>
      </p:cViewPr>
      <p:guideLst>
        <p:guide orient="horz" pos="2780"/>
        <p:guide pos="462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9" Type="http://schemas.openxmlformats.org/officeDocument/2006/relationships/slide" Target="slides/slide38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tableStyles" Target="tableStyles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handoutMaster" Target="handoutMasters/handoutMaster1.xml"/><Relationship Id="rId42" Type="http://schemas.openxmlformats.org/officeDocument/2006/relationships/slide" Target="slides/slide41.xml"/><Relationship Id="rId6" Type="http://schemas.openxmlformats.org/officeDocument/2006/relationships/slide" Target="slides/slide5.xml"/><Relationship Id="rId49" Type="http://schemas.openxmlformats.org/officeDocument/2006/relationships/theme" Target="theme/theme1.xml"/><Relationship Id="rId44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printerSettings" Target="printerSettings/printerSettings1.bin"/><Relationship Id="rId35" Type="http://schemas.openxmlformats.org/officeDocument/2006/relationships/slide" Target="slides/slide3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drawings/_rels/vmlDrawing1.vml.rels><?xml version="1.0" encoding="UTF-8" standalone="yes"?>
<Relationships xmlns="http://schemas.openxmlformats.org/package/2006/relationships"><Relationship Id="rId4" Type="http://schemas.openxmlformats.org/officeDocument/2006/relationships/image" Target="../media/image11.pict"/><Relationship Id="rId1" Type="http://schemas.openxmlformats.org/officeDocument/2006/relationships/image" Target="../media/image8.pict"/><Relationship Id="rId2" Type="http://schemas.openxmlformats.org/officeDocument/2006/relationships/image" Target="../media/image9.pict"/><Relationship Id="rId3" Type="http://schemas.openxmlformats.org/officeDocument/2006/relationships/image" Target="../media/image10.pict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pict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pict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ict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ict"/><Relationship Id="rId1" Type="http://schemas.openxmlformats.org/officeDocument/2006/relationships/image" Target="../media/image21.pict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ict"/><Relationship Id="rId1" Type="http://schemas.openxmlformats.org/officeDocument/2006/relationships/image" Target="../media/image27.pict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ict"/><Relationship Id="rId1" Type="http://schemas.openxmlformats.org/officeDocument/2006/relationships/image" Target="../media/image27.pict"/></Relationships>
</file>

<file path=ppt/drawings/_rels/vmlDrawing6.vml.rels><?xml version="1.0" encoding="UTF-8" standalone="yes"?>
<Relationships xmlns="http://schemas.openxmlformats.org/package/2006/relationships"><Relationship Id="rId4" Type="http://schemas.openxmlformats.org/officeDocument/2006/relationships/image" Target="../media/image11.pict"/><Relationship Id="rId1" Type="http://schemas.openxmlformats.org/officeDocument/2006/relationships/image" Target="../media/image27.pict"/><Relationship Id="rId2" Type="http://schemas.openxmlformats.org/officeDocument/2006/relationships/image" Target="../media/image28.pict"/><Relationship Id="rId3" Type="http://schemas.openxmlformats.org/officeDocument/2006/relationships/image" Target="../media/image8.pict"/><Relationship Id="rId5" Type="http://schemas.openxmlformats.org/officeDocument/2006/relationships/image" Target="../media/image10.pict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pict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pict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3B97E-F6D3-7C4C-929E-CB927362DBF1}" type="datetimeFigureOut">
              <a:rPr lang="en-US" smtClean="0"/>
              <a:pPr/>
              <a:t>12/5/11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CB8FC-E281-CE43-8F62-C291E83626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40C7E-2B04-C34F-97BF-8978BA4EE189}" type="datetimeFigureOut">
              <a:rPr lang="en-US" smtClean="0"/>
              <a:pPr/>
              <a:t>12/5/11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524FF-07BA-6740-9542-BA06A2F691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6449" y="450888"/>
            <a:ext cx="8574087" cy="1547262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98150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Bonn, 7/12/11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Improving predictions for squark and gluino production at the LHC with the help of soft gluon resummation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D3D2A-CCAB-574D-AA9F-919DC90F102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Bonn, 7/12/11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Improving predictions for squark and gluino production at the LHC with the help of soft gluon resummation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D3D2A-CCAB-574D-AA9F-919DC90F102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Bonn, 7/12/11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Improving predictions for squark and gluino production at the LHC with the help of soft gluon resummation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D3D2A-CCAB-574D-AA9F-919DC90F1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Bonn, 7/12/11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Improving predictions for squark and gluino production at the LHC with the help of soft gluon resummation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D3D2A-CCAB-574D-AA9F-919DC90F1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Bonn, 7/12/11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Improving predictions for squark and gluino production at the LHC with the help of soft gluon resummation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D3D2A-CCAB-574D-AA9F-919DC90F1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Bonn, 7/12/11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Improving predictions for squark and gluino production at the LHC with the help of soft gluon resummation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D3D2A-CCAB-574D-AA9F-919DC90F1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Bonn, 7/12/11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Improving predictions for squark and gluino production at the LHC with the help of soft gluon resummation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D3D2A-CCAB-574D-AA9F-919DC90F1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Bonn, 7/12/11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Improving predictions for squark and gluino production at the LHC with the help of soft gluon resummation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D3D2A-CCAB-574D-AA9F-919DC90F102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112115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3" name="Group 7"/>
          <p:cNvGrpSpPr/>
          <p:nvPr/>
        </p:nvGrpSpPr>
        <p:grpSpPr>
          <a:xfrm>
            <a:off x="284163" y="1234189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63" y="286724"/>
            <a:ext cx="8574087" cy="967840"/>
          </a:xfrm>
        </p:spPr>
        <p:txBody>
          <a:bodyPr/>
          <a:lstStyle>
            <a:lvl1pPr>
              <a:defRPr cap="small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Bonn, 7/12/11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Improving predictions for squark and gluino production at the LHC with the help of soft gluon resummation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CBC4-C75D-9049-B0A0-94B5F654E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3334" y="6437032"/>
            <a:ext cx="885202" cy="420968"/>
          </a:xfrm>
        </p:spPr>
        <p:txBody>
          <a:bodyPr/>
          <a:lstStyle/>
          <a:p>
            <a:r>
              <a:rPr lang="en-US" smtClean="0"/>
              <a:t>Bonn, 7/12/11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9698" y="6437032"/>
            <a:ext cx="7843636" cy="420968"/>
          </a:xfrm>
        </p:spPr>
        <p:txBody>
          <a:bodyPr/>
          <a:lstStyle/>
          <a:p>
            <a:r>
              <a:rPr lang="en-US" smtClean="0"/>
              <a:t>A. Kulesza, Improving predictions for squark and gluino production at the LHC with the help of soft gluon resummation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D3D2A-CCAB-574D-AA9F-919DC90F1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Bonn, 7/12/11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Improving predictions for squark and gluino production at the LHC with the help of soft gluon resummation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D3D2A-CCAB-574D-AA9F-919DC90F1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Bonn, 7/12/11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Improving predictions for squark and gluino production at the LHC with the help of soft gluon resummation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D3D2A-CCAB-574D-AA9F-919DC90F1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Bonn, 7/12/11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Improving predictions for squark and gluino production at the LHC with the help of soft gluon resummation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D3D2A-CCAB-574D-AA9F-919DC90F1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2695388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1" y="2151063"/>
            <a:ext cx="2614108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Bonn, 7/12/11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Improving predictions for squark and gluino production at the LHC with the help of soft gluon resummation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D3D2A-CCAB-574D-AA9F-919DC90F1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3"/>
          </p:nvPr>
        </p:nvSpPr>
        <p:spPr>
          <a:xfrm>
            <a:off x="3296771" y="2151063"/>
            <a:ext cx="2596029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Bonn, 7/12/11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Improving predictions for squark and gluino production at the LHC with the help of soft gluon resummation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D3D2A-CCAB-574D-AA9F-919DC90F1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Bonn, 7/12/11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Improving predictions for squark and gluino production at the LHC with the help of soft gluon resummation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D3D2A-CCAB-574D-AA9F-919DC90F1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6" Type="http://schemas.openxmlformats.org/officeDocument/2006/relationships/slideLayout" Target="../slideLayouts/slideLayout1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19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7200" y="6437032"/>
            <a:ext cx="8513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mtClean="0"/>
              <a:t>Bonn, 7/12/11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78775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mtClean="0"/>
              <a:t>A. Kulesza, Improving predictions for squark and gluino production at the LHC with the help of soft gluon resummation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C2DD3D2A-CCAB-574D-AA9F-919DC90F1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8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</p:sldLayoutIdLst>
  <p:hf hdr="0" dt="0"/>
  <p:txStyles>
    <p:titleStyle>
      <a:lvl1pPr algn="r" defTabSz="914400" rtl="0" eaLnBrk="1" latinLnBrk="0" hangingPunct="1">
        <a:spcBef>
          <a:spcPct val="0"/>
        </a:spcBef>
        <a:buNone/>
        <a:defRPr sz="4200" b="1" kern="1200" cap="small">
          <a:solidFill>
            <a:schemeClr val="bg1"/>
          </a:solidFill>
          <a:effectLst>
            <a:outerShdw blurRad="60007" dist="200025" dir="15000000" sy="30000" kx="-1800000" algn="bl">
              <a:srgbClr val="000000">
                <a:alpha val="32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df"/><Relationship Id="rId5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df"/><Relationship Id="rId3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df"/><Relationship Id="rId3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4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df"/><Relationship Id="rId3" Type="http://schemas.openxmlformats.org/officeDocument/2006/relationships/image" Target="../media/image33.png"/><Relationship Id="rId5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df"/><Relationship Id="rId3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pdf"/><Relationship Id="rId3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43.pdf"/><Relationship Id="rId5" Type="http://schemas.openxmlformats.org/officeDocument/2006/relationships/image" Target="../media/image44.png"/><Relationship Id="rId7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1.pdf"/><Relationship Id="rId3" Type="http://schemas.openxmlformats.org/officeDocument/2006/relationships/image" Target="../media/image42.png"/><Relationship Id="rId6" Type="http://schemas.openxmlformats.org/officeDocument/2006/relationships/image" Target="../media/image45.pdf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49.pd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7.pdf"/><Relationship Id="rId3" Type="http://schemas.openxmlformats.org/officeDocument/2006/relationships/image" Target="../media/image48.png"/><Relationship Id="rId5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image" Target="../media/image53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df"/><Relationship Id="rId3" Type="http://schemas.openxmlformats.org/officeDocument/2006/relationships/image" Target="../media/image52.png"/><Relationship Id="rId5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df"/><Relationship Id="rId3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image" Target="../media/image57.pd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5.pdf"/><Relationship Id="rId3" Type="http://schemas.openxmlformats.org/officeDocument/2006/relationships/image" Target="../media/image56.png"/><Relationship Id="rId5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image" Target="../media/image55.pdf"/><Relationship Id="rId5" Type="http://schemas.openxmlformats.org/officeDocument/2006/relationships/image" Target="../media/image56.png"/><Relationship Id="rId7" Type="http://schemas.openxmlformats.org/officeDocument/2006/relationships/image" Target="../media/image6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7.pdf"/><Relationship Id="rId3" Type="http://schemas.openxmlformats.org/officeDocument/2006/relationships/image" Target="../media/image58.png"/><Relationship Id="rId6" Type="http://schemas.openxmlformats.org/officeDocument/2006/relationships/image" Target="../media/image59.pdf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image" Target="../media/image55.pdf"/><Relationship Id="rId5" Type="http://schemas.openxmlformats.org/officeDocument/2006/relationships/image" Target="../media/image56.png"/><Relationship Id="rId7" Type="http://schemas.openxmlformats.org/officeDocument/2006/relationships/image" Target="../media/image6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7.pdf"/><Relationship Id="rId3" Type="http://schemas.openxmlformats.org/officeDocument/2006/relationships/image" Target="../media/image58.png"/><Relationship Id="rId6" Type="http://schemas.openxmlformats.org/officeDocument/2006/relationships/image" Target="../media/image59.pd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hysik.rwth-aachen.de/service/wiki/bin/view/Main/BSMCrossSectionWorkingGroup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image" Target="../media/image63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df"/><Relationship Id="rId3" Type="http://schemas.openxmlformats.org/officeDocument/2006/relationships/image" Target="../media/image62.png"/><Relationship Id="rId5" Type="http://schemas.openxmlformats.org/officeDocument/2006/relationships/image" Target="../media/image64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image" Target="../media/image67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df"/><Relationship Id="rId3" Type="http://schemas.openxmlformats.org/officeDocument/2006/relationships/image" Target="../media/image66.png"/><Relationship Id="rId5" Type="http://schemas.openxmlformats.org/officeDocument/2006/relationships/image" Target="../media/image68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image" Target="../media/image71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9.xml"/><Relationship Id="rId3" Type="http://schemas.openxmlformats.org/officeDocument/2006/relationships/image" Target="../media/image70.pdf"/><Relationship Id="rId5" Type="http://schemas.openxmlformats.org/officeDocument/2006/relationships/oleObject" Target="../embeddings/Microsoft_Equation20.bin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image" Target="../media/image71.png"/><Relationship Id="rId5" Type="http://schemas.openxmlformats.org/officeDocument/2006/relationships/image" Target="../media/image72.pdf"/><Relationship Id="rId7" Type="http://schemas.openxmlformats.org/officeDocument/2006/relationships/oleObject" Target="../embeddings/Microsoft_Equation21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9.xml"/><Relationship Id="rId3" Type="http://schemas.openxmlformats.org/officeDocument/2006/relationships/image" Target="../media/image70.pdf"/><Relationship Id="rId6" Type="http://schemas.openxmlformats.org/officeDocument/2006/relationships/image" Target="../media/image7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4" Type="http://schemas.openxmlformats.org/officeDocument/2006/relationships/oleObject" Target="../embeddings/Microsoft_Equation4.bin"/><Relationship Id="rId4" Type="http://schemas.openxmlformats.org/officeDocument/2006/relationships/image" Target="../media/image13.png"/><Relationship Id="rId7" Type="http://schemas.openxmlformats.org/officeDocument/2006/relationships/image" Target="../media/image16.pdf"/><Relationship Id="rId11" Type="http://schemas.openxmlformats.org/officeDocument/2006/relationships/oleObject" Target="../embeddings/Microsoft_Equation1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8" Type="http://schemas.openxmlformats.org/officeDocument/2006/relationships/image" Target="../media/image17.png"/><Relationship Id="rId13" Type="http://schemas.openxmlformats.org/officeDocument/2006/relationships/oleObject" Target="../embeddings/Microsoft_Equation3.bin"/><Relationship Id="rId10" Type="http://schemas.openxmlformats.org/officeDocument/2006/relationships/image" Target="../media/image19.png"/><Relationship Id="rId5" Type="http://schemas.openxmlformats.org/officeDocument/2006/relationships/image" Target="../media/image14.pdf"/><Relationship Id="rId12" Type="http://schemas.openxmlformats.org/officeDocument/2006/relationships/oleObject" Target="../embeddings/Microsoft_Equation2.bin"/><Relationship Id="rId2" Type="http://schemas.openxmlformats.org/officeDocument/2006/relationships/slideLayout" Target="../slideLayouts/slideLayout2.xml"/><Relationship Id="rId9" Type="http://schemas.openxmlformats.org/officeDocument/2006/relationships/image" Target="../media/image18.pdf"/><Relationship Id="rId3" Type="http://schemas.openxmlformats.org/officeDocument/2006/relationships/image" Target="../media/image12.pd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df"/><Relationship Id="rId3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png"/><Relationship Id="rId3" Type="http://schemas.openxmlformats.org/officeDocument/2006/relationships/image" Target="../media/image74.pdf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5.pdf"/><Relationship Id="rId5" Type="http://schemas.openxmlformats.org/officeDocument/2006/relationships/image" Target="../media/image46.png"/><Relationship Id="rId7" Type="http://schemas.openxmlformats.org/officeDocument/2006/relationships/image" Target="../media/image8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7.pdf"/><Relationship Id="rId3" Type="http://schemas.openxmlformats.org/officeDocument/2006/relationships/image" Target="../media/image78.png"/><Relationship Id="rId6" Type="http://schemas.openxmlformats.org/officeDocument/2006/relationships/image" Target="../media/image79.pdf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png"/><Relationship Id="rId3" Type="http://schemas.openxmlformats.org/officeDocument/2006/relationships/image" Target="../media/image82.png"/></Relationships>
</file>

<file path=ppt/slides/_rels/slide34.xml.rels><?xml version="1.0" encoding="UTF-8" standalone="yes"?>
<Relationships xmlns="http://schemas.openxmlformats.org/package/2006/relationships"><Relationship Id="rId6" Type="http://schemas.openxmlformats.org/officeDocument/2006/relationships/image" Target="../media/image85.png"/><Relationship Id="rId4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png"/><Relationship Id="rId3" Type="http://schemas.openxmlformats.org/officeDocument/2006/relationships/image" Target="../media/image82.png"/><Relationship Id="rId5" Type="http://schemas.openxmlformats.org/officeDocument/2006/relationships/image" Target="../media/image84.png"/></Relationships>
</file>

<file path=ppt/slides/_rels/slide35.xml.rels><?xml version="1.0" encoding="UTF-8" standalone="yes"?>
<Relationships xmlns="http://schemas.openxmlformats.org/package/2006/relationships"><Relationship Id="rId6" Type="http://schemas.openxmlformats.org/officeDocument/2006/relationships/image" Target="../media/image85.png"/><Relationship Id="rId4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png"/><Relationship Id="rId3" Type="http://schemas.openxmlformats.org/officeDocument/2006/relationships/image" Target="../media/image82.png"/><Relationship Id="rId5" Type="http://schemas.openxmlformats.org/officeDocument/2006/relationships/image" Target="../media/image84.png"/></Relationships>
</file>

<file path=ppt/slides/_rels/slide36.xml.rels><?xml version="1.0" encoding="UTF-8" standalone="yes"?>
<Relationships xmlns="http://schemas.openxmlformats.org/package/2006/relationships"><Relationship Id="rId6" Type="http://schemas.openxmlformats.org/officeDocument/2006/relationships/image" Target="../media/image85.png"/><Relationship Id="rId4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png"/><Relationship Id="rId3" Type="http://schemas.openxmlformats.org/officeDocument/2006/relationships/image" Target="../media/image82.png"/><Relationship Id="rId5" Type="http://schemas.openxmlformats.org/officeDocument/2006/relationships/image" Target="../media/image8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df"/><Relationship Id="rId3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4" Type="http://schemas.openxmlformats.org/officeDocument/2006/relationships/image" Target="../media/image89.pdf"/><Relationship Id="rId5" Type="http://schemas.openxmlformats.org/officeDocument/2006/relationships/image" Target="../media/image90.png"/><Relationship Id="rId7" Type="http://schemas.openxmlformats.org/officeDocument/2006/relationships/image" Target="../media/image92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22.bin"/><Relationship Id="rId6" Type="http://schemas.openxmlformats.org/officeDocument/2006/relationships/image" Target="../media/image91.pdf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image" Target="../media/image96.png"/><Relationship Id="rId5" Type="http://schemas.openxmlformats.org/officeDocument/2006/relationships/oleObject" Target="../embeddings/Microsoft_Equation23.bin"/><Relationship Id="rId7" Type="http://schemas.openxmlformats.org/officeDocument/2006/relationships/image" Target="../media/image98.pn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9.xml"/><Relationship Id="rId3" Type="http://schemas.openxmlformats.org/officeDocument/2006/relationships/image" Target="../media/image95.pdf"/><Relationship Id="rId6" Type="http://schemas.openxmlformats.org/officeDocument/2006/relationships/image" Target="../media/image97.pd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image" Target="../media/image96.png"/><Relationship Id="rId5" Type="http://schemas.openxmlformats.org/officeDocument/2006/relationships/oleObject" Target="../embeddings/Microsoft_Equation24.bin"/><Relationship Id="rId7" Type="http://schemas.openxmlformats.org/officeDocument/2006/relationships/image" Target="../media/image98.png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9.xml"/><Relationship Id="rId3" Type="http://schemas.openxmlformats.org/officeDocument/2006/relationships/image" Target="../media/image95.pdf"/><Relationship Id="rId6" Type="http://schemas.openxmlformats.org/officeDocument/2006/relationships/image" Target="../media/image97.pdf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image" Target="../media/image96.png"/><Relationship Id="rId5" Type="http://schemas.openxmlformats.org/officeDocument/2006/relationships/oleObject" Target="../embeddings/Microsoft_Equation25.bin"/><Relationship Id="rId7" Type="http://schemas.openxmlformats.org/officeDocument/2006/relationships/image" Target="../media/image98.png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9.xml"/><Relationship Id="rId3" Type="http://schemas.openxmlformats.org/officeDocument/2006/relationships/image" Target="../media/image95.pdf"/><Relationship Id="rId6" Type="http://schemas.openxmlformats.org/officeDocument/2006/relationships/image" Target="../media/image97.pdf"/></Relationships>
</file>

<file path=ppt/slides/_rels/slide4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1.pd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9.pdf"/><Relationship Id="rId3" Type="http://schemas.openxmlformats.org/officeDocument/2006/relationships/image" Target="../media/image100.png"/><Relationship Id="rId5" Type="http://schemas.openxmlformats.org/officeDocument/2006/relationships/image" Target="../media/image102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3.png"/><Relationship Id="rId5" Type="http://schemas.openxmlformats.org/officeDocument/2006/relationships/oleObject" Target="../embeddings/Microsoft_Equation5.bin"/><Relationship Id="rId7" Type="http://schemas.openxmlformats.org/officeDocument/2006/relationships/image" Target="../media/image25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2.pdf"/><Relationship Id="rId6" Type="http://schemas.openxmlformats.org/officeDocument/2006/relationships/image" Target="../media/image24.pd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quation7.bin"/><Relationship Id="rId4" Type="http://schemas.openxmlformats.org/officeDocument/2006/relationships/image" Target="../media/image23.png"/><Relationship Id="rId5" Type="http://schemas.openxmlformats.org/officeDocument/2006/relationships/oleObject" Target="../embeddings/Microsoft_Equation6.bin"/><Relationship Id="rId7" Type="http://schemas.openxmlformats.org/officeDocument/2006/relationships/image" Target="../media/image25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2.pdf"/><Relationship Id="rId6" Type="http://schemas.openxmlformats.org/officeDocument/2006/relationships/image" Target="../media/image24.pdf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image" Target="../media/image25.png"/><Relationship Id="rId4" Type="http://schemas.openxmlformats.org/officeDocument/2006/relationships/oleObject" Target="../embeddings/Microsoft_Equation9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8.bin"/><Relationship Id="rId5" Type="http://schemas.openxmlformats.org/officeDocument/2006/relationships/image" Target="../media/image24.pdf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image" Target="../media/image25.png"/><Relationship Id="rId4" Type="http://schemas.openxmlformats.org/officeDocument/2006/relationships/oleObject" Target="../embeddings/Microsoft_Equation11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10.bin"/><Relationship Id="rId5" Type="http://schemas.openxmlformats.org/officeDocument/2006/relationships/image" Target="../media/image24.pd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quation15.bin"/><Relationship Id="rId4" Type="http://schemas.openxmlformats.org/officeDocument/2006/relationships/oleObject" Target="../embeddings/Microsoft_Equation13.bin"/><Relationship Id="rId10" Type="http://schemas.openxmlformats.org/officeDocument/2006/relationships/oleObject" Target="../embeddings/Microsoft_Equation17.bin"/><Relationship Id="rId5" Type="http://schemas.openxmlformats.org/officeDocument/2006/relationships/image" Target="../media/image24.pdf"/><Relationship Id="rId7" Type="http://schemas.openxmlformats.org/officeDocument/2006/relationships/oleObject" Target="../embeddings/Microsoft_Equation14.bin"/><Relationship Id="rId11" Type="http://schemas.openxmlformats.org/officeDocument/2006/relationships/oleObject" Target="../embeddings/Microsoft_Equation18.bin"/><Relationship Id="rId12" Type="http://schemas.openxmlformats.org/officeDocument/2006/relationships/oleObject" Target="../embeddings/Microsoft_Equation19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9" Type="http://schemas.openxmlformats.org/officeDocument/2006/relationships/oleObject" Target="../embeddings/Microsoft_Equation16.bin"/><Relationship Id="rId3" Type="http://schemas.openxmlformats.org/officeDocument/2006/relationships/oleObject" Target="../embeddings/Microsoft_Equation12.bin"/><Relationship Id="rId6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2035" y="3014128"/>
            <a:ext cx="914847" cy="914847"/>
          </a:xfrm>
          <a:prstGeom prst="rect">
            <a:avLst/>
          </a:prstGeom>
        </p:spPr>
      </p:pic>
      <p:pic>
        <p:nvPicPr>
          <p:cNvPr id="20" name="Picture Placeholder 4" descr="rwth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t="-138389" b="-138389"/>
              <a:stretch>
                <a:fillRect/>
              </a:stretch>
            </p:blipFill>
          </mc:Choice>
          <mc:Fallback>
            <p:blipFill>
              <a:blip r:embed="rId4"/>
              <a:srcRect t="-138389" b="-138389"/>
              <a:stretch>
                <a:fillRect/>
              </a:stretch>
            </p:blipFill>
          </mc:Fallback>
        </mc:AlternateContent>
        <p:spPr>
          <a:xfrm>
            <a:off x="3944027" y="3097598"/>
            <a:ext cx="1339168" cy="678980"/>
          </a:xfrm>
          <a:prstGeom prst="rect">
            <a:avLst/>
          </a:prstGeom>
        </p:spPr>
      </p:pic>
      <p:sp>
        <p:nvSpPr>
          <p:cNvPr id="26" name="Title 13"/>
          <p:cNvSpPr txBox="1">
            <a:spLocks/>
          </p:cNvSpPr>
          <p:nvPr/>
        </p:nvSpPr>
        <p:spPr>
          <a:xfrm>
            <a:off x="287866" y="474133"/>
            <a:ext cx="8602133" cy="1591734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rmAutofit fontScale="75000" lnSpcReduction="20000"/>
            <a:scene3d>
              <a:camera prst="orthographicFront"/>
              <a:lightRig rig="flat" dir="t"/>
            </a:scene3d>
            <a:sp3d extrusionH="25400">
              <a:bevelT w="38100" h="31750"/>
            </a:sp3d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4200" b="1" cap="small" noProof="0" dirty="0" smtClean="0">
                <a:gradFill flip="none" rotWithShape="1">
                  <a:gsLst>
                    <a:gs pos="0">
                      <a:srgbClr val="FFFF00"/>
                    </a:gs>
                    <a:gs pos="59000">
                      <a:schemeClr val="accent2"/>
                    </a:gs>
                  </a:gsLst>
                  <a:lin ang="5400000" scaled="0"/>
                  <a:tileRect/>
                </a:gradFill>
                <a:effectLst>
                  <a:outerShdw blurRad="50800" dist="38100" dir="5400000" algn="tl" rotWithShape="0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Improving Predictions for </a:t>
            </a:r>
            <a:r>
              <a:rPr lang="en-US" sz="4200" b="1" cap="small" noProof="0" dirty="0" err="1" smtClean="0">
                <a:gradFill flip="none" rotWithShape="1">
                  <a:gsLst>
                    <a:gs pos="0">
                      <a:srgbClr val="FFFF00"/>
                    </a:gs>
                    <a:gs pos="59000">
                      <a:schemeClr val="accent2"/>
                    </a:gs>
                  </a:gsLst>
                  <a:lin ang="5400000" scaled="0"/>
                  <a:tileRect/>
                </a:gradFill>
                <a:effectLst>
                  <a:outerShdw blurRad="50800" dist="38100" dir="5400000" algn="tl" rotWithShape="0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Squark</a:t>
            </a:r>
            <a:r>
              <a:rPr lang="en-US" sz="4200" b="1" cap="small" noProof="0" dirty="0" smtClean="0">
                <a:gradFill flip="none" rotWithShape="1">
                  <a:gsLst>
                    <a:gs pos="0">
                      <a:srgbClr val="FFFF00"/>
                    </a:gs>
                    <a:gs pos="59000">
                      <a:schemeClr val="accent2"/>
                    </a:gs>
                  </a:gsLst>
                  <a:lin ang="5400000" scaled="0"/>
                  <a:tileRect/>
                </a:gradFill>
                <a:effectLst>
                  <a:outerShdw blurRad="50800" dist="38100" dir="5400000" algn="tl" rotWithShape="0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and </a:t>
            </a:r>
            <a:r>
              <a:rPr lang="en-US" sz="4200" b="1" cap="small" noProof="0" dirty="0" err="1" smtClean="0">
                <a:gradFill flip="none" rotWithShape="1">
                  <a:gsLst>
                    <a:gs pos="0">
                      <a:srgbClr val="FFFF00"/>
                    </a:gs>
                    <a:gs pos="59000">
                      <a:schemeClr val="accent2"/>
                    </a:gs>
                  </a:gsLst>
                  <a:lin ang="5400000" scaled="0"/>
                  <a:tileRect/>
                </a:gradFill>
                <a:effectLst>
                  <a:outerShdw blurRad="50800" dist="38100" dir="5400000" algn="tl" rotWithShape="0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Gluino</a:t>
            </a:r>
            <a:r>
              <a:rPr lang="en-US" sz="4200" b="1" cap="small" noProof="0" dirty="0" smtClean="0">
                <a:gradFill flip="none" rotWithShape="1">
                  <a:gsLst>
                    <a:gs pos="0">
                      <a:srgbClr val="FFFF00"/>
                    </a:gs>
                    <a:gs pos="59000">
                      <a:schemeClr val="accent2"/>
                    </a:gs>
                  </a:gsLst>
                  <a:lin ang="5400000" scaled="0"/>
                  <a:tileRect/>
                </a:gradFill>
                <a:effectLst>
                  <a:outerShdw blurRad="50800" dist="38100" dir="5400000" algn="tl" rotWithShape="0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Production at the LHC </a:t>
            </a:r>
          </a:p>
          <a:p>
            <a:pPr lvl="0" algn="ctr" defTabSz="914400">
              <a:spcBef>
                <a:spcPct val="0"/>
              </a:spcBef>
              <a:defRPr/>
            </a:pPr>
            <a:r>
              <a:rPr lang="en-US" sz="3556" b="1" cap="small" noProof="0" dirty="0" smtClean="0">
                <a:gradFill flip="none" rotWithShape="1">
                  <a:gsLst>
                    <a:gs pos="0">
                      <a:srgbClr val="FFFF00"/>
                    </a:gs>
                    <a:gs pos="59000">
                      <a:schemeClr val="accent2"/>
                    </a:gs>
                  </a:gsLst>
                  <a:lin ang="5400000" scaled="0"/>
                  <a:tileRect/>
                </a:gradFill>
                <a:effectLst>
                  <a:outerShdw blurRad="50800" dist="38100" dir="5400000" algn="tl" rotWithShape="0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with the Help of </a:t>
            </a:r>
          </a:p>
          <a:p>
            <a:pPr lvl="0" algn="ctr" defTabSz="914400">
              <a:spcBef>
                <a:spcPct val="0"/>
              </a:spcBef>
              <a:defRPr/>
            </a:pPr>
            <a:r>
              <a:rPr lang="en-US" sz="4200" b="1" cap="small" noProof="0" dirty="0" smtClean="0">
                <a:gradFill flip="none" rotWithShape="1">
                  <a:gsLst>
                    <a:gs pos="0">
                      <a:srgbClr val="FFFF00"/>
                    </a:gs>
                    <a:gs pos="59000">
                      <a:schemeClr val="accent2"/>
                    </a:gs>
                  </a:gsLst>
                  <a:lin ang="5400000" scaled="0"/>
                  <a:tileRect/>
                </a:gradFill>
                <a:effectLst>
                  <a:outerShdw blurRad="50800" dist="38100" dir="5400000" algn="tl" rotWithShape="0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Soft Gluon  </a:t>
            </a:r>
            <a:r>
              <a:rPr lang="en-US" sz="4200" b="1" cap="small" noProof="0" dirty="0" err="1" smtClean="0">
                <a:gradFill flip="none" rotWithShape="1">
                  <a:gsLst>
                    <a:gs pos="0">
                      <a:srgbClr val="FFFF00"/>
                    </a:gs>
                    <a:gs pos="59000">
                      <a:schemeClr val="accent2"/>
                    </a:gs>
                  </a:gsLst>
                  <a:lin ang="5400000" scaled="0"/>
                  <a:tileRect/>
                </a:gradFill>
                <a:effectLst>
                  <a:outerShdw blurRad="50800" dist="38100" dir="5400000" algn="tl" rotWithShape="0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Resummation</a:t>
            </a:r>
            <a:r>
              <a:rPr lang="en-US" sz="4200" b="1" cap="small" noProof="0" dirty="0" smtClean="0">
                <a:gradFill flip="none" rotWithShape="1">
                  <a:gsLst>
                    <a:gs pos="0">
                      <a:srgbClr val="FFFF00"/>
                    </a:gs>
                    <a:gs pos="59000">
                      <a:schemeClr val="accent2"/>
                    </a:gs>
                  </a:gsLst>
                  <a:lin ang="5400000" scaled="0"/>
                  <a:tileRect/>
                </a:gradFill>
                <a:effectLst>
                  <a:outerShdw blurRad="50800" dist="38100" dir="5400000" algn="tl" rotWithShape="0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</a:t>
            </a:r>
            <a:endParaRPr kumimoji="0" lang="en-US" sz="4200" b="1" i="0" u="none" strike="noStrike" kern="1200" cap="small" spc="0" normalizeH="0" baseline="0" noProof="0" dirty="0">
              <a:ln>
                <a:noFill/>
              </a:ln>
              <a:gradFill flip="none" rotWithShape="1"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00" scaled="0"/>
                <a:tileRect/>
              </a:gradFill>
              <a:effectLst>
                <a:outerShdw blurRad="50800" dist="38100" dir="5400000" algn="tl" rotWithShape="0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4200676"/>
            <a:ext cx="914399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rgbClr val="660066"/>
                </a:solidFill>
              </a:rPr>
              <a:t>AK and  L. </a:t>
            </a:r>
            <a:r>
              <a:rPr lang="en-US" sz="1600" dirty="0" err="1" smtClean="0">
                <a:solidFill>
                  <a:srgbClr val="660066"/>
                </a:solidFill>
              </a:rPr>
              <a:t>Motyka</a:t>
            </a:r>
            <a:r>
              <a:rPr lang="en-US" sz="1600" dirty="0" smtClean="0">
                <a:solidFill>
                  <a:srgbClr val="660066"/>
                </a:solidFill>
              </a:rPr>
              <a:t>, Phys. Rev. </a:t>
            </a:r>
            <a:r>
              <a:rPr lang="en-US" sz="1600" dirty="0" err="1" smtClean="0">
                <a:solidFill>
                  <a:srgbClr val="660066"/>
                </a:solidFill>
              </a:rPr>
              <a:t>Lett</a:t>
            </a:r>
            <a:r>
              <a:rPr lang="en-US" sz="1600" dirty="0" smtClean="0">
                <a:solidFill>
                  <a:srgbClr val="660066"/>
                </a:solidFill>
              </a:rPr>
              <a:t>. 102, 111802 (2009), Phys. Rev. D 80 (2009) 095004</a:t>
            </a:r>
          </a:p>
          <a:p>
            <a:pPr algn="ctr"/>
            <a:r>
              <a:rPr lang="en-US" sz="1600" dirty="0" smtClean="0">
                <a:solidFill>
                  <a:srgbClr val="660066"/>
                </a:solidFill>
              </a:rPr>
              <a:t>W. </a:t>
            </a:r>
            <a:r>
              <a:rPr lang="en-US" sz="1600" dirty="0" err="1" smtClean="0">
                <a:solidFill>
                  <a:srgbClr val="660066"/>
                </a:solidFill>
              </a:rPr>
              <a:t>Beenakker</a:t>
            </a:r>
            <a:r>
              <a:rPr lang="en-US" sz="1600" dirty="0" smtClean="0">
                <a:solidFill>
                  <a:srgbClr val="660066"/>
                </a:solidFill>
              </a:rPr>
              <a:t>, S. </a:t>
            </a:r>
            <a:r>
              <a:rPr lang="en-US" sz="1600" dirty="0" err="1" smtClean="0">
                <a:solidFill>
                  <a:srgbClr val="660066"/>
                </a:solidFill>
              </a:rPr>
              <a:t>Brensing</a:t>
            </a:r>
            <a:r>
              <a:rPr lang="en-US" sz="1600" dirty="0" smtClean="0">
                <a:solidFill>
                  <a:srgbClr val="660066"/>
                </a:solidFill>
              </a:rPr>
              <a:t>, M. </a:t>
            </a:r>
            <a:r>
              <a:rPr lang="en-US" sz="1600" dirty="0" err="1" smtClean="0">
                <a:solidFill>
                  <a:srgbClr val="660066"/>
                </a:solidFill>
              </a:rPr>
              <a:t>Krämer</a:t>
            </a:r>
            <a:r>
              <a:rPr lang="en-US" sz="1600" dirty="0" smtClean="0">
                <a:solidFill>
                  <a:srgbClr val="660066"/>
                </a:solidFill>
              </a:rPr>
              <a:t>, AK, E. </a:t>
            </a:r>
            <a:r>
              <a:rPr lang="en-US" sz="1600" dirty="0" err="1" smtClean="0">
                <a:solidFill>
                  <a:srgbClr val="660066"/>
                </a:solidFill>
              </a:rPr>
              <a:t>Laenen</a:t>
            </a:r>
            <a:r>
              <a:rPr lang="en-US" sz="1600" dirty="0" smtClean="0">
                <a:solidFill>
                  <a:srgbClr val="660066"/>
                </a:solidFill>
              </a:rPr>
              <a:t> and I. </a:t>
            </a:r>
            <a:r>
              <a:rPr lang="en-US" sz="1600" dirty="0" err="1" smtClean="0">
                <a:solidFill>
                  <a:srgbClr val="660066"/>
                </a:solidFill>
              </a:rPr>
              <a:t>Niessen</a:t>
            </a:r>
            <a:r>
              <a:rPr lang="en-US" sz="1600" dirty="0" smtClean="0">
                <a:solidFill>
                  <a:srgbClr val="660066"/>
                </a:solidFill>
              </a:rPr>
              <a:t>, </a:t>
            </a:r>
          </a:p>
          <a:p>
            <a:pPr algn="ctr"/>
            <a:r>
              <a:rPr lang="en-US" sz="1600" dirty="0" smtClean="0">
                <a:solidFill>
                  <a:srgbClr val="660066"/>
                </a:solidFill>
              </a:rPr>
              <a:t>JHEP 12 (2009) 041, JHEP 08 (2010) 098, arXiv:1110.2446 [</a:t>
            </a:r>
            <a:r>
              <a:rPr lang="en-US" sz="1600" dirty="0" err="1" smtClean="0">
                <a:solidFill>
                  <a:srgbClr val="660066"/>
                </a:solidFill>
              </a:rPr>
              <a:t>hep</a:t>
            </a:r>
            <a:r>
              <a:rPr lang="en-US" sz="1600" dirty="0" smtClean="0">
                <a:solidFill>
                  <a:srgbClr val="660066"/>
                </a:solidFill>
              </a:rPr>
              <a:t>-ph]</a:t>
            </a:r>
          </a:p>
          <a:p>
            <a:pPr algn="ctr"/>
            <a:r>
              <a:rPr lang="en-US" sz="1600" dirty="0" smtClean="0">
                <a:solidFill>
                  <a:srgbClr val="660066"/>
                </a:solidFill>
              </a:rPr>
              <a:t>W. </a:t>
            </a:r>
            <a:r>
              <a:rPr lang="en-US" sz="1600" dirty="0" err="1" smtClean="0">
                <a:solidFill>
                  <a:srgbClr val="660066"/>
                </a:solidFill>
              </a:rPr>
              <a:t>Beenakker</a:t>
            </a:r>
            <a:r>
              <a:rPr lang="en-US" sz="1600" dirty="0" smtClean="0">
                <a:solidFill>
                  <a:srgbClr val="660066"/>
                </a:solidFill>
              </a:rPr>
              <a:t>, S. </a:t>
            </a:r>
            <a:r>
              <a:rPr lang="en-US" sz="1600" dirty="0" err="1" smtClean="0">
                <a:solidFill>
                  <a:srgbClr val="660066"/>
                </a:solidFill>
              </a:rPr>
              <a:t>Brensing</a:t>
            </a:r>
            <a:r>
              <a:rPr lang="en-US" sz="1600" dirty="0" smtClean="0">
                <a:solidFill>
                  <a:srgbClr val="660066"/>
                </a:solidFill>
              </a:rPr>
              <a:t>, M. </a:t>
            </a:r>
            <a:r>
              <a:rPr lang="en-US" sz="1600" dirty="0" err="1" smtClean="0">
                <a:solidFill>
                  <a:srgbClr val="660066"/>
                </a:solidFill>
              </a:rPr>
              <a:t>Krämer</a:t>
            </a:r>
            <a:r>
              <a:rPr lang="en-US" sz="1600" dirty="0" smtClean="0">
                <a:solidFill>
                  <a:srgbClr val="660066"/>
                </a:solidFill>
              </a:rPr>
              <a:t>, AK, E. </a:t>
            </a:r>
            <a:r>
              <a:rPr lang="en-US" sz="1600" dirty="0" err="1" smtClean="0">
                <a:solidFill>
                  <a:srgbClr val="660066"/>
                </a:solidFill>
              </a:rPr>
              <a:t>Laenen</a:t>
            </a:r>
            <a:r>
              <a:rPr lang="en-US" sz="1600" dirty="0" smtClean="0">
                <a:solidFill>
                  <a:srgbClr val="660066"/>
                </a:solidFill>
              </a:rPr>
              <a:t>, </a:t>
            </a:r>
            <a:r>
              <a:rPr lang="en-US" sz="1600" dirty="0" err="1" smtClean="0">
                <a:solidFill>
                  <a:srgbClr val="660066"/>
                </a:solidFill>
              </a:rPr>
              <a:t>L.Motyka</a:t>
            </a:r>
            <a:r>
              <a:rPr lang="en-US" sz="1600" dirty="0" smtClean="0">
                <a:solidFill>
                  <a:srgbClr val="660066"/>
                </a:solidFill>
              </a:rPr>
              <a:t> and I. </a:t>
            </a:r>
            <a:r>
              <a:rPr lang="en-US" sz="1600" dirty="0" err="1" smtClean="0">
                <a:solidFill>
                  <a:srgbClr val="660066"/>
                </a:solidFill>
              </a:rPr>
              <a:t>Niessen</a:t>
            </a:r>
            <a:r>
              <a:rPr lang="en-US" sz="1600" dirty="0" smtClean="0">
                <a:solidFill>
                  <a:srgbClr val="660066"/>
                </a:solidFill>
              </a:rPr>
              <a:t>, IJMP A26 (2011) 2637</a:t>
            </a:r>
          </a:p>
          <a:p>
            <a:pPr algn="ctr"/>
            <a:r>
              <a:rPr lang="en-US" sz="1600" dirty="0" smtClean="0">
                <a:solidFill>
                  <a:srgbClr val="660066"/>
                </a:solidFill>
              </a:rPr>
              <a:t>W. </a:t>
            </a:r>
            <a:r>
              <a:rPr lang="en-US" sz="1600" dirty="0" err="1" smtClean="0">
                <a:solidFill>
                  <a:srgbClr val="660066"/>
                </a:solidFill>
              </a:rPr>
              <a:t>Beenakker</a:t>
            </a:r>
            <a:r>
              <a:rPr lang="en-US" sz="1600" dirty="0" smtClean="0">
                <a:solidFill>
                  <a:srgbClr val="660066"/>
                </a:solidFill>
              </a:rPr>
              <a:t> et al., arXiv:1106.5647 [</a:t>
            </a:r>
            <a:r>
              <a:rPr lang="en-US" sz="1600" dirty="0" err="1" smtClean="0">
                <a:solidFill>
                  <a:srgbClr val="660066"/>
                </a:solidFill>
              </a:rPr>
              <a:t>hep</a:t>
            </a:r>
            <a:r>
              <a:rPr lang="en-US" sz="1600" dirty="0" smtClean="0">
                <a:solidFill>
                  <a:srgbClr val="660066"/>
                </a:solidFill>
              </a:rPr>
              <a:t>-ph]</a:t>
            </a:r>
          </a:p>
          <a:p>
            <a:pPr algn="ctr"/>
            <a:endParaRPr lang="en-US" sz="1600" dirty="0" smtClean="0">
              <a:solidFill>
                <a:srgbClr val="660066"/>
              </a:solidFill>
            </a:endParaRPr>
          </a:p>
          <a:p>
            <a:pPr algn="ctr"/>
            <a:endParaRPr lang="en-US" dirty="0" smtClean="0">
              <a:solidFill>
                <a:srgbClr val="660066"/>
              </a:solidFill>
            </a:endParaRPr>
          </a:p>
        </p:txBody>
      </p:sp>
      <p:sp>
        <p:nvSpPr>
          <p:cNvPr id="11" name="Title 13"/>
          <p:cNvSpPr txBox="1">
            <a:spLocks/>
          </p:cNvSpPr>
          <p:nvPr/>
        </p:nvSpPr>
        <p:spPr>
          <a:xfrm>
            <a:off x="584859" y="2491888"/>
            <a:ext cx="7772400" cy="589972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>
            <a:normAutofit fontScale="97500"/>
            <a:scene3d>
              <a:camera prst="orthographicFront"/>
              <a:lightRig rig="flat" dir="t"/>
            </a:scene3d>
            <a:sp3d extrusionH="25400">
              <a:bevelT w="38100" h="3175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cap="small" dirty="0" smtClean="0">
                <a:solidFill>
                  <a:srgbClr val="00539B"/>
                </a:solidFill>
                <a:effectLst>
                  <a:outerShdw blurRad="50800" dist="38100" dir="5400000" algn="tl" rotWithShape="0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Anna</a:t>
            </a:r>
            <a:r>
              <a:rPr lang="en-US" sz="3200" b="1" cap="small" dirty="0" smtClean="0">
                <a:solidFill>
                  <a:srgbClr val="008000"/>
                </a:solidFill>
                <a:effectLst>
                  <a:outerShdw blurRad="50800" dist="38100" dir="5400000" algn="tl" rotWithShape="0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200" b="1" cap="small" dirty="0" err="1" smtClean="0">
                <a:solidFill>
                  <a:srgbClr val="00539B"/>
                </a:solidFill>
                <a:effectLst>
                  <a:outerShdw blurRad="50800" dist="38100" dir="5400000" algn="tl" rotWithShape="0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Kulesza</a:t>
            </a:r>
            <a:endParaRPr kumimoji="0" lang="en-US" sz="3200" b="1" i="0" u="none" strike="noStrike" kern="1200" cap="small" spc="0" normalizeH="0" baseline="0" noProof="0" dirty="0">
              <a:ln>
                <a:noFill/>
              </a:ln>
              <a:solidFill>
                <a:srgbClr val="00539B"/>
              </a:solidFill>
              <a:effectLst>
                <a:outerShdw blurRad="50800" dist="38100" dir="5400000" algn="tl" rotWithShape="0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itle 13"/>
          <p:cNvSpPr txBox="1">
            <a:spLocks/>
          </p:cNvSpPr>
          <p:nvPr/>
        </p:nvSpPr>
        <p:spPr>
          <a:xfrm>
            <a:off x="584859" y="6006582"/>
            <a:ext cx="7772400" cy="589972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>
            <a:normAutofit fontScale="97500"/>
            <a:scene3d>
              <a:camera prst="orthographicFront"/>
              <a:lightRig rig="flat" dir="t"/>
            </a:scene3d>
            <a:sp3d extrusionH="25400">
              <a:bevelT w="38100" h="31750"/>
            </a:sp3d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en-US" sz="1600" b="1" dirty="0" smtClean="0">
                <a:solidFill>
                  <a:srgbClr val="008000"/>
                </a:solidFill>
                <a:effectLst>
                  <a:outerShdw blurRad="50800" dist="38100" dir="5400000">
                    <a:srgbClr val="000000">
                      <a:alpha val="43000"/>
                    </a:srgbClr>
                  </a:outerShdw>
                  <a:reflection stA="0" endPos="0" dir="5400000" sy="-100000" algn="bl" rotWithShape="0"/>
                </a:effectLst>
              </a:rPr>
              <a:t>5</a:t>
            </a:r>
            <a:r>
              <a:rPr lang="en-US" sz="1600" b="1" baseline="30000" dirty="0" smtClean="0">
                <a:solidFill>
                  <a:srgbClr val="008000"/>
                </a:solidFill>
                <a:effectLst>
                  <a:outerShdw blurRad="50800" dist="38100" dir="5400000">
                    <a:srgbClr val="000000">
                      <a:alpha val="43000"/>
                    </a:srgbClr>
                  </a:outerShdw>
                  <a:reflection stA="0" endPos="0" dir="5400000" sy="-100000" algn="bl" rotWithShape="0"/>
                </a:effectLst>
              </a:rPr>
              <a:t>th</a:t>
            </a:r>
            <a:r>
              <a:rPr lang="en-US" sz="1600" b="1" dirty="0" smtClean="0">
                <a:solidFill>
                  <a:srgbClr val="008000"/>
                </a:solidFill>
                <a:effectLst>
                  <a:outerShdw blurRad="50800" dist="38100" dir="5400000">
                    <a:srgbClr val="000000">
                      <a:alpha val="43000"/>
                    </a:srgbClr>
                  </a:outerShdw>
                  <a:reflection stA="0" endPos="0" dir="5400000" sy="-100000" algn="bl" rotWithShape="0"/>
                </a:effectLst>
              </a:rPr>
              <a:t> Annual Workshop of the Helmholtz Alliance “Physics at the </a:t>
            </a:r>
            <a:r>
              <a:rPr lang="en-US" sz="1600" b="1" dirty="0" err="1" smtClean="0">
                <a:solidFill>
                  <a:srgbClr val="008000"/>
                </a:solidFill>
                <a:effectLst>
                  <a:outerShdw blurRad="50800" dist="38100" dir="5400000">
                    <a:srgbClr val="000000">
                      <a:alpha val="43000"/>
                    </a:srgbClr>
                  </a:outerShdw>
                  <a:reflection stA="0" endPos="0" dir="5400000" sy="-100000" algn="bl" rotWithShape="0"/>
                </a:effectLst>
              </a:rPr>
              <a:t>Terascale</a:t>
            </a:r>
            <a:r>
              <a:rPr lang="en-US" sz="1600" b="1" dirty="0" smtClean="0">
                <a:solidFill>
                  <a:srgbClr val="008000"/>
                </a:solidFill>
                <a:effectLst>
                  <a:outerShdw blurRad="50800" dist="38100" dir="5400000">
                    <a:srgbClr val="000000">
                      <a:alpha val="43000"/>
                    </a:srgbClr>
                  </a:outerShdw>
                  <a:reflection stA="0" endPos="0" dir="5400000" sy="-100000" algn="bl" rotWithShape="0"/>
                </a:effectLst>
              </a:rPr>
              <a:t>”</a:t>
            </a:r>
            <a:r>
              <a:rPr lang="en-US" sz="1600" b="1" dirty="0" smtClean="0">
                <a:solidFill>
                  <a:srgbClr val="008000"/>
                </a:solidFill>
                <a:effectLst>
                  <a:outerShdw blurRad="50800" dist="38100" dir="5400000">
                    <a:srgbClr val="000000">
                      <a:alpha val="43000"/>
                    </a:srgbClr>
                  </a:outerShdw>
                  <a:reflection stA="0" endPos="0" dir="5400000" sy="-100000" algn="bl" rotWithShape="0"/>
                </a:effectLst>
              </a:rPr>
              <a:t>, </a:t>
            </a:r>
            <a:r>
              <a:rPr lang="en-US" sz="1600" b="1" dirty="0" smtClean="0">
                <a:solidFill>
                  <a:srgbClr val="008000"/>
                </a:solidFill>
                <a:effectLst>
                  <a:outerShdw blurRad="50800" dist="38100" dir="5400000">
                    <a:srgbClr val="000000">
                      <a:alpha val="43000"/>
                    </a:srgbClr>
                  </a:outerShdw>
                  <a:reflection stA="0" endPos="0" dir="5400000" sy="-100000" algn="bl" rotWithShape="0"/>
                </a:effectLst>
              </a:rPr>
              <a:t>Bonn</a:t>
            </a:r>
            <a:r>
              <a:rPr lang="en-US" sz="1600" b="1" dirty="0" smtClean="0">
                <a:solidFill>
                  <a:srgbClr val="008000"/>
                </a:solidFill>
                <a:effectLst>
                  <a:outerShdw blurRad="50800" dist="38100" dir="5400000">
                    <a:srgbClr val="000000">
                      <a:alpha val="43000"/>
                    </a:srgbClr>
                  </a:outerShdw>
                  <a:reflection stA="0" endPos="0" dir="5400000" sy="-100000" algn="bl" rotWithShape="0"/>
                </a:effectLst>
              </a:rPr>
              <a:t>, </a:t>
            </a:r>
            <a:r>
              <a:rPr lang="en-US" sz="1600" b="1" dirty="0" smtClean="0">
                <a:solidFill>
                  <a:srgbClr val="008000"/>
                </a:solidFill>
                <a:effectLst>
                  <a:outerShdw blurRad="50800" dist="38100" dir="5400000">
                    <a:srgbClr val="000000">
                      <a:alpha val="43000"/>
                    </a:srgbClr>
                  </a:outerShdw>
                  <a:reflection stA="0" endPos="0" dir="5400000" sy="-100000" algn="bl" rotWithShape="0"/>
                </a:effectLst>
              </a:rPr>
              <a:t>7</a:t>
            </a:r>
            <a:r>
              <a:rPr lang="en-US" sz="1600" b="1" dirty="0" smtClean="0">
                <a:solidFill>
                  <a:srgbClr val="008000"/>
                </a:solidFill>
                <a:effectLst>
                  <a:outerShdw blurRad="50800" dist="38100" dir="5400000">
                    <a:srgbClr val="000000">
                      <a:alpha val="43000"/>
                    </a:srgbClr>
                  </a:outerShdw>
                  <a:reflection stA="0" endPos="0" dir="5400000" sy="-100000" algn="bl" rotWithShape="0"/>
                </a:effectLst>
              </a:rPr>
              <a:t>.12.2011</a:t>
            </a:r>
            <a:endParaRPr lang="en-US" sz="1600" b="1" dirty="0" smtClean="0">
              <a:solidFill>
                <a:srgbClr val="008000"/>
              </a:solidFill>
              <a:effectLst>
                <a:outerShdw blurRad="50800" dist="38100" dir="5400000">
                  <a:srgbClr val="000000">
                    <a:alpha val="43000"/>
                  </a:srgbClr>
                </a:outerShdw>
                <a:reflection stA="0" endPos="0" dir="5400000" sy="-100000" algn="bl" rotWithShape="0"/>
              </a:effectLst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small" spc="0" normalizeH="0" baseline="0" noProof="0" dirty="0">
              <a:ln>
                <a:noFill/>
              </a:ln>
              <a:solidFill>
                <a:srgbClr val="00539B"/>
              </a:solidFill>
              <a:effectLst>
                <a:outerShdw blurRad="50800" dist="38100" dir="5400000" algn="tl" rotWithShape="0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12" descr="SFB_TR9.png"/>
          <p:cNvPicPr>
            <a:picLocks noChangeAspect="1"/>
          </p:cNvPicPr>
          <p:nvPr/>
        </p:nvPicPr>
        <p:blipFill>
          <a:blip r:embed="rId5"/>
          <a:srcRect t="36646"/>
          <a:stretch>
            <a:fillRect/>
          </a:stretch>
        </p:blipFill>
        <p:spPr>
          <a:xfrm>
            <a:off x="5857715" y="2878664"/>
            <a:ext cx="1163783" cy="10176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Resummation</a:t>
            </a:r>
            <a:r>
              <a:rPr lang="en-US" dirty="0" smtClean="0"/>
              <a:t> for </a:t>
            </a:r>
            <a:r>
              <a:rPr lang="en-US" dirty="0" err="1" smtClean="0"/>
              <a:t>Squark</a:t>
            </a:r>
            <a:r>
              <a:rPr lang="en-US" dirty="0" smtClean="0"/>
              <a:t> and </a:t>
            </a:r>
            <a:r>
              <a:rPr lang="en-US" dirty="0" err="1" smtClean="0"/>
              <a:t>Gluino</a:t>
            </a:r>
            <a:r>
              <a:rPr lang="en-US" dirty="0" smtClean="0"/>
              <a:t> Production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84163" y="1721797"/>
            <a:ext cx="8574087" cy="5136203"/>
          </a:xfrm>
        </p:spPr>
        <p:txBody>
          <a:bodyPr>
            <a:normAutofit/>
          </a:bodyPr>
          <a:lstStyle/>
          <a:p>
            <a:r>
              <a:rPr lang="en-US" sz="1800" dirty="0" err="1" smtClean="0"/>
              <a:t>Resummation</a:t>
            </a:r>
            <a:r>
              <a:rPr lang="en-US" sz="1800" dirty="0" smtClean="0"/>
              <a:t> performed in the space of </a:t>
            </a:r>
            <a:r>
              <a:rPr lang="en-US" sz="1800" dirty="0" err="1" smtClean="0"/>
              <a:t>Mellin</a:t>
            </a:r>
            <a:r>
              <a:rPr lang="en-US" sz="1800" dirty="0" smtClean="0"/>
              <a:t> moments taken </a:t>
            </a:r>
            <a:r>
              <a:rPr lang="en-US" sz="1800" dirty="0" err="1" smtClean="0"/>
              <a:t>wrt</a:t>
            </a:r>
            <a:r>
              <a:rPr lang="en-US" sz="1800" dirty="0" smtClean="0"/>
              <a:t>.  4</a:t>
            </a:r>
            <a:r>
              <a:rPr lang="en-US" sz="1800" i="1" dirty="0" smtClean="0"/>
              <a:t>m</a:t>
            </a:r>
            <a:r>
              <a:rPr lang="en-US" sz="1800" i="1" baseline="30000" dirty="0" smtClean="0"/>
              <a:t>2</a:t>
            </a:r>
            <a:r>
              <a:rPr lang="en-US" sz="1800" i="1" dirty="0" smtClean="0"/>
              <a:t>/S</a:t>
            </a:r>
            <a:r>
              <a:rPr lang="en-US" sz="1800" dirty="0" smtClean="0"/>
              <a:t> 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Improving predictions for squark and gluino production at the LHC with the help of soft gluon resummation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48929" y="2035203"/>
            <a:ext cx="2366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log(β</a:t>
            </a:r>
            <a:r>
              <a:rPr lang="en-US" baseline="30000" dirty="0" smtClean="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</a:rPr>
              <a:t>↔log(</a:t>
            </a:r>
            <a:r>
              <a:rPr lang="en-US" altLang="zh-CN" i="1" dirty="0" smtClean="0">
                <a:solidFill>
                  <a:schemeClr val="accent2">
                    <a:lumMod val="50000"/>
                  </a:schemeClr>
                </a:solidFill>
              </a:rPr>
              <a:t>N</a:t>
            </a:r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</a:rPr>
              <a:t>)≡</a:t>
            </a:r>
            <a:r>
              <a:rPr lang="en-US" altLang="zh-CN" i="1" dirty="0" smtClean="0">
                <a:solidFill>
                  <a:schemeClr val="accent2">
                    <a:lumMod val="50000"/>
                  </a:schemeClr>
                </a:solidFill>
              </a:rPr>
              <a:t>L</a:t>
            </a:r>
            <a:endParaRPr lang="en-US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048276" y="2447287"/>
            <a:ext cx="5902857" cy="1172100"/>
            <a:chOff x="1048275" y="2447287"/>
            <a:chExt cx="7071257" cy="1447919"/>
          </a:xfrm>
        </p:grpSpPr>
        <p:sp>
          <p:nvSpPr>
            <p:cNvPr id="16" name="Rounded Rectangle 15"/>
            <p:cNvSpPr/>
            <p:nvPr/>
          </p:nvSpPr>
          <p:spPr>
            <a:xfrm>
              <a:off x="1236132" y="2447287"/>
              <a:ext cx="6883399" cy="66359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1455071" y="2687557"/>
              <a:ext cx="6401996" cy="304539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1048275" y="3438963"/>
              <a:ext cx="7071257" cy="456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sums up                     LL:    </a:t>
              </a:r>
              <a:r>
                <a:rPr lang="en-US" i="1" dirty="0" err="1" smtClean="0">
                  <a:solidFill>
                    <a:schemeClr val="accent1"/>
                  </a:solidFill>
                </a:rPr>
                <a:t>α</a:t>
              </a:r>
              <a:r>
                <a:rPr lang="en-US" i="1" baseline="-25000" dirty="0" err="1" smtClean="0">
                  <a:solidFill>
                    <a:schemeClr val="accent1"/>
                  </a:solidFill>
                </a:rPr>
                <a:t>s</a:t>
              </a:r>
              <a:r>
                <a:rPr lang="en-US" baseline="30000" dirty="0" err="1" smtClean="0">
                  <a:solidFill>
                    <a:schemeClr val="accent1"/>
                  </a:solidFill>
                </a:rPr>
                <a:t>n</a:t>
              </a:r>
              <a:r>
                <a:rPr lang="en-US" dirty="0" smtClean="0">
                  <a:solidFill>
                    <a:schemeClr val="accent1"/>
                  </a:solidFill>
                </a:rPr>
                <a:t> log </a:t>
              </a:r>
              <a:r>
                <a:rPr lang="en-US" baseline="30000" dirty="0" smtClean="0">
                  <a:solidFill>
                    <a:schemeClr val="accent1"/>
                  </a:solidFill>
                </a:rPr>
                <a:t>n+1</a:t>
              </a:r>
              <a:r>
                <a:rPr lang="en-US" dirty="0" smtClean="0"/>
                <a:t> </a:t>
              </a:r>
              <a:r>
                <a:rPr lang="en-US" dirty="0" smtClean="0">
                  <a:solidFill>
                    <a:schemeClr val="accent1"/>
                  </a:solidFill>
                </a:rPr>
                <a:t>(</a:t>
              </a:r>
              <a:r>
                <a:rPr lang="en-US" i="1" dirty="0" smtClean="0">
                  <a:solidFill>
                    <a:schemeClr val="accent1"/>
                  </a:solidFill>
                </a:rPr>
                <a:t>N</a:t>
              </a:r>
              <a:r>
                <a:rPr lang="en-US" dirty="0" smtClean="0">
                  <a:solidFill>
                    <a:schemeClr val="accent1"/>
                  </a:solidFill>
                </a:rPr>
                <a:t>)       </a:t>
              </a:r>
              <a:r>
                <a:rPr lang="en-US" dirty="0" smtClean="0">
                  <a:solidFill>
                    <a:srgbClr val="000090"/>
                  </a:solidFill>
                </a:rPr>
                <a:t>NLL:    </a:t>
              </a:r>
              <a:r>
                <a:rPr lang="en-US" i="1" dirty="0" err="1" smtClean="0">
                  <a:solidFill>
                    <a:srgbClr val="000090"/>
                  </a:solidFill>
                </a:rPr>
                <a:t>α</a:t>
              </a:r>
              <a:r>
                <a:rPr lang="en-US" i="1" baseline="-25000" dirty="0" err="1" smtClean="0">
                  <a:solidFill>
                    <a:srgbClr val="000090"/>
                  </a:solidFill>
                </a:rPr>
                <a:t>s</a:t>
              </a:r>
              <a:r>
                <a:rPr lang="en-US" baseline="30000" dirty="0" err="1" smtClean="0">
                  <a:solidFill>
                    <a:srgbClr val="000090"/>
                  </a:solidFill>
                </a:rPr>
                <a:t>n</a:t>
              </a:r>
              <a:r>
                <a:rPr lang="en-US" dirty="0" smtClean="0">
                  <a:solidFill>
                    <a:srgbClr val="000090"/>
                  </a:solidFill>
                </a:rPr>
                <a:t> log </a:t>
              </a:r>
              <a:r>
                <a:rPr lang="en-US" baseline="30000" dirty="0" err="1" smtClean="0">
                  <a:solidFill>
                    <a:srgbClr val="000090"/>
                  </a:solidFill>
                </a:rPr>
                <a:t>n</a:t>
              </a:r>
              <a:r>
                <a:rPr lang="en-US" dirty="0" smtClean="0">
                  <a:solidFill>
                    <a:srgbClr val="000090"/>
                  </a:solidFill>
                </a:rPr>
                <a:t> (</a:t>
              </a:r>
              <a:r>
                <a:rPr lang="en-US" i="1" dirty="0" smtClean="0">
                  <a:solidFill>
                    <a:srgbClr val="000090"/>
                  </a:solidFill>
                </a:rPr>
                <a:t>N</a:t>
              </a:r>
              <a:r>
                <a:rPr lang="en-US" dirty="0" smtClean="0">
                  <a:solidFill>
                    <a:srgbClr val="000090"/>
                  </a:solidFill>
                </a:rPr>
                <a:t>)  </a:t>
              </a:r>
              <a:endParaRPr lang="en-US" dirty="0">
                <a:solidFill>
                  <a:srgbClr val="000090"/>
                </a:solidFill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rot="16200000" flipV="1">
              <a:off x="3755907" y="3300198"/>
              <a:ext cx="497667" cy="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10800000">
              <a:off x="5596468" y="3117236"/>
              <a:ext cx="558802" cy="34713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D3D2A-CCAB-574D-AA9F-919DC90F102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Resummation</a:t>
            </a:r>
            <a:r>
              <a:rPr lang="en-US" dirty="0" smtClean="0"/>
              <a:t> for </a:t>
            </a:r>
            <a:r>
              <a:rPr lang="en-US" dirty="0" err="1" smtClean="0"/>
              <a:t>Squark</a:t>
            </a:r>
            <a:r>
              <a:rPr lang="en-US" dirty="0" smtClean="0"/>
              <a:t> and </a:t>
            </a:r>
            <a:r>
              <a:rPr lang="en-US" dirty="0" err="1" smtClean="0"/>
              <a:t>Gluino</a:t>
            </a:r>
            <a:r>
              <a:rPr lang="en-US" dirty="0" smtClean="0"/>
              <a:t> Production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84163" y="1721797"/>
            <a:ext cx="8574087" cy="513620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800" dirty="0" err="1" smtClean="0"/>
              <a:t>Resummation</a:t>
            </a:r>
            <a:r>
              <a:rPr lang="en-US" sz="1800" dirty="0" smtClean="0"/>
              <a:t> performed in the space of </a:t>
            </a:r>
            <a:r>
              <a:rPr lang="en-US" sz="1800" dirty="0" err="1" smtClean="0"/>
              <a:t>Mellin</a:t>
            </a:r>
            <a:r>
              <a:rPr lang="en-US" sz="1800" dirty="0" smtClean="0"/>
              <a:t> moments taken </a:t>
            </a:r>
            <a:r>
              <a:rPr lang="en-US" sz="1800" dirty="0" err="1" smtClean="0"/>
              <a:t>wrt</a:t>
            </a:r>
            <a:r>
              <a:rPr lang="en-US" sz="1800" dirty="0" smtClean="0"/>
              <a:t>.  </a:t>
            </a:r>
            <a:r>
              <a:rPr lang="en-US" sz="1800" dirty="0" smtClean="0"/>
              <a:t>4</a:t>
            </a:r>
            <a:r>
              <a:rPr lang="en-US" sz="1800" i="1" dirty="0" smtClean="0"/>
              <a:t>m</a:t>
            </a:r>
            <a:r>
              <a:rPr lang="en-US" sz="1800" i="1" baseline="30000" dirty="0" smtClean="0"/>
              <a:t>2</a:t>
            </a:r>
            <a:r>
              <a:rPr lang="en-US" sz="1800" i="1" dirty="0" smtClean="0"/>
              <a:t>/S</a:t>
            </a:r>
            <a:r>
              <a:rPr lang="en-US" sz="1800" dirty="0" smtClean="0"/>
              <a:t> 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spcAft>
                <a:spcPts val="12000"/>
              </a:spcAft>
            </a:pPr>
            <a:r>
              <a:rPr lang="en-US" sz="1800" dirty="0" err="1" smtClean="0"/>
              <a:t>Squark</a:t>
            </a:r>
            <a:r>
              <a:rPr lang="en-US" sz="1800" dirty="0" smtClean="0"/>
              <a:t>  and </a:t>
            </a:r>
            <a:r>
              <a:rPr lang="en-US" sz="1800" dirty="0" err="1" smtClean="0"/>
              <a:t>gluino</a:t>
            </a:r>
            <a:r>
              <a:rPr lang="en-US" sz="1800" dirty="0" smtClean="0"/>
              <a:t> production: 2⥴2 processes with non-trivial  color structures:</a:t>
            </a:r>
          </a:p>
          <a:p>
            <a:pPr lvl="1"/>
            <a:r>
              <a:rPr lang="en-US" sz="1600" dirty="0" smtClean="0"/>
              <a:t>soft wide-angle emission can change the </a:t>
            </a:r>
            <a:r>
              <a:rPr lang="en-US" sz="1600" dirty="0" err="1" smtClean="0"/>
              <a:t>colour</a:t>
            </a:r>
            <a:r>
              <a:rPr lang="en-US" sz="1600" dirty="0" smtClean="0"/>
              <a:t> structure of the underlying hard </a:t>
            </a:r>
            <a:r>
              <a:rPr lang="en-US" sz="1600" dirty="0" smtClean="0"/>
              <a:t>scattering; enters at NLL accuracy</a:t>
            </a:r>
            <a:endParaRPr lang="en-US" sz="16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Improving predictions for squark and gluino production at the LHC with the help of soft gluon resummation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48929" y="2035203"/>
            <a:ext cx="2366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log(β</a:t>
            </a:r>
            <a:r>
              <a:rPr lang="en-US" baseline="30000" dirty="0" smtClean="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</a:rPr>
              <a:t>↔log(</a:t>
            </a:r>
            <a:r>
              <a:rPr lang="en-US" altLang="zh-CN" i="1" dirty="0" smtClean="0">
                <a:solidFill>
                  <a:schemeClr val="accent2">
                    <a:lumMod val="50000"/>
                  </a:schemeClr>
                </a:solidFill>
              </a:rPr>
              <a:t>N</a:t>
            </a:r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</a:rPr>
              <a:t>)≡</a:t>
            </a:r>
            <a:r>
              <a:rPr lang="en-US" altLang="zh-CN" i="1" dirty="0" smtClean="0">
                <a:solidFill>
                  <a:schemeClr val="accent2">
                    <a:lumMod val="50000"/>
                  </a:schemeClr>
                </a:solidFill>
              </a:rPr>
              <a:t>L</a:t>
            </a:r>
            <a:endParaRPr lang="en-US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5" name="Group 14"/>
          <p:cNvGrpSpPr/>
          <p:nvPr/>
        </p:nvGrpSpPr>
        <p:grpSpPr>
          <a:xfrm>
            <a:off x="1048276" y="2447287"/>
            <a:ext cx="5902857" cy="1172100"/>
            <a:chOff x="1048275" y="2447287"/>
            <a:chExt cx="7071257" cy="1447919"/>
          </a:xfrm>
        </p:grpSpPr>
        <p:sp>
          <p:nvSpPr>
            <p:cNvPr id="8" name="Rounded Rectangle 7"/>
            <p:cNvSpPr/>
            <p:nvPr/>
          </p:nvSpPr>
          <p:spPr>
            <a:xfrm>
              <a:off x="1236132" y="2447287"/>
              <a:ext cx="6883399" cy="66359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1455071" y="2687557"/>
              <a:ext cx="6401996" cy="304539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048275" y="3438963"/>
              <a:ext cx="7071257" cy="456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sums up                     LL:    </a:t>
              </a:r>
              <a:r>
                <a:rPr lang="en-US" i="1" dirty="0" err="1" smtClean="0">
                  <a:solidFill>
                    <a:schemeClr val="accent1"/>
                  </a:solidFill>
                </a:rPr>
                <a:t>α</a:t>
              </a:r>
              <a:r>
                <a:rPr lang="en-US" i="1" baseline="-25000" dirty="0" err="1" smtClean="0">
                  <a:solidFill>
                    <a:schemeClr val="accent1"/>
                  </a:solidFill>
                </a:rPr>
                <a:t>s</a:t>
              </a:r>
              <a:r>
                <a:rPr lang="en-US" baseline="30000" dirty="0" err="1" smtClean="0">
                  <a:solidFill>
                    <a:schemeClr val="accent1"/>
                  </a:solidFill>
                </a:rPr>
                <a:t>n</a:t>
              </a:r>
              <a:r>
                <a:rPr lang="en-US" dirty="0" smtClean="0">
                  <a:solidFill>
                    <a:schemeClr val="accent1"/>
                  </a:solidFill>
                </a:rPr>
                <a:t> log </a:t>
              </a:r>
              <a:r>
                <a:rPr lang="en-US" baseline="30000" dirty="0" smtClean="0">
                  <a:solidFill>
                    <a:schemeClr val="accent1"/>
                  </a:solidFill>
                </a:rPr>
                <a:t>n+1</a:t>
              </a:r>
              <a:r>
                <a:rPr lang="en-US" dirty="0" smtClean="0"/>
                <a:t> </a:t>
              </a:r>
              <a:r>
                <a:rPr lang="en-US" dirty="0" smtClean="0">
                  <a:solidFill>
                    <a:schemeClr val="accent1"/>
                  </a:solidFill>
                </a:rPr>
                <a:t>(</a:t>
              </a:r>
              <a:r>
                <a:rPr lang="en-US" i="1" dirty="0" smtClean="0">
                  <a:solidFill>
                    <a:schemeClr val="accent1"/>
                  </a:solidFill>
                </a:rPr>
                <a:t>N</a:t>
              </a:r>
              <a:r>
                <a:rPr lang="en-US" dirty="0" smtClean="0">
                  <a:solidFill>
                    <a:schemeClr val="accent1"/>
                  </a:solidFill>
                </a:rPr>
                <a:t>)       </a:t>
              </a:r>
              <a:r>
                <a:rPr lang="en-US" dirty="0" smtClean="0">
                  <a:solidFill>
                    <a:srgbClr val="000090"/>
                  </a:solidFill>
                </a:rPr>
                <a:t>NLL:    </a:t>
              </a:r>
              <a:r>
                <a:rPr lang="en-US" i="1" dirty="0" err="1" smtClean="0">
                  <a:solidFill>
                    <a:srgbClr val="000090"/>
                  </a:solidFill>
                </a:rPr>
                <a:t>α</a:t>
              </a:r>
              <a:r>
                <a:rPr lang="en-US" i="1" baseline="-25000" dirty="0" err="1" smtClean="0">
                  <a:solidFill>
                    <a:srgbClr val="000090"/>
                  </a:solidFill>
                </a:rPr>
                <a:t>s</a:t>
              </a:r>
              <a:r>
                <a:rPr lang="en-US" baseline="30000" dirty="0" err="1" smtClean="0">
                  <a:solidFill>
                    <a:srgbClr val="000090"/>
                  </a:solidFill>
                </a:rPr>
                <a:t>n</a:t>
              </a:r>
              <a:r>
                <a:rPr lang="en-US" dirty="0" smtClean="0">
                  <a:solidFill>
                    <a:srgbClr val="000090"/>
                  </a:solidFill>
                </a:rPr>
                <a:t> log </a:t>
              </a:r>
              <a:r>
                <a:rPr lang="en-US" baseline="30000" dirty="0" err="1" smtClean="0">
                  <a:solidFill>
                    <a:srgbClr val="000090"/>
                  </a:solidFill>
                </a:rPr>
                <a:t>n</a:t>
              </a:r>
              <a:r>
                <a:rPr lang="en-US" dirty="0" smtClean="0">
                  <a:solidFill>
                    <a:srgbClr val="000090"/>
                  </a:solidFill>
                </a:rPr>
                <a:t> (</a:t>
              </a:r>
              <a:r>
                <a:rPr lang="en-US" i="1" dirty="0" smtClean="0">
                  <a:solidFill>
                    <a:srgbClr val="000090"/>
                  </a:solidFill>
                </a:rPr>
                <a:t>N</a:t>
              </a:r>
              <a:r>
                <a:rPr lang="en-US" dirty="0" smtClean="0">
                  <a:solidFill>
                    <a:srgbClr val="000090"/>
                  </a:solidFill>
                </a:rPr>
                <a:t>)  </a:t>
              </a:r>
              <a:endParaRPr lang="en-US" dirty="0">
                <a:solidFill>
                  <a:srgbClr val="000090"/>
                </a:solidFill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rot="16200000" flipV="1">
              <a:off x="3755907" y="3300198"/>
              <a:ext cx="497667" cy="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10800000">
              <a:off x="5596468" y="3117236"/>
              <a:ext cx="558802" cy="34713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6" name="Rounded Rectangle 15"/>
          <p:cNvSpPr/>
          <p:nvPr/>
        </p:nvSpPr>
        <p:spPr>
          <a:xfrm>
            <a:off x="2414849" y="4351864"/>
            <a:ext cx="3994428" cy="140546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4156" y="4436535"/>
            <a:ext cx="3654773" cy="1185332"/>
          </a:xfrm>
          <a:prstGeom prst="rect">
            <a:avLst/>
          </a:prstGeom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D3D2A-CCAB-574D-AA9F-919DC90F102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993" y="1998135"/>
            <a:ext cx="8574087" cy="541867"/>
          </a:xfrm>
        </p:spPr>
        <p:txBody>
          <a:bodyPr wrap="square">
            <a:noAutofit/>
          </a:bodyPr>
          <a:lstStyle/>
          <a:p>
            <a:pPr>
              <a:spcAft>
                <a:spcPts val="600"/>
              </a:spcAft>
            </a:pPr>
            <a:r>
              <a:rPr lang="en-US" sz="1800" dirty="0" smtClean="0">
                <a:solidFill>
                  <a:schemeClr val="tx1"/>
                </a:solidFill>
              </a:rPr>
              <a:t>In appropriately chosen  </a:t>
            </a:r>
            <a:r>
              <a:rPr lang="en-US" sz="1800" dirty="0" err="1" smtClean="0">
                <a:solidFill>
                  <a:schemeClr val="tx1"/>
                </a:solidFill>
              </a:rPr>
              <a:t>colour</a:t>
            </a:r>
            <a:r>
              <a:rPr lang="en-US" sz="1800" dirty="0" smtClean="0">
                <a:solidFill>
                  <a:schemeClr val="tx1"/>
                </a:solidFill>
              </a:rPr>
              <a:t> basis</a:t>
            </a:r>
            <a:endParaRPr lang="en-US" sz="1600" dirty="0" smtClean="0">
              <a:solidFill>
                <a:schemeClr val="tx1"/>
              </a:solidFill>
            </a:endParaRPr>
          </a:p>
          <a:p>
            <a:endParaRPr lang="en-US" sz="1600" i="1" dirty="0" smtClean="0">
              <a:solidFill>
                <a:srgbClr val="660066"/>
              </a:solidFill>
            </a:endParaRPr>
          </a:p>
          <a:p>
            <a:endParaRPr lang="en-US" sz="1600" i="1" dirty="0" smtClean="0">
              <a:solidFill>
                <a:srgbClr val="660066"/>
              </a:solidFill>
            </a:endParaRPr>
          </a:p>
          <a:p>
            <a:endParaRPr lang="en-US" sz="1600" i="1" dirty="0" smtClean="0">
              <a:solidFill>
                <a:srgbClr val="660066"/>
              </a:solidFill>
            </a:endParaRPr>
          </a:p>
          <a:p>
            <a:endParaRPr lang="en-US" sz="1600" i="1" dirty="0" smtClean="0">
              <a:solidFill>
                <a:srgbClr val="660066"/>
              </a:solidFill>
            </a:endParaRPr>
          </a:p>
          <a:p>
            <a:pPr>
              <a:spcAft>
                <a:spcPts val="3000"/>
              </a:spcAft>
              <a:buNone/>
            </a:pPr>
            <a:endParaRPr lang="en-US" sz="18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800" dirty="0" smtClean="0">
                <a:solidFill>
                  <a:srgbClr val="000000"/>
                </a:solidFill>
              </a:rPr>
              <a:t>At NLL, need 1-loop anomalous dimensions</a:t>
            </a:r>
            <a:r>
              <a:rPr lang="en-US" sz="1800" dirty="0" smtClean="0">
                <a:solidFill>
                  <a:srgbClr val="000000"/>
                </a:solidFill>
              </a:rPr>
              <a:t> matrices for all </a:t>
            </a:r>
            <a:r>
              <a:rPr lang="en-US" sz="1800" dirty="0" err="1" smtClean="0">
                <a:solidFill>
                  <a:srgbClr val="000000"/>
                </a:solidFill>
              </a:rPr>
              <a:t>colour</a:t>
            </a:r>
            <a:r>
              <a:rPr lang="en-US" sz="1800" dirty="0" smtClean="0">
                <a:solidFill>
                  <a:srgbClr val="000000"/>
                </a:solidFill>
              </a:rPr>
              <a:t> structures </a:t>
            </a:r>
            <a:r>
              <a:rPr lang="en-US" sz="1800" dirty="0" smtClean="0">
                <a:solidFill>
                  <a:srgbClr val="000090"/>
                </a:solidFill>
              </a:rPr>
              <a:t> </a:t>
            </a:r>
            <a:r>
              <a:rPr lang="en-US" sz="1800" dirty="0" smtClean="0">
                <a:solidFill>
                  <a:srgbClr val="008000"/>
                </a:solidFill>
              </a:rPr>
              <a:t>✔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</a:p>
          <a:p>
            <a:r>
              <a:rPr lang="en-US" sz="1800" dirty="0" err="1" smtClean="0"/>
              <a:t>Resummed</a:t>
            </a:r>
            <a:r>
              <a:rPr lang="en-US" sz="1800" dirty="0" smtClean="0"/>
              <a:t> </a:t>
            </a:r>
            <a:r>
              <a:rPr lang="en-US" sz="1800" dirty="0" smtClean="0"/>
              <a:t>expression matched with to the full NLO result ⇒ </a:t>
            </a:r>
            <a:r>
              <a:rPr lang="en-US" sz="1800" b="1" dirty="0" smtClean="0">
                <a:solidFill>
                  <a:srgbClr val="FF0000"/>
                </a:solidFill>
              </a:rPr>
              <a:t>NLL+</a:t>
            </a:r>
            <a:r>
              <a:rPr lang="en-US" sz="1800" b="1" dirty="0" smtClean="0">
                <a:solidFill>
                  <a:srgbClr val="FF0000"/>
                </a:solidFill>
              </a:rPr>
              <a:t>NLO</a:t>
            </a:r>
            <a:r>
              <a:rPr lang="en-US" sz="1800" dirty="0" smtClean="0">
                <a:solidFill>
                  <a:srgbClr val="000090"/>
                </a:solidFill>
              </a:rPr>
              <a:t> </a:t>
            </a:r>
            <a:endParaRPr lang="en-US" sz="1800" b="1" dirty="0" smtClean="0">
              <a:solidFill>
                <a:srgbClr val="FF0000"/>
              </a:solidFill>
            </a:endParaRPr>
          </a:p>
          <a:p>
            <a:endParaRPr lang="en-US" sz="1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i="1" dirty="0" smtClean="0">
              <a:solidFill>
                <a:srgbClr val="660066"/>
              </a:solidFill>
            </a:endParaRPr>
          </a:p>
          <a:p>
            <a:endParaRPr lang="en-US" i="1" dirty="0" smtClean="0">
              <a:solidFill>
                <a:srgbClr val="660066"/>
              </a:solidFill>
            </a:endParaRPr>
          </a:p>
          <a:p>
            <a:endParaRPr lang="en-US" i="1" dirty="0" smtClean="0">
              <a:solidFill>
                <a:srgbClr val="660066"/>
              </a:solidFill>
            </a:endParaRPr>
          </a:p>
          <a:p>
            <a:endParaRPr lang="en-US" i="1" dirty="0" smtClean="0">
              <a:solidFill>
                <a:srgbClr val="660066"/>
              </a:solidFill>
            </a:endParaRPr>
          </a:p>
          <a:p>
            <a:endParaRPr lang="en-US" i="1" dirty="0" smtClean="0">
              <a:solidFill>
                <a:srgbClr val="660066"/>
              </a:solidFill>
            </a:endParaRPr>
          </a:p>
          <a:p>
            <a:endParaRPr lang="en-US" i="1" dirty="0" smtClean="0">
              <a:solidFill>
                <a:srgbClr val="660066"/>
              </a:solidFill>
            </a:endParaRPr>
          </a:p>
          <a:p>
            <a:endParaRPr lang="en-US" i="1" dirty="0">
              <a:solidFill>
                <a:srgbClr val="66006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NLL </a:t>
            </a:r>
            <a:r>
              <a:rPr lang="en-US" dirty="0" err="1" smtClean="0"/>
              <a:t>Resummation</a:t>
            </a:r>
            <a:r>
              <a:rPr lang="en-US" dirty="0" smtClean="0"/>
              <a:t> </a:t>
            </a:r>
            <a:r>
              <a:rPr lang="en-US" dirty="0" smtClean="0"/>
              <a:t>for 2</a:t>
            </a:r>
            <a:r>
              <a:rPr lang="en-GB" dirty="0" smtClean="0">
                <a:sym typeface="Symbol"/>
              </a:rPr>
              <a:t>2</a:t>
            </a:r>
            <a:r>
              <a:rPr lang="en-GB" dirty="0" smtClean="0">
                <a:sym typeface="Symbol"/>
              </a:rPr>
              <a:t> </a:t>
            </a:r>
            <a:r>
              <a:rPr lang="en-US" dirty="0" smtClean="0">
                <a:sym typeface="Symbol"/>
              </a:rPr>
              <a:t>p</a:t>
            </a:r>
            <a:r>
              <a:rPr lang="en-US" dirty="0" smtClean="0"/>
              <a:t>rocesses </a:t>
            </a:r>
            <a:r>
              <a:rPr lang="en-US" dirty="0" smtClean="0"/>
              <a:t>with </a:t>
            </a:r>
            <a:r>
              <a:rPr lang="en-US" dirty="0" err="1" smtClean="0"/>
              <a:t>colour</a:t>
            </a:r>
            <a:r>
              <a:rPr lang="en-US" dirty="0" smtClean="0"/>
              <a:t> and </a:t>
            </a:r>
            <a:r>
              <a:rPr lang="en-US" dirty="0" smtClean="0"/>
              <a:t>massive final states  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926558" y="2455340"/>
            <a:ext cx="7878765" cy="2929462"/>
            <a:chOff x="926558" y="2556938"/>
            <a:chExt cx="7878765" cy="2929462"/>
          </a:xfrm>
        </p:grpSpPr>
        <p:sp>
          <p:nvSpPr>
            <p:cNvPr id="9" name="Rounded Rectangle 8"/>
            <p:cNvSpPr/>
            <p:nvPr/>
          </p:nvSpPr>
          <p:spPr>
            <a:xfrm>
              <a:off x="926558" y="2556938"/>
              <a:ext cx="7798883" cy="2929462"/>
            </a:xfrm>
            <a:prstGeom prst="roundRect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2326731" y="2723089"/>
              <a:ext cx="4251864" cy="525803"/>
            </a:xfrm>
            <a:prstGeom prst="rect">
              <a:avLst/>
            </a:prstGeom>
          </p:spPr>
        </p:pic>
        <p:pic>
          <p:nvPicPr>
            <p:cNvPr id="8" name="Picture 7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1124978" y="4274659"/>
              <a:ext cx="7459663" cy="61904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269054" y="3437471"/>
              <a:ext cx="24045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>
                  <a:solidFill>
                    <a:srgbClr val="000090"/>
                  </a:solidFill>
                </a:rPr>
                <a:t>N</a:t>
              </a:r>
              <a:r>
                <a:rPr lang="en-US" sz="1600" dirty="0" smtClean="0">
                  <a:solidFill>
                    <a:srgbClr val="000090"/>
                  </a:solidFill>
                </a:rPr>
                <a:t>-moments of LO</a:t>
              </a:r>
              <a:endParaRPr lang="en-US" sz="1600" dirty="0">
                <a:solidFill>
                  <a:srgbClr val="00009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691461" y="3502009"/>
              <a:ext cx="29040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008000"/>
                  </a:solidFill>
                </a:rPr>
                <a:t>Soft-collinear radiation from incoming </a:t>
              </a:r>
              <a:r>
                <a:rPr lang="en-US" sz="1600" dirty="0" err="1" smtClean="0">
                  <a:solidFill>
                    <a:srgbClr val="008000"/>
                  </a:solidFill>
                </a:rPr>
                <a:t>partons</a:t>
              </a:r>
              <a:r>
                <a:rPr lang="en-US" sz="1600" dirty="0" smtClean="0">
                  <a:solidFill>
                    <a:srgbClr val="008000"/>
                  </a:solidFill>
                </a:rPr>
                <a:t>, universal, known</a:t>
              </a:r>
              <a:endParaRPr lang="en-US" sz="1600" dirty="0">
                <a:solidFill>
                  <a:srgbClr val="008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070605" y="3282758"/>
              <a:ext cx="253365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800000"/>
                  </a:solidFill>
                </a:rPr>
                <a:t>Soft, wide-angle emission, process dependent</a:t>
              </a:r>
              <a:endParaRPr lang="en-US" sz="1600" dirty="0">
                <a:solidFill>
                  <a:srgbClr val="800000"/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3352790" y="3181160"/>
              <a:ext cx="795863" cy="239378"/>
            </a:xfrm>
            <a:prstGeom prst="straightConnector1">
              <a:avLst/>
            </a:prstGeom>
            <a:ln>
              <a:solidFill>
                <a:srgbClr val="00009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16200000" flipV="1">
              <a:off x="4734464" y="3224204"/>
              <a:ext cx="487873" cy="304800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5400000" flipH="1" flipV="1">
              <a:off x="5046578" y="3231520"/>
              <a:ext cx="507116" cy="270932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16200000" flipV="1">
              <a:off x="6747503" y="2760563"/>
              <a:ext cx="167024" cy="1012830"/>
            </a:xfrm>
            <a:prstGeom prst="straightConnector1">
              <a:avLst/>
            </a:prstGeom>
            <a:ln>
              <a:solidFill>
                <a:srgbClr val="8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5672660" y="4910640"/>
              <a:ext cx="313266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800000"/>
                  </a:solidFill>
                </a:rPr>
                <a:t>Soft anomalous dimension matrix</a:t>
              </a:r>
              <a:endParaRPr lang="en-US" sz="1600" dirty="0">
                <a:solidFill>
                  <a:srgbClr val="800000"/>
                </a:solidFill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V="1">
              <a:off x="7455963" y="4775198"/>
              <a:ext cx="790564" cy="186242"/>
            </a:xfrm>
            <a:prstGeom prst="straightConnector1">
              <a:avLst/>
            </a:prstGeom>
            <a:ln>
              <a:solidFill>
                <a:srgbClr val="8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3962378" y="1744246"/>
            <a:ext cx="54525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>
                <a:solidFill>
                  <a:srgbClr val="660066"/>
                </a:solidFill>
              </a:rPr>
              <a:t>[</a:t>
            </a:r>
            <a:r>
              <a:rPr lang="en-US" sz="1400" i="1" dirty="0" err="1" smtClean="0">
                <a:solidFill>
                  <a:srgbClr val="660066"/>
                </a:solidFill>
              </a:rPr>
              <a:t>Kidonakis</a:t>
            </a:r>
            <a:r>
              <a:rPr lang="en-US" sz="1400" i="1" dirty="0" smtClean="0">
                <a:solidFill>
                  <a:srgbClr val="660066"/>
                </a:solidFill>
              </a:rPr>
              <a:t>, Sterman'96-97][Bonciani, Catani, </a:t>
            </a:r>
            <a:r>
              <a:rPr lang="en-US" sz="1400" i="1" dirty="0" err="1" smtClean="0">
                <a:solidFill>
                  <a:srgbClr val="660066"/>
                </a:solidFill>
              </a:rPr>
              <a:t>Mangano</a:t>
            </a:r>
            <a:r>
              <a:rPr lang="en-US" sz="1400" i="1" dirty="0" smtClean="0">
                <a:solidFill>
                  <a:srgbClr val="660066"/>
                </a:solidFill>
              </a:rPr>
              <a:t>, Nason'98] </a:t>
            </a:r>
            <a:endParaRPr lang="en-US" sz="1400" dirty="0"/>
          </a:p>
        </p:txBody>
      </p:sp>
      <p:sp>
        <p:nvSpPr>
          <p:cNvPr id="2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9698" y="6437032"/>
            <a:ext cx="7843636" cy="420968"/>
          </a:xfrm>
        </p:spPr>
        <p:txBody>
          <a:bodyPr/>
          <a:lstStyle/>
          <a:p>
            <a:r>
              <a:rPr lang="en-US" smtClean="0"/>
              <a:t>A. Kulesza, Improving predictions for squark and gluino production at the LHC with the help of soft gluon resummation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575309" y="5789710"/>
            <a:ext cx="63113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660066"/>
                </a:solidFill>
              </a:rPr>
              <a:t>[AK, </a:t>
            </a:r>
            <a:r>
              <a:rPr lang="en-US" sz="1400" i="1" dirty="0" smtClean="0">
                <a:solidFill>
                  <a:srgbClr val="660066"/>
                </a:solidFill>
              </a:rPr>
              <a:t>Motyka</a:t>
            </a:r>
            <a:r>
              <a:rPr lang="en-US" sz="1400" i="1" dirty="0" smtClean="0">
                <a:solidFill>
                  <a:srgbClr val="660066"/>
                </a:solidFill>
              </a:rPr>
              <a:t>’</a:t>
            </a:r>
            <a:r>
              <a:rPr lang="en-US" sz="1400" i="1" dirty="0" smtClean="0">
                <a:solidFill>
                  <a:srgbClr val="660066"/>
                </a:solidFill>
              </a:rPr>
              <a:t>09] [</a:t>
            </a:r>
            <a:r>
              <a:rPr lang="en-US" sz="1400" i="1" dirty="0" err="1" smtClean="0">
                <a:solidFill>
                  <a:srgbClr val="660066"/>
                </a:solidFill>
              </a:rPr>
              <a:t>Beenakker</a:t>
            </a:r>
            <a:r>
              <a:rPr lang="en-US" sz="1400" i="1" dirty="0" smtClean="0">
                <a:solidFill>
                  <a:srgbClr val="660066"/>
                </a:solidFill>
              </a:rPr>
              <a:t>, </a:t>
            </a:r>
            <a:r>
              <a:rPr lang="en-US" sz="1400" i="1" dirty="0" err="1" smtClean="0">
                <a:solidFill>
                  <a:srgbClr val="660066"/>
                </a:solidFill>
              </a:rPr>
              <a:t>Brensing</a:t>
            </a:r>
            <a:r>
              <a:rPr lang="en-US" sz="1400" i="1" dirty="0" smtClean="0">
                <a:solidFill>
                  <a:srgbClr val="660066"/>
                </a:solidFill>
              </a:rPr>
              <a:t>, </a:t>
            </a:r>
            <a:r>
              <a:rPr lang="en-US" sz="1400" i="1" dirty="0" err="1" smtClean="0">
                <a:solidFill>
                  <a:srgbClr val="660066"/>
                </a:solidFill>
              </a:rPr>
              <a:t>Krämer</a:t>
            </a:r>
            <a:r>
              <a:rPr lang="en-US" sz="1400" i="1" dirty="0" smtClean="0">
                <a:solidFill>
                  <a:srgbClr val="660066"/>
                </a:solidFill>
              </a:rPr>
              <a:t>, AK, </a:t>
            </a:r>
            <a:r>
              <a:rPr lang="en-US" sz="1400" i="1" dirty="0" err="1" smtClean="0">
                <a:solidFill>
                  <a:srgbClr val="660066"/>
                </a:solidFill>
              </a:rPr>
              <a:t>Laenen</a:t>
            </a:r>
            <a:r>
              <a:rPr lang="en-US" sz="1400" i="1" dirty="0" smtClean="0">
                <a:solidFill>
                  <a:srgbClr val="660066"/>
                </a:solidFill>
              </a:rPr>
              <a:t>, </a:t>
            </a:r>
            <a:r>
              <a:rPr lang="en-US" sz="1400" i="1" dirty="0" smtClean="0">
                <a:solidFill>
                  <a:srgbClr val="660066"/>
                </a:solidFill>
              </a:rPr>
              <a:t>Niessen</a:t>
            </a:r>
            <a:r>
              <a:rPr lang="en-US" sz="1400" i="1" dirty="0" smtClean="0">
                <a:solidFill>
                  <a:srgbClr val="660066"/>
                </a:solidFill>
              </a:rPr>
              <a:t>’</a:t>
            </a:r>
            <a:r>
              <a:rPr lang="en-US" sz="1400" i="1" dirty="0" smtClean="0">
                <a:solidFill>
                  <a:srgbClr val="660066"/>
                </a:solidFill>
              </a:rPr>
              <a:t>09</a:t>
            </a:r>
            <a:r>
              <a:rPr lang="en-US" sz="1400" i="1" dirty="0" smtClean="0">
                <a:solidFill>
                  <a:srgbClr val="660066"/>
                </a:solidFill>
              </a:rPr>
              <a:t>]</a:t>
            </a:r>
            <a:endParaRPr lang="en-US" sz="1400" i="1" dirty="0">
              <a:solidFill>
                <a:srgbClr val="660066"/>
              </a:solidFill>
            </a:endParaRP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D3D2A-CCAB-574D-AA9F-919DC90F102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Improving predictions for squark and gluino production at the LHC with the help of soft gluon resummation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3111502"/>
            <a:ext cx="81787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NLL+NLO RESULTS </a:t>
            </a:r>
            <a:r>
              <a:rPr lang="en-US" sz="4400" dirty="0" smtClean="0">
                <a:solidFill>
                  <a:srgbClr val="FF0000"/>
                </a:solidFill>
              </a:rPr>
              <a:t>FOR 7 TEV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(for 14 </a:t>
            </a:r>
            <a:r>
              <a:rPr lang="en-US" sz="2000" dirty="0" err="1" smtClean="0">
                <a:solidFill>
                  <a:srgbClr val="000000"/>
                </a:solidFill>
              </a:rPr>
              <a:t>TeV</a:t>
            </a:r>
            <a:r>
              <a:rPr lang="en-US" sz="2000" dirty="0" smtClean="0">
                <a:solidFill>
                  <a:srgbClr val="000000"/>
                </a:solidFill>
              </a:rPr>
              <a:t>, see e.g. </a:t>
            </a:r>
            <a:r>
              <a:rPr lang="en-US" sz="2000" dirty="0" smtClean="0">
                <a:solidFill>
                  <a:srgbClr val="660066"/>
                </a:solidFill>
              </a:rPr>
              <a:t>W. </a:t>
            </a:r>
            <a:r>
              <a:rPr lang="en-US" sz="2000" dirty="0" err="1" smtClean="0">
                <a:solidFill>
                  <a:srgbClr val="660066"/>
                </a:solidFill>
              </a:rPr>
              <a:t>Beenakker</a:t>
            </a:r>
            <a:r>
              <a:rPr lang="en-US" sz="2000" dirty="0" smtClean="0">
                <a:solidFill>
                  <a:srgbClr val="660066"/>
                </a:solidFill>
              </a:rPr>
              <a:t>, S. </a:t>
            </a:r>
            <a:r>
              <a:rPr lang="en-US" sz="2000" dirty="0" err="1" smtClean="0">
                <a:solidFill>
                  <a:srgbClr val="660066"/>
                </a:solidFill>
              </a:rPr>
              <a:t>Brensing</a:t>
            </a:r>
            <a:r>
              <a:rPr lang="en-US" sz="2000" dirty="0" smtClean="0">
                <a:solidFill>
                  <a:srgbClr val="660066"/>
                </a:solidFill>
              </a:rPr>
              <a:t>, M. </a:t>
            </a:r>
            <a:r>
              <a:rPr lang="en-US" sz="2000" dirty="0" err="1" smtClean="0">
                <a:solidFill>
                  <a:srgbClr val="660066"/>
                </a:solidFill>
              </a:rPr>
              <a:t>Krämer</a:t>
            </a:r>
            <a:r>
              <a:rPr lang="en-US" sz="2000" dirty="0" smtClean="0">
                <a:solidFill>
                  <a:srgbClr val="660066"/>
                </a:solidFill>
              </a:rPr>
              <a:t>, AK, E. </a:t>
            </a:r>
            <a:r>
              <a:rPr lang="en-US" sz="2000" dirty="0" err="1" smtClean="0">
                <a:solidFill>
                  <a:srgbClr val="660066"/>
                </a:solidFill>
              </a:rPr>
              <a:t>Laenen</a:t>
            </a:r>
            <a:r>
              <a:rPr lang="en-US" sz="2000" dirty="0" smtClean="0">
                <a:solidFill>
                  <a:srgbClr val="660066"/>
                </a:solidFill>
              </a:rPr>
              <a:t>, </a:t>
            </a:r>
            <a:r>
              <a:rPr lang="en-US" sz="2000" dirty="0" err="1" smtClean="0">
                <a:solidFill>
                  <a:srgbClr val="660066"/>
                </a:solidFill>
              </a:rPr>
              <a:t>L.Motyka</a:t>
            </a:r>
            <a:r>
              <a:rPr lang="en-US" sz="2000" dirty="0" smtClean="0">
                <a:solidFill>
                  <a:srgbClr val="660066"/>
                </a:solidFill>
              </a:rPr>
              <a:t> and I. </a:t>
            </a:r>
            <a:r>
              <a:rPr lang="en-US" sz="2000" dirty="0" err="1" smtClean="0">
                <a:solidFill>
                  <a:srgbClr val="660066"/>
                </a:solidFill>
              </a:rPr>
              <a:t>Niessen</a:t>
            </a:r>
            <a:r>
              <a:rPr lang="en-US" sz="2000" dirty="0" smtClean="0">
                <a:solidFill>
                  <a:srgbClr val="660066"/>
                </a:solidFill>
              </a:rPr>
              <a:t>,  IJMP A26 (2011) 2637</a:t>
            </a:r>
            <a:r>
              <a:rPr lang="en-US" sz="2000" dirty="0" smtClean="0">
                <a:solidFill>
                  <a:srgbClr val="000000"/>
                </a:solidFill>
              </a:rPr>
              <a:t>)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D3D2A-CCAB-574D-AA9F-919DC90F102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Total NLL+NLO production rates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Improving predictions for squark and gluino production at the LHC with the help of soft gluon resummation</a:t>
            </a:r>
            <a:endParaRPr lang="en-US"/>
          </a:p>
        </p:txBody>
      </p:sp>
      <p:pic>
        <p:nvPicPr>
          <p:cNvPr id="19" name="Content Placeholder 9" descr="sigmas_LHC7_with_error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30133" t="5318" r="12421" b="66143"/>
              <a:stretch>
                <a:fillRect/>
              </a:stretch>
            </p:blipFill>
          </mc:Choice>
          <mc:Fallback>
            <p:blipFill>
              <a:blip r:embed="rId3"/>
              <a:srcRect l="30133" t="5318" r="12421" b="66143"/>
              <a:stretch>
                <a:fillRect/>
              </a:stretch>
            </p:blipFill>
          </mc:Fallback>
        </mc:AlternateContent>
        <p:spPr>
          <a:xfrm>
            <a:off x="260627" y="1649022"/>
            <a:ext cx="6015028" cy="4228904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6743700" y="2150533"/>
            <a:ext cx="2114550" cy="2758073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Width of the bands: theory error due to scale variation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0.5 &lt; </a:t>
            </a:r>
            <a:r>
              <a:rPr lang="en-US" dirty="0" err="1" smtClean="0">
                <a:solidFill>
                  <a:schemeClr val="tx1"/>
                </a:solidFill>
              </a:rPr>
              <a:t>μ/m</a:t>
            </a:r>
            <a:r>
              <a:rPr lang="en-US" dirty="0" smtClean="0">
                <a:solidFill>
                  <a:schemeClr val="tx1"/>
                </a:solidFill>
              </a:rPr>
              <a:t> &lt; 2,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   68%  C.L. </a:t>
            </a:r>
            <a:r>
              <a:rPr lang="en-US" dirty="0" err="1" smtClean="0">
                <a:solidFill>
                  <a:schemeClr val="tx1"/>
                </a:solidFill>
              </a:rPr>
              <a:t>pdf</a:t>
            </a:r>
            <a:r>
              <a:rPr lang="en-US" dirty="0" smtClean="0">
                <a:solidFill>
                  <a:schemeClr val="tx1"/>
                </a:solidFill>
              </a:rPr>
              <a:t> error and </a:t>
            </a:r>
            <a:r>
              <a:rPr lang="en-US" dirty="0" err="1" smtClean="0">
                <a:solidFill>
                  <a:schemeClr val="tx1"/>
                </a:solidFill>
              </a:rPr>
              <a:t>α</a:t>
            </a:r>
            <a:r>
              <a:rPr lang="en-US" baseline="-25000" dirty="0" err="1" smtClean="0">
                <a:solidFill>
                  <a:schemeClr val="tx1"/>
                </a:solidFill>
              </a:rPr>
              <a:t>s</a:t>
            </a:r>
            <a:r>
              <a:rPr lang="en-US" dirty="0" smtClean="0">
                <a:solidFill>
                  <a:schemeClr val="tx1"/>
                </a:solidFill>
              </a:rPr>
              <a:t> error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08300" y="1784350"/>
            <a:ext cx="4064000" cy="127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826940" y="2779127"/>
            <a:ext cx="157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411129" y="2739084"/>
            <a:ext cx="12107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MSTW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2008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70426" y="5825061"/>
            <a:ext cx="8252359" cy="69426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Most precise predictions for squark and gluino production rates currently available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06060" y="1869018"/>
            <a:ext cx="4064000" cy="127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379129" y="4755635"/>
            <a:ext cx="2032000" cy="3398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D3D2A-CCAB-574D-AA9F-919DC90F102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7_all.eps"/>
          <p:cNvPicPr>
            <a:picLocks noGrp="1" noChangeAspect="1"/>
          </p:cNvPicPr>
          <p:nvPr>
            <p:ph sz="half" idx="2"/>
          </p:nvPr>
        </p:nvPicPr>
        <mc:AlternateContent>
          <mc:Choice xmlns:ma="http://schemas.microsoft.com/office/mac/drawingml/2008/main" Requires="ma">
            <p:blipFill>
              <a:blip r:embed="rId2"/>
              <a:srcRect t="-1788" b="-1788"/>
              <a:stretch>
                <a:fillRect/>
              </a:stretch>
            </p:blipFill>
          </mc:Choice>
          <mc:Fallback>
            <p:blipFill>
              <a:blip r:embed="rId3"/>
              <a:srcRect t="-1788" b="-1788"/>
              <a:stretch>
                <a:fillRect/>
              </a:stretch>
            </p:blipFill>
          </mc:Fallback>
        </mc:AlternateContent>
        <p:spPr>
          <a:xfrm>
            <a:off x="632894" y="2100264"/>
            <a:ext cx="3931920" cy="39751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NLL Corrections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62750" y="2929461"/>
            <a:ext cx="3861634" cy="3031073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Soft-gluon </a:t>
            </a:r>
            <a:r>
              <a:rPr lang="en-US" sz="2000" dirty="0" err="1" smtClean="0"/>
              <a:t>resummation</a:t>
            </a:r>
            <a:r>
              <a:rPr lang="en-US" sz="2000" dirty="0" smtClean="0"/>
              <a:t> enhances the cross sections</a:t>
            </a:r>
          </a:p>
          <a:p>
            <a:r>
              <a:rPr lang="en-US" sz="2000" dirty="0" smtClean="0"/>
              <a:t>Highest corrections for the </a:t>
            </a:r>
            <a:r>
              <a:rPr lang="en-US" sz="2000" dirty="0" err="1" smtClean="0"/>
              <a:t>gluino</a:t>
            </a:r>
            <a:r>
              <a:rPr lang="en-US" sz="2000" dirty="0" smtClean="0"/>
              <a:t>-pair production: 20% correction to the NLO results for </a:t>
            </a:r>
            <a:r>
              <a:rPr lang="en-US" sz="2000" i="1" dirty="0" err="1" smtClean="0"/>
              <a:t>m</a:t>
            </a:r>
            <a:r>
              <a:rPr lang="en-US" sz="2000" i="1" baseline="-25000" dirty="0" err="1" smtClean="0"/>
              <a:t>gl</a:t>
            </a:r>
            <a:r>
              <a:rPr lang="en-US" sz="2000" dirty="0" smtClean="0"/>
              <a:t>= 1 </a:t>
            </a:r>
            <a:r>
              <a:rPr lang="en-US" sz="2000" dirty="0" err="1" smtClean="0"/>
              <a:t>TeV</a:t>
            </a:r>
            <a:endParaRPr lang="en-US" sz="2000" dirty="0" smtClean="0"/>
          </a:p>
          <a:p>
            <a:r>
              <a:rPr lang="en-US" sz="2000" dirty="0" smtClean="0"/>
              <a:t>For the </a:t>
            </a:r>
            <a:r>
              <a:rPr lang="en-US" sz="2000" dirty="0" err="1" smtClean="0"/>
              <a:t>squark-gluino</a:t>
            </a:r>
            <a:r>
              <a:rPr lang="en-US" sz="2000" dirty="0" smtClean="0"/>
              <a:t> channel, NLL correction reaches 10% at </a:t>
            </a:r>
            <a:r>
              <a:rPr lang="en-US" sz="2000" i="1" dirty="0" err="1" smtClean="0"/>
              <a:t>m</a:t>
            </a:r>
            <a:r>
              <a:rPr lang="en-US" sz="2000" i="1" baseline="-25000" dirty="0" err="1" smtClean="0"/>
              <a:t>sq</a:t>
            </a:r>
            <a:r>
              <a:rPr lang="en-US" sz="2000" dirty="0" smtClean="0"/>
              <a:t>=</a:t>
            </a:r>
            <a:r>
              <a:rPr lang="en-US" sz="2000" baseline="-25000" dirty="0" smtClean="0"/>
              <a:t> </a:t>
            </a:r>
            <a:r>
              <a:rPr lang="en-US" sz="2000" i="1" dirty="0" err="1" smtClean="0"/>
              <a:t>m</a:t>
            </a:r>
            <a:r>
              <a:rPr lang="en-US" sz="2000" i="1" baseline="-25000" dirty="0" err="1" smtClean="0"/>
              <a:t>gl</a:t>
            </a:r>
            <a:r>
              <a:rPr lang="en-US" sz="2000" dirty="0" smtClean="0"/>
              <a:t>= 1 </a:t>
            </a:r>
            <a:r>
              <a:rPr lang="en-US" sz="2000" dirty="0" err="1" smtClean="0"/>
              <a:t>TeV</a:t>
            </a:r>
            <a:endParaRPr lang="en-US" sz="2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Improving predictions for squark and gluino production at the LHC with the help of soft gluon resummation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75041" y="2253799"/>
            <a:ext cx="9990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MSTW 2008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51572" y="2118326"/>
            <a:ext cx="195126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1060987" y="1726299"/>
            <a:ext cx="87967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 smtClean="0">
                <a:solidFill>
                  <a:srgbClr val="660066"/>
                </a:solidFill>
              </a:rPr>
              <a:t>[W. </a:t>
            </a:r>
            <a:r>
              <a:rPr lang="en-US" sz="1600" i="1" dirty="0" err="1" smtClean="0">
                <a:solidFill>
                  <a:srgbClr val="660066"/>
                </a:solidFill>
              </a:rPr>
              <a:t>Beenakker</a:t>
            </a:r>
            <a:r>
              <a:rPr lang="en-US" sz="1600" i="1" dirty="0" smtClean="0">
                <a:solidFill>
                  <a:srgbClr val="660066"/>
                </a:solidFill>
              </a:rPr>
              <a:t>, S. </a:t>
            </a:r>
            <a:r>
              <a:rPr lang="en-US" sz="1600" i="1" dirty="0" err="1" smtClean="0">
                <a:solidFill>
                  <a:srgbClr val="660066"/>
                </a:solidFill>
              </a:rPr>
              <a:t>Brensing</a:t>
            </a:r>
            <a:r>
              <a:rPr lang="en-US" sz="1600" i="1" dirty="0" smtClean="0">
                <a:solidFill>
                  <a:srgbClr val="660066"/>
                </a:solidFill>
              </a:rPr>
              <a:t>, M. </a:t>
            </a:r>
            <a:r>
              <a:rPr lang="en-US" sz="1600" i="1" dirty="0" err="1" smtClean="0">
                <a:solidFill>
                  <a:srgbClr val="660066"/>
                </a:solidFill>
              </a:rPr>
              <a:t>Krämer</a:t>
            </a:r>
            <a:r>
              <a:rPr lang="en-US" sz="1600" i="1" dirty="0" smtClean="0">
                <a:solidFill>
                  <a:srgbClr val="660066"/>
                </a:solidFill>
              </a:rPr>
              <a:t>, AK, E. </a:t>
            </a:r>
            <a:r>
              <a:rPr lang="en-US" sz="1600" i="1" dirty="0" err="1" smtClean="0">
                <a:solidFill>
                  <a:srgbClr val="660066"/>
                </a:solidFill>
              </a:rPr>
              <a:t>Laenen</a:t>
            </a:r>
            <a:r>
              <a:rPr lang="en-US" sz="1600" i="1" dirty="0" smtClean="0">
                <a:solidFill>
                  <a:srgbClr val="660066"/>
                </a:solidFill>
              </a:rPr>
              <a:t>, </a:t>
            </a:r>
            <a:r>
              <a:rPr lang="en-US" sz="1600" i="1" dirty="0" err="1" smtClean="0">
                <a:solidFill>
                  <a:srgbClr val="660066"/>
                </a:solidFill>
              </a:rPr>
              <a:t>L.Motyka</a:t>
            </a:r>
            <a:r>
              <a:rPr lang="en-US" sz="1600" i="1" dirty="0" smtClean="0">
                <a:solidFill>
                  <a:srgbClr val="660066"/>
                </a:solidFill>
              </a:rPr>
              <a:t> and I. </a:t>
            </a:r>
            <a:r>
              <a:rPr lang="en-US" sz="1600" i="1" dirty="0" smtClean="0">
                <a:solidFill>
                  <a:srgbClr val="660066"/>
                </a:solidFill>
              </a:rPr>
              <a:t>Niessen</a:t>
            </a:r>
            <a:r>
              <a:rPr lang="en-US" sz="1600" i="1" dirty="0" smtClean="0">
                <a:solidFill>
                  <a:srgbClr val="660066"/>
                </a:solidFill>
              </a:rPr>
              <a:t>’11</a:t>
            </a:r>
            <a:r>
              <a:rPr lang="en-US" sz="1600" i="1" dirty="0" smtClean="0">
                <a:solidFill>
                  <a:srgbClr val="660066"/>
                </a:solidFill>
              </a:rPr>
              <a:t>]</a:t>
            </a:r>
            <a:endParaRPr lang="en-US" sz="1600" i="1" dirty="0" smtClean="0">
              <a:solidFill>
                <a:srgbClr val="660066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D3D2A-CCAB-574D-AA9F-919DC90F102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3"/>
          <p:cNvSpPr>
            <a:spLocks noGrp="1"/>
          </p:cNvSpPr>
          <p:nvPr>
            <p:ph sz="half" idx="2"/>
          </p:nvPr>
        </p:nvSpPr>
        <p:spPr>
          <a:xfrm>
            <a:off x="5093549" y="2254124"/>
            <a:ext cx="3931920" cy="3975100"/>
          </a:xfrm>
        </p:spPr>
        <p:txBody>
          <a:bodyPr>
            <a:normAutofit/>
          </a:bodyPr>
          <a:lstStyle/>
          <a:p>
            <a:r>
              <a:rPr lang="en-US" sz="1800" dirty="0" err="1" smtClean="0"/>
              <a:t>Gluino</a:t>
            </a:r>
            <a:r>
              <a:rPr lang="en-US" sz="1800" dirty="0" smtClean="0"/>
              <a:t>-pair production</a:t>
            </a:r>
            <a:endParaRPr lang="en-US" sz="1800" dirty="0"/>
          </a:p>
        </p:txBody>
      </p:sp>
      <p:pic>
        <p:nvPicPr>
          <p:cNvPr id="16" name="Picture 15" descr="ppsqgl_scale_LHC7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43793" t="15167" r="7973" b="54536"/>
              <a:stretch>
                <a:fillRect/>
              </a:stretch>
            </p:blipFill>
          </mc:Choice>
          <mc:Fallback>
            <p:blipFill>
              <a:blip r:embed="rId3"/>
              <a:srcRect l="43793" t="15167" r="7973" b="54536"/>
              <a:stretch>
                <a:fillRect/>
              </a:stretch>
            </p:blipFill>
          </mc:Fallback>
        </mc:AlternateContent>
        <p:spPr>
          <a:xfrm>
            <a:off x="269616" y="2655580"/>
            <a:ext cx="3423171" cy="30428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Scale variation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Improving predictions for squark and gluino production at the LHC with the help of soft gluon resummation</a:t>
            </a:r>
            <a:endParaRPr lang="en-US"/>
          </a:p>
        </p:txBody>
      </p:sp>
      <p:pic>
        <p:nvPicPr>
          <p:cNvPr id="8" name="Picture 7" descr="ppglgl_scale_LHC7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 l="46380" t="14879" r="8482" b="54124"/>
              <a:stretch>
                <a:fillRect/>
              </a:stretch>
            </p:blipFill>
          </mc:Choice>
          <mc:Fallback>
            <p:blipFill>
              <a:blip r:embed="rId5"/>
              <a:srcRect l="46380" t="14879" r="8482" b="54124"/>
              <a:stretch>
                <a:fillRect/>
              </a:stretch>
            </p:blipFill>
          </mc:Fallback>
        </mc:AlternateContent>
        <p:spPr>
          <a:xfrm>
            <a:off x="5030940" y="2638647"/>
            <a:ext cx="3180887" cy="3091147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823383" y="5799997"/>
            <a:ext cx="7497233" cy="68783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0000"/>
                </a:solidFill>
              </a:rPr>
              <a:t>Significant reduction of the scale dependence for NLL+NLO compared to NLO, especially for gluino-pair production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34632" y="3625052"/>
            <a:ext cx="9990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MSTW 2008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19772" y="3684320"/>
            <a:ext cx="9990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MSTW 2008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Content Placeholder 5" descr="sigmas_LHC7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rcRect l="71241" t="10298" r="20169" b="86335"/>
              <a:stretch>
                <a:fillRect/>
              </a:stretch>
            </p:blipFill>
          </mc:Choice>
          <mc:Fallback>
            <p:blipFill>
              <a:blip r:embed="rId7"/>
              <a:srcRect l="71241" t="10298" r="20169" b="86335"/>
              <a:stretch>
                <a:fillRect/>
              </a:stretch>
            </p:blipFill>
          </mc:Fallback>
        </mc:AlternateContent>
        <p:spPr>
          <a:xfrm>
            <a:off x="6536706" y="3801774"/>
            <a:ext cx="736602" cy="408583"/>
          </a:xfrm>
          <a:prstGeom prst="rect">
            <a:avLst/>
          </a:prstGeom>
        </p:spPr>
      </p:pic>
      <p:pic>
        <p:nvPicPr>
          <p:cNvPr id="15" name="Content Placeholder 5" descr="sigmas_LHC7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rcRect l="71241" t="10298" r="20169" b="86335"/>
              <a:stretch>
                <a:fillRect/>
              </a:stretch>
            </p:blipFill>
          </mc:Choice>
          <mc:Fallback>
            <p:blipFill>
              <a:blip r:embed="rId7"/>
              <a:srcRect l="71241" t="10298" r="20169" b="86335"/>
              <a:stretch>
                <a:fillRect/>
              </a:stretch>
            </p:blipFill>
          </mc:Fallback>
        </mc:AlternateContent>
        <p:spPr>
          <a:xfrm>
            <a:off x="1976966" y="3776374"/>
            <a:ext cx="736602" cy="40858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60987" y="1692433"/>
            <a:ext cx="87967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 smtClean="0">
                <a:solidFill>
                  <a:srgbClr val="660066"/>
                </a:solidFill>
              </a:rPr>
              <a:t>[W. </a:t>
            </a:r>
            <a:r>
              <a:rPr lang="en-US" sz="1600" i="1" dirty="0" err="1" smtClean="0">
                <a:solidFill>
                  <a:srgbClr val="660066"/>
                </a:solidFill>
              </a:rPr>
              <a:t>Beenakker</a:t>
            </a:r>
            <a:r>
              <a:rPr lang="en-US" sz="1600" i="1" dirty="0" smtClean="0">
                <a:solidFill>
                  <a:srgbClr val="660066"/>
                </a:solidFill>
              </a:rPr>
              <a:t>, S. </a:t>
            </a:r>
            <a:r>
              <a:rPr lang="en-US" sz="1600" i="1" dirty="0" err="1" smtClean="0">
                <a:solidFill>
                  <a:srgbClr val="660066"/>
                </a:solidFill>
              </a:rPr>
              <a:t>Brensing</a:t>
            </a:r>
            <a:r>
              <a:rPr lang="en-US" sz="1600" i="1" dirty="0" smtClean="0">
                <a:solidFill>
                  <a:srgbClr val="660066"/>
                </a:solidFill>
              </a:rPr>
              <a:t>, M. </a:t>
            </a:r>
            <a:r>
              <a:rPr lang="en-US" sz="1600" i="1" dirty="0" err="1" smtClean="0">
                <a:solidFill>
                  <a:srgbClr val="660066"/>
                </a:solidFill>
              </a:rPr>
              <a:t>Krämer</a:t>
            </a:r>
            <a:r>
              <a:rPr lang="en-US" sz="1600" i="1" dirty="0" smtClean="0">
                <a:solidFill>
                  <a:srgbClr val="660066"/>
                </a:solidFill>
              </a:rPr>
              <a:t>, AK, E. </a:t>
            </a:r>
            <a:r>
              <a:rPr lang="en-US" sz="1600" i="1" dirty="0" err="1" smtClean="0">
                <a:solidFill>
                  <a:srgbClr val="660066"/>
                </a:solidFill>
              </a:rPr>
              <a:t>Laenen</a:t>
            </a:r>
            <a:r>
              <a:rPr lang="en-US" sz="1600" i="1" dirty="0" smtClean="0">
                <a:solidFill>
                  <a:srgbClr val="660066"/>
                </a:solidFill>
              </a:rPr>
              <a:t>, </a:t>
            </a:r>
            <a:r>
              <a:rPr lang="en-US" sz="1600" i="1" dirty="0" err="1" smtClean="0">
                <a:solidFill>
                  <a:srgbClr val="660066"/>
                </a:solidFill>
              </a:rPr>
              <a:t>L.Motyka</a:t>
            </a:r>
            <a:r>
              <a:rPr lang="en-US" sz="1600" i="1" dirty="0" smtClean="0">
                <a:solidFill>
                  <a:srgbClr val="660066"/>
                </a:solidFill>
              </a:rPr>
              <a:t> and I. </a:t>
            </a:r>
            <a:r>
              <a:rPr lang="en-US" sz="1600" i="1" dirty="0" smtClean="0">
                <a:solidFill>
                  <a:srgbClr val="660066"/>
                </a:solidFill>
              </a:rPr>
              <a:t>Niessen</a:t>
            </a:r>
            <a:r>
              <a:rPr lang="en-US" sz="1600" i="1" dirty="0" smtClean="0">
                <a:solidFill>
                  <a:srgbClr val="660066"/>
                </a:solidFill>
              </a:rPr>
              <a:t>’11</a:t>
            </a:r>
            <a:r>
              <a:rPr lang="en-US" sz="1600" i="1" dirty="0" smtClean="0">
                <a:solidFill>
                  <a:srgbClr val="660066"/>
                </a:solidFill>
              </a:rPr>
              <a:t>]</a:t>
            </a:r>
            <a:endParaRPr lang="en-US" sz="1600" i="1" dirty="0" smtClean="0">
              <a:solidFill>
                <a:srgbClr val="660066"/>
              </a:solidFill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403412" y="2254124"/>
            <a:ext cx="3931920" cy="3975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4025" marR="0" lvl="0" indent="-454025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Squark-gluino production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D3D2A-CCAB-574D-AA9F-919DC90F102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 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254124"/>
            <a:ext cx="3931920" cy="3975100"/>
          </a:xfrm>
        </p:spPr>
        <p:txBody>
          <a:bodyPr>
            <a:normAutofit/>
          </a:bodyPr>
          <a:lstStyle/>
          <a:p>
            <a:r>
              <a:rPr lang="en-US" sz="1800" dirty="0" err="1" smtClean="0"/>
              <a:t>Squark-gluino</a:t>
            </a:r>
            <a:r>
              <a:rPr lang="en-US" sz="1800" dirty="0" smtClean="0"/>
              <a:t> production</a:t>
            </a:r>
            <a:endParaRPr lang="en-US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7544" y="2254124"/>
            <a:ext cx="3931920" cy="3975100"/>
          </a:xfrm>
        </p:spPr>
        <p:txBody>
          <a:bodyPr>
            <a:normAutofit/>
          </a:bodyPr>
          <a:lstStyle/>
          <a:p>
            <a:r>
              <a:rPr lang="en-US" sz="1800" dirty="0" err="1" smtClean="0"/>
              <a:t>Gluino</a:t>
            </a:r>
            <a:r>
              <a:rPr lang="en-US" sz="1800" dirty="0" smtClean="0"/>
              <a:t>-pair production</a:t>
            </a:r>
            <a:endParaRPr lang="en-US" sz="18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Improving predictions for squark and gluino production at the LHC with the help of soft gluon resummation</a:t>
            </a:r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89605" y="5864534"/>
            <a:ext cx="8544023" cy="606363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Significant reduction of the FULL theory error due to reducing the scale variation!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7" name="Picture 16" descr="12_sg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50145" t="25679" r="6398" b="41482"/>
              <a:stretch>
                <a:fillRect/>
              </a:stretch>
            </p:blipFill>
          </mc:Choice>
          <mc:Fallback>
            <p:blipFill>
              <a:blip r:embed="rId3"/>
              <a:srcRect l="50145" t="25679" r="6398" b="41482"/>
              <a:stretch>
                <a:fillRect/>
              </a:stretch>
            </p:blipFill>
          </mc:Fallback>
        </mc:AlternateContent>
        <p:spPr>
          <a:xfrm>
            <a:off x="617175" y="2827868"/>
            <a:ext cx="2897384" cy="2833470"/>
          </a:xfrm>
          <a:prstGeom prst="rect">
            <a:avLst/>
          </a:prstGeom>
        </p:spPr>
      </p:pic>
      <p:pic>
        <p:nvPicPr>
          <p:cNvPr id="21" name="Picture 20" descr="12_gg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 l="51859" t="1504" r="3416" b="68866"/>
              <a:stretch>
                <a:fillRect/>
              </a:stretch>
            </p:blipFill>
          </mc:Choice>
          <mc:Fallback>
            <p:blipFill>
              <a:blip r:embed="rId5"/>
              <a:srcRect l="51859" t="1504" r="3416" b="68866"/>
              <a:stretch>
                <a:fillRect/>
              </a:stretch>
            </p:blipFill>
          </mc:Fallback>
        </mc:AlternateContent>
        <p:spPr>
          <a:xfrm>
            <a:off x="5859233" y="2878667"/>
            <a:ext cx="2912338" cy="2730316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3514559" y="3417731"/>
            <a:ext cx="2276942" cy="1529604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Width of the bands:</a:t>
            </a:r>
            <a:r>
              <a:rPr lang="en-US" sz="1600" dirty="0" smtClean="0">
                <a:solidFill>
                  <a:schemeClr val="tx1"/>
                </a:solidFill>
              </a:rPr>
              <a:t> combined theory </a:t>
            </a:r>
            <a:r>
              <a:rPr lang="en-US" sz="1600" dirty="0" smtClean="0">
                <a:solidFill>
                  <a:schemeClr val="tx1"/>
                </a:solidFill>
              </a:rPr>
              <a:t>error due to scale variation 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0.5 &lt; </a:t>
            </a:r>
            <a:r>
              <a:rPr lang="en-US" sz="1600" dirty="0" err="1" smtClean="0">
                <a:solidFill>
                  <a:schemeClr val="tx1"/>
                </a:solidFill>
              </a:rPr>
              <a:t>μ/m</a:t>
            </a:r>
            <a:r>
              <a:rPr lang="en-US" sz="1600" dirty="0" smtClean="0">
                <a:solidFill>
                  <a:schemeClr val="tx1"/>
                </a:solidFill>
              </a:rPr>
              <a:t> &lt; 2, 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   68%  C.L. </a:t>
            </a:r>
            <a:r>
              <a:rPr lang="en-US" sz="1600" dirty="0" err="1" smtClean="0">
                <a:solidFill>
                  <a:schemeClr val="tx1"/>
                </a:solidFill>
              </a:rPr>
              <a:t>pdf</a:t>
            </a:r>
            <a:r>
              <a:rPr lang="en-US" sz="1600" dirty="0" smtClean="0">
                <a:solidFill>
                  <a:schemeClr val="tx1"/>
                </a:solidFill>
              </a:rPr>
              <a:t> error and </a:t>
            </a:r>
            <a:r>
              <a:rPr lang="en-US" sz="1600" dirty="0" err="1" smtClean="0">
                <a:solidFill>
                  <a:schemeClr val="tx1"/>
                </a:solidFill>
              </a:rPr>
              <a:t>α</a:t>
            </a:r>
            <a:r>
              <a:rPr lang="en-US" sz="1600" baseline="-25000" dirty="0" err="1" smtClean="0">
                <a:solidFill>
                  <a:schemeClr val="tx1"/>
                </a:solidFill>
              </a:rPr>
              <a:t>s</a:t>
            </a:r>
            <a:r>
              <a:rPr lang="en-US" sz="1600" dirty="0" smtClean="0">
                <a:solidFill>
                  <a:schemeClr val="tx1"/>
                </a:solidFill>
              </a:rPr>
              <a:t> error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60987" y="1692433"/>
            <a:ext cx="87967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 smtClean="0">
                <a:solidFill>
                  <a:srgbClr val="660066"/>
                </a:solidFill>
              </a:rPr>
              <a:t>[W. </a:t>
            </a:r>
            <a:r>
              <a:rPr lang="en-US" sz="1600" i="1" dirty="0" err="1" smtClean="0">
                <a:solidFill>
                  <a:srgbClr val="660066"/>
                </a:solidFill>
              </a:rPr>
              <a:t>Beenakker</a:t>
            </a:r>
            <a:r>
              <a:rPr lang="en-US" sz="1600" i="1" dirty="0" smtClean="0">
                <a:solidFill>
                  <a:srgbClr val="660066"/>
                </a:solidFill>
              </a:rPr>
              <a:t>, S. </a:t>
            </a:r>
            <a:r>
              <a:rPr lang="en-US" sz="1600" i="1" dirty="0" err="1" smtClean="0">
                <a:solidFill>
                  <a:srgbClr val="660066"/>
                </a:solidFill>
              </a:rPr>
              <a:t>Brensing</a:t>
            </a:r>
            <a:r>
              <a:rPr lang="en-US" sz="1600" i="1" dirty="0" smtClean="0">
                <a:solidFill>
                  <a:srgbClr val="660066"/>
                </a:solidFill>
              </a:rPr>
              <a:t>, M. </a:t>
            </a:r>
            <a:r>
              <a:rPr lang="en-US" sz="1600" i="1" dirty="0" err="1" smtClean="0">
                <a:solidFill>
                  <a:srgbClr val="660066"/>
                </a:solidFill>
              </a:rPr>
              <a:t>Krämer</a:t>
            </a:r>
            <a:r>
              <a:rPr lang="en-US" sz="1600" i="1" dirty="0" smtClean="0">
                <a:solidFill>
                  <a:srgbClr val="660066"/>
                </a:solidFill>
              </a:rPr>
              <a:t>, AK, E. </a:t>
            </a:r>
            <a:r>
              <a:rPr lang="en-US" sz="1600" i="1" dirty="0" err="1" smtClean="0">
                <a:solidFill>
                  <a:srgbClr val="660066"/>
                </a:solidFill>
              </a:rPr>
              <a:t>Laenen</a:t>
            </a:r>
            <a:r>
              <a:rPr lang="en-US" sz="1600" i="1" dirty="0" smtClean="0">
                <a:solidFill>
                  <a:srgbClr val="660066"/>
                </a:solidFill>
              </a:rPr>
              <a:t>, </a:t>
            </a:r>
            <a:r>
              <a:rPr lang="en-US" sz="1600" i="1" dirty="0" err="1" smtClean="0">
                <a:solidFill>
                  <a:srgbClr val="660066"/>
                </a:solidFill>
              </a:rPr>
              <a:t>L.Motyka</a:t>
            </a:r>
            <a:r>
              <a:rPr lang="en-US" sz="1600" i="1" dirty="0" smtClean="0">
                <a:solidFill>
                  <a:srgbClr val="660066"/>
                </a:solidFill>
              </a:rPr>
              <a:t> and I. </a:t>
            </a:r>
            <a:r>
              <a:rPr lang="en-US" sz="1600" i="1" dirty="0" smtClean="0">
                <a:solidFill>
                  <a:srgbClr val="660066"/>
                </a:solidFill>
              </a:rPr>
              <a:t>Niessen</a:t>
            </a:r>
            <a:r>
              <a:rPr lang="en-US" sz="1600" i="1" dirty="0" smtClean="0">
                <a:solidFill>
                  <a:srgbClr val="660066"/>
                </a:solidFill>
              </a:rPr>
              <a:t>’11</a:t>
            </a:r>
            <a:r>
              <a:rPr lang="en-US" sz="1600" i="1" dirty="0" smtClean="0">
                <a:solidFill>
                  <a:srgbClr val="660066"/>
                </a:solidFill>
              </a:rPr>
              <a:t>]</a:t>
            </a:r>
            <a:endParaRPr lang="en-US" sz="1600" i="1" dirty="0" smtClean="0">
              <a:solidFill>
                <a:srgbClr val="660066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D3D2A-CCAB-574D-AA9F-919DC90F102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Tevatron</a:t>
            </a:r>
            <a:r>
              <a:rPr lang="en-US" dirty="0" smtClean="0"/>
              <a:t>  Searches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698" y="1750203"/>
            <a:ext cx="8607753" cy="4602164"/>
          </a:xfrm>
        </p:spPr>
        <p:txBody>
          <a:bodyPr>
            <a:normAutofit/>
          </a:bodyPr>
          <a:lstStyle/>
          <a:p>
            <a:r>
              <a:rPr lang="en-US" sz="1800" dirty="0" smtClean="0"/>
              <a:t>NLL+NLO analysis also performed for production of </a:t>
            </a:r>
            <a:r>
              <a:rPr lang="en-US" sz="1800" dirty="0" err="1" smtClean="0"/>
              <a:t>squarks</a:t>
            </a:r>
            <a:r>
              <a:rPr lang="en-US" sz="1800" dirty="0" smtClean="0"/>
              <a:t> and </a:t>
            </a:r>
            <a:r>
              <a:rPr lang="en-US" sz="1800" dirty="0" err="1" smtClean="0"/>
              <a:t>gluinos</a:t>
            </a:r>
            <a:r>
              <a:rPr lang="en-US" sz="1800" dirty="0" smtClean="0"/>
              <a:t> at the </a:t>
            </a:r>
            <a:r>
              <a:rPr lang="en-US" sz="1800" dirty="0" err="1" smtClean="0"/>
              <a:t>Tevatron</a:t>
            </a:r>
            <a:endParaRPr lang="en-US" sz="1800" dirty="0" smtClean="0"/>
          </a:p>
          <a:p>
            <a:r>
              <a:rPr lang="en-US" sz="1800" dirty="0" smtClean="0"/>
              <a:t>CDF mass limits revisited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Improving predictions for squark and gluino production at the LHC with the help of soft gluon resummation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97392" y="2008778"/>
            <a:ext cx="6763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i="1" dirty="0" smtClean="0">
                <a:solidFill>
                  <a:srgbClr val="660066"/>
                </a:solidFill>
              </a:rPr>
              <a:t>[</a:t>
            </a:r>
            <a:r>
              <a:rPr lang="de-DE" sz="1600" i="1" dirty="0" err="1" smtClean="0">
                <a:solidFill>
                  <a:srgbClr val="660066"/>
                </a:solidFill>
              </a:rPr>
              <a:t>Beenakker</a:t>
            </a:r>
            <a:r>
              <a:rPr lang="de-DE" sz="1600" i="1" dirty="0" smtClean="0">
                <a:solidFill>
                  <a:srgbClr val="660066"/>
                </a:solidFill>
              </a:rPr>
              <a:t>, </a:t>
            </a:r>
            <a:r>
              <a:rPr lang="de-DE" sz="1600" i="1" dirty="0" err="1" smtClean="0">
                <a:solidFill>
                  <a:srgbClr val="660066"/>
                </a:solidFill>
              </a:rPr>
              <a:t>Brensing</a:t>
            </a:r>
            <a:r>
              <a:rPr lang="de-DE" sz="1600" i="1" dirty="0" smtClean="0">
                <a:solidFill>
                  <a:srgbClr val="660066"/>
                </a:solidFill>
              </a:rPr>
              <a:t>, Krämer, AK, </a:t>
            </a:r>
            <a:r>
              <a:rPr lang="de-DE" sz="1600" i="1" dirty="0" err="1" smtClean="0">
                <a:solidFill>
                  <a:srgbClr val="660066"/>
                </a:solidFill>
              </a:rPr>
              <a:t>Laenen</a:t>
            </a:r>
            <a:r>
              <a:rPr lang="de-DE" sz="1600" i="1" dirty="0" smtClean="0">
                <a:solidFill>
                  <a:srgbClr val="660066"/>
                </a:solidFill>
              </a:rPr>
              <a:t>, </a:t>
            </a:r>
            <a:r>
              <a:rPr lang="de-DE" sz="1600" i="1" dirty="0" smtClean="0">
                <a:solidFill>
                  <a:srgbClr val="660066"/>
                </a:solidFill>
              </a:rPr>
              <a:t>Niessen</a:t>
            </a:r>
            <a:r>
              <a:rPr lang="de-DE" sz="1600" i="1" dirty="0" smtClean="0">
                <a:solidFill>
                  <a:srgbClr val="660066"/>
                </a:solidFill>
              </a:rPr>
              <a:t>‘</a:t>
            </a:r>
            <a:r>
              <a:rPr lang="de-DE" sz="1600" i="1" dirty="0" smtClean="0">
                <a:solidFill>
                  <a:srgbClr val="660066"/>
                </a:solidFill>
              </a:rPr>
              <a:t>09</a:t>
            </a:r>
            <a:r>
              <a:rPr lang="de-DE" sz="1600" i="1" dirty="0" smtClean="0">
                <a:solidFill>
                  <a:srgbClr val="660066"/>
                </a:solidFill>
              </a:rPr>
              <a:t>]</a:t>
            </a:r>
            <a:endParaRPr lang="de-DE" sz="1600" i="1" dirty="0">
              <a:solidFill>
                <a:srgbClr val="660066"/>
              </a:solidFill>
            </a:endParaRPr>
          </a:p>
        </p:txBody>
      </p:sp>
      <p:pic>
        <p:nvPicPr>
          <p:cNvPr id="7" name="Picture 6" descr="plane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591148" y="3179366"/>
            <a:ext cx="3126649" cy="3010847"/>
          </a:xfrm>
          <a:prstGeom prst="rect">
            <a:avLst/>
          </a:prstGeom>
        </p:spPr>
      </p:pic>
      <p:pic>
        <p:nvPicPr>
          <p:cNvPr id="11" name="Picture 10" descr="cross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922720" y="2996839"/>
            <a:ext cx="3068830" cy="2960582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6035145" y="6245653"/>
            <a:ext cx="2271384" cy="44301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/>
                </a:solidFill>
              </a:rPr>
              <a:t>5-10 </a:t>
            </a:r>
            <a:r>
              <a:rPr lang="en-US" dirty="0" err="1" smtClean="0">
                <a:solidFill>
                  <a:schemeClr val="accent6"/>
                </a:solidFill>
              </a:rPr>
              <a:t>GeV</a:t>
            </a:r>
            <a:r>
              <a:rPr lang="en-US" dirty="0" smtClean="0">
                <a:solidFill>
                  <a:schemeClr val="accent6"/>
                </a:solidFill>
              </a:rPr>
              <a:t> shift</a:t>
            </a:r>
            <a:endParaRPr lang="en-US" dirty="0">
              <a:solidFill>
                <a:schemeClr val="accent6"/>
              </a:solidFill>
            </a:endParaRPr>
          </a:p>
        </p:txBody>
      </p:sp>
      <p:cxnSp>
        <p:nvCxnSpPr>
          <p:cNvPr id="14" name="Straight Arrow Connector 13"/>
          <p:cNvCxnSpPr>
            <a:stCxn id="12" idx="0"/>
          </p:cNvCxnSpPr>
          <p:nvPr/>
        </p:nvCxnSpPr>
        <p:spPr>
          <a:xfrm rot="16200000" flipV="1">
            <a:off x="5963659" y="5038475"/>
            <a:ext cx="1795923" cy="6184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17926" y="2762832"/>
            <a:ext cx="8221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i="1" dirty="0" smtClean="0">
                <a:solidFill>
                  <a:srgbClr val="660066"/>
                </a:solidFill>
              </a:rPr>
              <a:t>[</a:t>
            </a:r>
            <a:r>
              <a:rPr lang="de-DE" sz="1600" i="1" dirty="0" err="1" smtClean="0">
                <a:solidFill>
                  <a:srgbClr val="660066"/>
                </a:solidFill>
              </a:rPr>
              <a:t>Beenakker</a:t>
            </a:r>
            <a:r>
              <a:rPr lang="de-DE" sz="1600" i="1" dirty="0" smtClean="0">
                <a:solidFill>
                  <a:srgbClr val="660066"/>
                </a:solidFill>
              </a:rPr>
              <a:t>, </a:t>
            </a:r>
            <a:r>
              <a:rPr lang="de-DE" sz="1600" i="1" dirty="0" err="1" smtClean="0">
                <a:solidFill>
                  <a:srgbClr val="660066"/>
                </a:solidFill>
              </a:rPr>
              <a:t>Brensing</a:t>
            </a:r>
            <a:r>
              <a:rPr lang="de-DE" sz="1600" i="1" dirty="0" smtClean="0">
                <a:solidFill>
                  <a:srgbClr val="660066"/>
                </a:solidFill>
              </a:rPr>
              <a:t>, </a:t>
            </a:r>
            <a:r>
              <a:rPr lang="de-DE" sz="1600" i="1" dirty="0" err="1" smtClean="0">
                <a:solidFill>
                  <a:srgbClr val="660066"/>
                </a:solidFill>
              </a:rPr>
              <a:t>d‘Onofrio</a:t>
            </a:r>
            <a:r>
              <a:rPr lang="de-DE" sz="1600" i="1" dirty="0" smtClean="0">
                <a:solidFill>
                  <a:srgbClr val="660066"/>
                </a:solidFill>
              </a:rPr>
              <a:t>, Krämer, AK, </a:t>
            </a:r>
            <a:r>
              <a:rPr lang="de-DE" sz="1600" i="1" dirty="0" err="1" smtClean="0">
                <a:solidFill>
                  <a:srgbClr val="660066"/>
                </a:solidFill>
              </a:rPr>
              <a:t>Laenen</a:t>
            </a:r>
            <a:r>
              <a:rPr lang="de-DE" sz="1600" i="1" dirty="0" smtClean="0">
                <a:solidFill>
                  <a:srgbClr val="660066"/>
                </a:solidFill>
              </a:rPr>
              <a:t>, Martinez,  </a:t>
            </a:r>
            <a:r>
              <a:rPr lang="de-DE" sz="1600" i="1" dirty="0" smtClean="0">
                <a:solidFill>
                  <a:srgbClr val="660066"/>
                </a:solidFill>
              </a:rPr>
              <a:t>Niessen</a:t>
            </a:r>
            <a:r>
              <a:rPr lang="de-DE" sz="1600" i="1" dirty="0" smtClean="0">
                <a:solidFill>
                  <a:srgbClr val="660066"/>
                </a:solidFill>
              </a:rPr>
              <a:t>‘11</a:t>
            </a:r>
            <a:r>
              <a:rPr lang="de-DE" sz="1600" i="1" dirty="0" smtClean="0">
                <a:solidFill>
                  <a:srgbClr val="660066"/>
                </a:solidFill>
              </a:rPr>
              <a:t>]</a:t>
            </a:r>
            <a:endParaRPr lang="de-DE" sz="1600" i="1" dirty="0">
              <a:solidFill>
                <a:srgbClr val="660066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D3D2A-CCAB-574D-AA9F-919DC90F102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on LHC Searches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5610" y="5878762"/>
            <a:ext cx="3963313" cy="558270"/>
          </a:xfrm>
        </p:spPr>
        <p:txBody>
          <a:bodyPr>
            <a:normAutofit fontScale="77500" lnSpcReduction="20000"/>
          </a:bodyPr>
          <a:lstStyle/>
          <a:p>
            <a:r>
              <a:rPr lang="en-US" sz="1800" dirty="0" smtClean="0"/>
              <a:t>Auxiliary information publicly available, including </a:t>
            </a:r>
            <a:r>
              <a:rPr lang="en-US" sz="1800" smtClean="0"/>
              <a:t>signal acceptance </a:t>
            </a:r>
            <a:r>
              <a:rPr lang="en-US" sz="1800" dirty="0" smtClean="0"/>
              <a:t>times efficiency</a:t>
            </a:r>
            <a:endParaRPr lang="en-US" sz="18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Improving predictions for squark and gluino production at the LHC with the help of soft gluon resummation</a:t>
            </a:r>
            <a:endParaRPr lang="en-US"/>
          </a:p>
        </p:txBody>
      </p:sp>
      <p:pic>
        <p:nvPicPr>
          <p:cNvPr id="7" name="Picture 6" descr="atlas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48222" y="2256293"/>
            <a:ext cx="3777051" cy="35205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5610" y="1829812"/>
            <a:ext cx="2963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660066"/>
                </a:solidFill>
              </a:rPr>
              <a:t>[ATLAS, PLB 701 (2011) 186]</a:t>
            </a:r>
            <a:endParaRPr lang="en-US" sz="1600" i="1" dirty="0">
              <a:solidFill>
                <a:srgbClr val="660066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D3D2A-CCAB-574D-AA9F-919DC90F102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LHC Searches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MSUGRA, MSSM, parameter space</a:t>
            </a:r>
          </a:p>
          <a:p>
            <a:r>
              <a:rPr lang="en-US" dirty="0" smtClean="0"/>
              <a:t>R symmetry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63" y="1858963"/>
            <a:ext cx="8526328" cy="426720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Improving predictions for squark and gluino production at the LHC with the help of soft gluon resummation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98" y="2282072"/>
            <a:ext cx="3268133" cy="31047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8695" y="2499511"/>
            <a:ext cx="3747687" cy="2688696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D3D2A-CCAB-574D-AA9F-919DC90F102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on LHC Searches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5610" y="5878762"/>
            <a:ext cx="3963313" cy="558270"/>
          </a:xfrm>
        </p:spPr>
        <p:txBody>
          <a:bodyPr>
            <a:normAutofit fontScale="77500" lnSpcReduction="20000"/>
          </a:bodyPr>
          <a:lstStyle/>
          <a:p>
            <a:r>
              <a:rPr lang="en-US" sz="1800" dirty="0" smtClean="0"/>
              <a:t>Auxiliary information publicly available, including </a:t>
            </a:r>
            <a:r>
              <a:rPr lang="en-US" sz="1800" smtClean="0"/>
              <a:t>signal acceptance </a:t>
            </a:r>
            <a:r>
              <a:rPr lang="en-US" sz="1800" dirty="0" smtClean="0"/>
              <a:t>times efficiency</a:t>
            </a:r>
            <a:endParaRPr lang="en-US" sz="18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Improving predictions for squark and gluino production at the LHC with the help of soft gluon resummation</a:t>
            </a:r>
            <a:endParaRPr lang="en-US"/>
          </a:p>
        </p:txBody>
      </p:sp>
      <p:pic>
        <p:nvPicPr>
          <p:cNvPr id="7" name="Picture 6" descr="atlas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48222" y="2256293"/>
            <a:ext cx="3777051" cy="35205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5610" y="1829812"/>
            <a:ext cx="2963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660066"/>
                </a:solidFill>
              </a:rPr>
              <a:t>[ATLAS, PLB 701 (2011) 186]</a:t>
            </a:r>
            <a:endParaRPr lang="en-US" sz="1600" i="1" dirty="0">
              <a:solidFill>
                <a:srgbClr val="6600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23507" y="3234267"/>
            <a:ext cx="1566334" cy="1530351"/>
          </a:xfrm>
          <a:prstGeom prst="rect">
            <a:avLst/>
          </a:prstGeom>
          <a:noFill/>
          <a:ln w="25400">
            <a:solidFill>
              <a:srgbClr val="33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exclusionlimitNLL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109853" y="2367557"/>
            <a:ext cx="3424520" cy="3198596"/>
          </a:xfrm>
          <a:prstGeom prst="rect">
            <a:avLst/>
          </a:prstGeom>
        </p:spPr>
      </p:pic>
      <p:cxnSp>
        <p:nvCxnSpPr>
          <p:cNvPr id="12" name="Straight Arrow Connector 11"/>
          <p:cNvCxnSpPr>
            <a:stCxn id="8" idx="3"/>
          </p:cNvCxnSpPr>
          <p:nvPr/>
        </p:nvCxnSpPr>
        <p:spPr>
          <a:xfrm flipV="1">
            <a:off x="3189841" y="3945467"/>
            <a:ext cx="2381226" cy="53976"/>
          </a:xfrm>
          <a:prstGeom prst="straightConnector1">
            <a:avLst/>
          </a:prstGeom>
          <a:ln>
            <a:solidFill>
              <a:srgbClr val="33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D3D2A-CCAB-574D-AA9F-919DC90F102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xclusionlimitNLL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109853" y="2367557"/>
            <a:ext cx="3424520" cy="3198596"/>
          </a:xfrm>
          <a:prstGeom prst="rect">
            <a:avLst/>
          </a:prstGeom>
        </p:spPr>
      </p:pic>
      <p:pic>
        <p:nvPicPr>
          <p:cNvPr id="7" name="Picture 6" descr="atlas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48222" y="2256293"/>
            <a:ext cx="3777051" cy="3520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on LHC Searches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5610" y="5878762"/>
            <a:ext cx="3963313" cy="558270"/>
          </a:xfrm>
        </p:spPr>
        <p:txBody>
          <a:bodyPr>
            <a:normAutofit fontScale="77500" lnSpcReduction="20000"/>
          </a:bodyPr>
          <a:lstStyle/>
          <a:p>
            <a:r>
              <a:rPr lang="en-US" sz="1800" dirty="0" smtClean="0"/>
              <a:t>Auxiliary information publicly available, including </a:t>
            </a:r>
            <a:r>
              <a:rPr lang="en-US" sz="1800" smtClean="0"/>
              <a:t>signal acceptance </a:t>
            </a:r>
            <a:r>
              <a:rPr lang="en-US" sz="1800" dirty="0" smtClean="0"/>
              <a:t>times efficiency</a:t>
            </a:r>
            <a:endParaRPr lang="en-US" sz="18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Improving predictions for squark and gluino production at the LHC with the help of soft gluon resummation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55610" y="1829812"/>
            <a:ext cx="2963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660066"/>
                </a:solidFill>
              </a:rPr>
              <a:t>[ATLAS, PLB 701 (2011) 186]</a:t>
            </a:r>
            <a:endParaRPr lang="en-US" sz="1600" i="1" dirty="0">
              <a:solidFill>
                <a:srgbClr val="6600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23507" y="3234267"/>
            <a:ext cx="1566334" cy="1530351"/>
          </a:xfrm>
          <a:prstGeom prst="rect">
            <a:avLst/>
          </a:prstGeom>
          <a:noFill/>
          <a:ln w="25400">
            <a:solidFill>
              <a:srgbClr val="33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8" idx="3"/>
          </p:cNvCxnSpPr>
          <p:nvPr/>
        </p:nvCxnSpPr>
        <p:spPr>
          <a:xfrm flipV="1">
            <a:off x="3189841" y="3945467"/>
            <a:ext cx="2381226" cy="53976"/>
          </a:xfrm>
          <a:prstGeom prst="straightConnector1">
            <a:avLst/>
          </a:prstGeom>
          <a:ln>
            <a:solidFill>
              <a:srgbClr val="33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201837" y="2980251"/>
            <a:ext cx="808563" cy="827616"/>
          </a:xfrm>
          <a:prstGeom prst="rect">
            <a:avLst/>
          </a:prstGeom>
          <a:noFill/>
          <a:ln w="25400">
            <a:solidFill>
              <a:srgbClr val="00CC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exclusionlimitNLLzoom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6413493" y="4155287"/>
            <a:ext cx="2273736" cy="2147417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17" name="Straight Arrow Connector 16"/>
          <p:cNvCxnSpPr/>
          <p:nvPr/>
        </p:nvCxnSpPr>
        <p:spPr>
          <a:xfrm rot="16200000" flipH="1">
            <a:off x="6540003" y="3884564"/>
            <a:ext cx="331630" cy="178236"/>
          </a:xfrm>
          <a:prstGeom prst="straightConnector1">
            <a:avLst/>
          </a:prstGeom>
          <a:ln>
            <a:solidFill>
              <a:srgbClr val="00CC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D3D2A-CCAB-574D-AA9F-919DC90F102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xclusionlimitNLL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109853" y="2367557"/>
            <a:ext cx="3424520" cy="3198596"/>
          </a:xfrm>
          <a:prstGeom prst="rect">
            <a:avLst/>
          </a:prstGeom>
        </p:spPr>
      </p:pic>
      <p:pic>
        <p:nvPicPr>
          <p:cNvPr id="7" name="Picture 6" descr="atlas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48222" y="2256293"/>
            <a:ext cx="3777051" cy="3520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on LHC Searches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Improving predictions for squark and gluino production at the LHC with the help of soft gluon resummation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55610" y="1829812"/>
            <a:ext cx="2963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660066"/>
                </a:solidFill>
              </a:rPr>
              <a:t>[ATLAS, PLB 701 (2011) 186]</a:t>
            </a:r>
            <a:endParaRPr lang="en-US" sz="1600" i="1" dirty="0">
              <a:solidFill>
                <a:srgbClr val="6600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23507" y="3234267"/>
            <a:ext cx="1566334" cy="1530351"/>
          </a:xfrm>
          <a:prstGeom prst="rect">
            <a:avLst/>
          </a:prstGeom>
          <a:noFill/>
          <a:ln w="25400">
            <a:solidFill>
              <a:srgbClr val="33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8" idx="3"/>
          </p:cNvCxnSpPr>
          <p:nvPr/>
        </p:nvCxnSpPr>
        <p:spPr>
          <a:xfrm flipV="1">
            <a:off x="3189841" y="3945467"/>
            <a:ext cx="2381226" cy="53976"/>
          </a:xfrm>
          <a:prstGeom prst="straightConnector1">
            <a:avLst/>
          </a:prstGeom>
          <a:ln>
            <a:solidFill>
              <a:srgbClr val="33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201837" y="2980251"/>
            <a:ext cx="808563" cy="827616"/>
          </a:xfrm>
          <a:prstGeom prst="rect">
            <a:avLst/>
          </a:prstGeom>
          <a:noFill/>
          <a:ln w="25400">
            <a:solidFill>
              <a:srgbClr val="00CC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exclusionlimitNLLzoom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6413493" y="4155287"/>
            <a:ext cx="2273736" cy="2147417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17" name="Straight Arrow Connector 16"/>
          <p:cNvCxnSpPr/>
          <p:nvPr/>
        </p:nvCxnSpPr>
        <p:spPr>
          <a:xfrm rot="16200000" flipH="1">
            <a:off x="6540003" y="3884564"/>
            <a:ext cx="331630" cy="178236"/>
          </a:xfrm>
          <a:prstGeom prst="straightConnector1">
            <a:avLst/>
          </a:prstGeom>
          <a:ln>
            <a:solidFill>
              <a:srgbClr val="00CC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3149608" y="4139497"/>
            <a:ext cx="3368810" cy="2178997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>
          <a:xfrm>
            <a:off x="3191130" y="4270090"/>
            <a:ext cx="3299012" cy="204840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Up to 50 </a:t>
            </a:r>
            <a:r>
              <a:rPr lang="en-US" dirty="0" err="1" smtClean="0"/>
              <a:t>GeV</a:t>
            </a:r>
            <a:r>
              <a:rPr lang="en-US" dirty="0" smtClean="0"/>
              <a:t> shift due to NLL corrections</a:t>
            </a:r>
          </a:p>
          <a:p>
            <a:r>
              <a:rPr lang="en-US" dirty="0" smtClean="0"/>
              <a:t>Shifts in the exclusion limits similar in size independently of the test statistic used</a:t>
            </a:r>
          </a:p>
          <a:p>
            <a:r>
              <a:rPr lang="en-US" dirty="0" smtClean="0"/>
              <a:t>For higher masses expect bigger impact on the exclusion limits!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D3D2A-CCAB-574D-AA9F-919DC90F102F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Code: NLL-Fast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18029" y="1845734"/>
            <a:ext cx="8540221" cy="4574365"/>
          </a:xfrm>
        </p:spPr>
        <p:txBody>
          <a:bodyPr>
            <a:normAutofit fontScale="92500" lnSpcReduction="20000"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All four processes of </a:t>
            </a:r>
            <a:r>
              <a:rPr lang="en-US" sz="1800" b="1" dirty="0" err="1" smtClean="0">
                <a:solidFill>
                  <a:srgbClr val="FF0000"/>
                </a:solidFill>
              </a:rPr>
              <a:t>squark</a:t>
            </a:r>
            <a:r>
              <a:rPr lang="en-US" sz="1800" b="1" dirty="0" smtClean="0">
                <a:solidFill>
                  <a:srgbClr val="FF0000"/>
                </a:solidFill>
              </a:rPr>
              <a:t> and </a:t>
            </a:r>
            <a:r>
              <a:rPr lang="en-US" sz="1800" b="1" dirty="0" err="1" smtClean="0">
                <a:solidFill>
                  <a:srgbClr val="FF0000"/>
                </a:solidFill>
              </a:rPr>
              <a:t>gluino</a:t>
            </a:r>
            <a:r>
              <a:rPr lang="en-US" sz="1800" b="1" dirty="0" smtClean="0">
                <a:solidFill>
                  <a:srgbClr val="FF0000"/>
                </a:solidFill>
              </a:rPr>
              <a:t> production at NLL+NLO</a:t>
            </a:r>
          </a:p>
          <a:p>
            <a:r>
              <a:rPr lang="en-US" sz="1800" dirty="0" smtClean="0"/>
              <a:t>Available at</a:t>
            </a:r>
          </a:p>
          <a:p>
            <a:pPr algn="ctr">
              <a:spcAft>
                <a:spcPts val="3000"/>
              </a:spcAft>
              <a:buNone/>
            </a:pPr>
            <a:r>
              <a:rPr lang="en-US" sz="1946" b="1" u="sng" dirty="0" smtClean="0">
                <a:solidFill>
                  <a:srgbClr val="008000"/>
                </a:solidFill>
                <a:hlinkClick r:id="rId2"/>
              </a:rPr>
              <a:t>http://web.physik.rwth-aachen.de/service/wiki/bin/view/Main/BSMCrossSectionWorkingGroup</a:t>
            </a:r>
            <a:endParaRPr lang="en-US" sz="1946" b="1" dirty="0" smtClean="0">
              <a:solidFill>
                <a:srgbClr val="008000"/>
              </a:solidFill>
            </a:endParaRPr>
          </a:p>
          <a:p>
            <a:r>
              <a:rPr lang="en-US" sz="1800" dirty="0" smtClean="0"/>
              <a:t>For a given </a:t>
            </a:r>
            <a:r>
              <a:rPr lang="en-US" sz="1800" dirty="0" err="1" smtClean="0"/>
              <a:t>squark</a:t>
            </a:r>
            <a:r>
              <a:rPr lang="en-US" sz="1800" dirty="0" smtClean="0"/>
              <a:t> mass and a </a:t>
            </a:r>
            <a:r>
              <a:rPr lang="en-US" sz="1800" dirty="0" err="1" smtClean="0"/>
              <a:t>gluino</a:t>
            </a:r>
            <a:r>
              <a:rPr lang="en-US" sz="1800" dirty="0" smtClean="0"/>
              <a:t> mass the code returns:</a:t>
            </a:r>
          </a:p>
          <a:p>
            <a:pPr lvl="1">
              <a:buClr>
                <a:srgbClr val="008000"/>
              </a:buClr>
              <a:buFont typeface="Wingdings" charset="2"/>
              <a:buChar char="ü"/>
            </a:pPr>
            <a:r>
              <a:rPr lang="en-US" sz="1800" dirty="0" smtClean="0">
                <a:solidFill>
                  <a:schemeClr val="tx1"/>
                </a:solidFill>
              </a:rPr>
              <a:t>LO and  NLO central values (from PROSPINO)</a:t>
            </a:r>
          </a:p>
          <a:p>
            <a:pPr lvl="1">
              <a:buClr>
                <a:srgbClr val="008000"/>
              </a:buClr>
              <a:buFont typeface="Wingdings" charset="2"/>
              <a:buChar char="ü"/>
            </a:pPr>
            <a:r>
              <a:rPr lang="en-US" sz="1800" dirty="0" smtClean="0">
                <a:solidFill>
                  <a:schemeClr val="tx1"/>
                </a:solidFill>
              </a:rPr>
              <a:t>NLL+NLO central value</a:t>
            </a:r>
          </a:p>
          <a:p>
            <a:pPr lvl="1">
              <a:buClr>
                <a:srgbClr val="008000"/>
              </a:buClr>
              <a:buFont typeface="Wingdings" charset="2"/>
              <a:buChar char="ü"/>
            </a:pPr>
            <a:r>
              <a:rPr lang="en-US" sz="1800" dirty="0" smtClean="0">
                <a:solidFill>
                  <a:schemeClr val="tx1"/>
                </a:solidFill>
              </a:rPr>
              <a:t>upper and lower scale variation error on NLL+NLO</a:t>
            </a:r>
          </a:p>
          <a:p>
            <a:pPr lvl="1">
              <a:buClr>
                <a:srgbClr val="008000"/>
              </a:buClr>
              <a:buFont typeface="Wingdings" charset="2"/>
              <a:buChar char="ü"/>
            </a:pPr>
            <a:r>
              <a:rPr lang="en-US" sz="1800" dirty="0" smtClean="0">
                <a:solidFill>
                  <a:schemeClr val="tx1"/>
                </a:solidFill>
              </a:rPr>
              <a:t>upper and lower </a:t>
            </a:r>
            <a:r>
              <a:rPr lang="en-US" sz="1800" dirty="0" err="1" smtClean="0">
                <a:solidFill>
                  <a:schemeClr val="tx1"/>
                </a:solidFill>
              </a:rPr>
              <a:t>pdf</a:t>
            </a:r>
            <a:r>
              <a:rPr lang="en-US" sz="1800" dirty="0" smtClean="0">
                <a:solidFill>
                  <a:schemeClr val="tx1"/>
                </a:solidFill>
              </a:rPr>
              <a:t> uncertainty</a:t>
            </a:r>
          </a:p>
          <a:p>
            <a:pPr lvl="1">
              <a:buClr>
                <a:srgbClr val="008000"/>
              </a:buClr>
              <a:buFont typeface="Wingdings" charset="2"/>
              <a:buChar char="ü"/>
            </a:pPr>
            <a:r>
              <a:rPr lang="en-US" sz="1800" dirty="0" smtClean="0">
                <a:solidFill>
                  <a:schemeClr val="tx1"/>
                </a:solidFill>
              </a:rPr>
              <a:t>upper and lower </a:t>
            </a:r>
            <a:r>
              <a:rPr lang="en-US" sz="1800" dirty="0" err="1" smtClean="0">
                <a:solidFill>
                  <a:schemeClr val="tx1"/>
                </a:solidFill>
              </a:rPr>
              <a:t>α</a:t>
            </a:r>
            <a:r>
              <a:rPr lang="en-US" sz="1800" baseline="-25000" dirty="0" err="1" smtClean="0">
                <a:solidFill>
                  <a:schemeClr val="tx1"/>
                </a:solidFill>
              </a:rPr>
              <a:t>s</a:t>
            </a:r>
            <a:r>
              <a:rPr lang="en-US" sz="1800" dirty="0" smtClean="0">
                <a:solidFill>
                  <a:schemeClr val="tx1"/>
                </a:solidFill>
              </a:rPr>
              <a:t> uncertainty</a:t>
            </a:r>
          </a:p>
          <a:p>
            <a:r>
              <a:rPr lang="en-US" sz="1800" dirty="0" smtClean="0"/>
              <a:t>To speed up calculation, interpolation of the provided grids for </a:t>
            </a:r>
            <a:r>
              <a:rPr lang="en-US" sz="1800" dirty="0" err="1" smtClean="0"/>
              <a:t>squark</a:t>
            </a:r>
            <a:r>
              <a:rPr lang="en-US" sz="1800" dirty="0" smtClean="0"/>
              <a:t> and </a:t>
            </a:r>
            <a:r>
              <a:rPr lang="en-US" sz="1800" dirty="0" err="1" smtClean="0"/>
              <a:t>gluino</a:t>
            </a:r>
            <a:r>
              <a:rPr lang="en-US" sz="1800" dirty="0" smtClean="0"/>
              <a:t> masses in the range of 500-2000 </a:t>
            </a:r>
            <a:r>
              <a:rPr lang="en-US" sz="1800" dirty="0" err="1" smtClean="0"/>
              <a:t>GeV</a:t>
            </a:r>
            <a:endParaRPr lang="en-US" sz="1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Improving predictions for squark and gluino production at the LHC with the help of soft gluon resummation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60700" y="3505200"/>
            <a:ext cx="5797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000090"/>
                </a:solidFill>
              </a:rPr>
              <a:t>→ LPCC BSM Working group official recommendation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D3D2A-CCAB-574D-AA9F-919DC90F102F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Improving predictions for squark and gluino production at the LHC with the help of soft gluon resummation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2455333"/>
            <a:ext cx="81787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NNLL+NLO SQUARK-ANTISQUARK PRODUCTION AT 7 TEV</a:t>
            </a:r>
            <a:endParaRPr lang="en-US" sz="4400" dirty="0" smtClean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D3D2A-CCAB-574D-AA9F-919DC90F102F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NNLL: How?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1733686"/>
            <a:ext cx="8574087" cy="4921114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7800"/>
              </a:spcAft>
              <a:buNone/>
            </a:pPr>
            <a:endParaRPr lang="en-US" sz="1800" dirty="0" smtClean="0"/>
          </a:p>
          <a:p>
            <a:endParaRPr lang="en-US" sz="1800" dirty="0" smtClean="0"/>
          </a:p>
          <a:p>
            <a:pPr>
              <a:spcAft>
                <a:spcPts val="1200"/>
              </a:spcAft>
              <a:buNone/>
            </a:pPr>
            <a:endParaRPr lang="en-US" sz="1800" dirty="0" smtClean="0"/>
          </a:p>
          <a:p>
            <a:pPr>
              <a:spcAft>
                <a:spcPts val="1200"/>
              </a:spcAft>
            </a:pPr>
            <a:r>
              <a:rPr lang="en-US" sz="1882" dirty="0" smtClean="0">
                <a:solidFill>
                  <a:schemeClr val="tx1"/>
                </a:solidFill>
              </a:rPr>
              <a:t>Exponentials at NNLL accuracy</a:t>
            </a:r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 lvl="2"/>
            <a:r>
              <a:rPr lang="en-US" sz="1882" dirty="0" smtClean="0"/>
              <a:t>Three-loop cusp anomalous dimension </a:t>
            </a:r>
            <a:r>
              <a:rPr lang="en-US" sz="1647" i="1" dirty="0" smtClean="0">
                <a:solidFill>
                  <a:srgbClr val="660066"/>
                </a:solidFill>
              </a:rPr>
              <a:t>[Moch,Vermaseren,Vogt’04]</a:t>
            </a:r>
          </a:p>
          <a:p>
            <a:pPr lvl="2"/>
            <a:r>
              <a:rPr lang="en-US" sz="1882" dirty="0" smtClean="0">
                <a:solidFill>
                  <a:schemeClr val="tx1"/>
                </a:solidFill>
              </a:rPr>
              <a:t>Two-loop soft anomalous dimensions </a:t>
            </a:r>
            <a:r>
              <a:rPr lang="en-US" sz="1647" i="1" dirty="0" smtClean="0">
                <a:solidFill>
                  <a:srgbClr val="660066"/>
                </a:solidFill>
              </a:rPr>
              <a:t>[</a:t>
            </a:r>
            <a:r>
              <a:rPr lang="en-US" sz="1647" i="1" dirty="0" err="1" smtClean="0">
                <a:solidFill>
                  <a:srgbClr val="660066"/>
                </a:solidFill>
              </a:rPr>
              <a:t>Contopanagos</a:t>
            </a:r>
            <a:r>
              <a:rPr lang="en-US" sz="1647" i="1" dirty="0" smtClean="0">
                <a:solidFill>
                  <a:srgbClr val="660066"/>
                </a:solidFill>
              </a:rPr>
              <a:t>, Laenen,Sterman’96][Catani, de </a:t>
            </a:r>
            <a:r>
              <a:rPr lang="en-US" sz="1647" i="1" dirty="0" err="1" smtClean="0">
                <a:solidFill>
                  <a:srgbClr val="660066"/>
                </a:solidFill>
              </a:rPr>
              <a:t>Florian</a:t>
            </a:r>
            <a:r>
              <a:rPr lang="en-US" sz="1647" i="1" dirty="0" smtClean="0">
                <a:solidFill>
                  <a:srgbClr val="660066"/>
                </a:solidFill>
              </a:rPr>
              <a:t>, Grazzini’01][Beneke, </a:t>
            </a:r>
            <a:r>
              <a:rPr lang="en-US" sz="1647" i="1" dirty="0" err="1" smtClean="0">
                <a:solidFill>
                  <a:srgbClr val="660066"/>
                </a:solidFill>
              </a:rPr>
              <a:t>Falgari</a:t>
            </a:r>
            <a:r>
              <a:rPr lang="en-US" sz="1647" i="1" dirty="0" smtClean="0">
                <a:solidFill>
                  <a:srgbClr val="660066"/>
                </a:solidFill>
              </a:rPr>
              <a:t>, Schwinn’09][Czakon, </a:t>
            </a:r>
            <a:r>
              <a:rPr lang="en-US" sz="1647" i="1" dirty="0" err="1" smtClean="0">
                <a:solidFill>
                  <a:srgbClr val="660066"/>
                </a:solidFill>
              </a:rPr>
              <a:t>Mitov</a:t>
            </a:r>
            <a:r>
              <a:rPr lang="en-US" sz="1647" i="1" dirty="0" smtClean="0">
                <a:solidFill>
                  <a:srgbClr val="660066"/>
                </a:solidFill>
              </a:rPr>
              <a:t>, Sterman’09] [</a:t>
            </a:r>
            <a:r>
              <a:rPr lang="en-US" sz="1647" i="1" dirty="0" err="1" smtClean="0">
                <a:solidFill>
                  <a:srgbClr val="660066"/>
                </a:solidFill>
              </a:rPr>
              <a:t>Ferroglia</a:t>
            </a:r>
            <a:r>
              <a:rPr lang="en-US" sz="1647" i="1" dirty="0" smtClean="0">
                <a:solidFill>
                  <a:srgbClr val="660066"/>
                </a:solidFill>
              </a:rPr>
              <a:t>, </a:t>
            </a:r>
            <a:r>
              <a:rPr lang="en-US" sz="1647" i="1" dirty="0" err="1" smtClean="0">
                <a:solidFill>
                  <a:srgbClr val="660066"/>
                </a:solidFill>
              </a:rPr>
              <a:t>Neubert</a:t>
            </a:r>
            <a:r>
              <a:rPr lang="en-US" sz="1647" i="1" dirty="0" smtClean="0">
                <a:solidFill>
                  <a:srgbClr val="660066"/>
                </a:solidFill>
              </a:rPr>
              <a:t>, </a:t>
            </a:r>
            <a:r>
              <a:rPr lang="en-US" sz="1647" i="1" dirty="0" err="1" smtClean="0">
                <a:solidFill>
                  <a:srgbClr val="660066"/>
                </a:solidFill>
              </a:rPr>
              <a:t>Pecjak</a:t>
            </a:r>
            <a:r>
              <a:rPr lang="en-US" sz="1647" i="1" dirty="0" smtClean="0">
                <a:solidFill>
                  <a:srgbClr val="660066"/>
                </a:solidFill>
              </a:rPr>
              <a:t>, Yang’09]</a:t>
            </a:r>
            <a:r>
              <a:rPr lang="en-US" sz="1647" i="1" dirty="0" smtClean="0">
                <a:solidFill>
                  <a:srgbClr val="660066"/>
                </a:solidFill>
              </a:rPr>
              <a:t> </a:t>
            </a:r>
            <a:endParaRPr lang="en-US" sz="1647" dirty="0" smtClean="0"/>
          </a:p>
          <a:p>
            <a:r>
              <a:rPr lang="en-US" sz="1882" dirty="0" smtClean="0">
                <a:solidFill>
                  <a:srgbClr val="FF0000"/>
                </a:solidFill>
              </a:rPr>
              <a:t>Matching </a:t>
            </a:r>
            <a:r>
              <a:rPr lang="en-US" sz="1882" dirty="0" smtClean="0">
                <a:solidFill>
                  <a:srgbClr val="FF0000"/>
                </a:solidFill>
              </a:rPr>
              <a:t>coefficients</a:t>
            </a:r>
            <a:endParaRPr lang="en-US" sz="1882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Improving predictions for squark and gluino production at the LHC with the help of soft gluon resummation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760153" y="3161589"/>
            <a:ext cx="24045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000090"/>
                </a:solidFill>
              </a:rPr>
              <a:t>N</a:t>
            </a:r>
            <a:r>
              <a:rPr lang="en-US" sz="1600" dirty="0" smtClean="0">
                <a:solidFill>
                  <a:srgbClr val="000090"/>
                </a:solidFill>
              </a:rPr>
              <a:t>-moments of LO</a:t>
            </a:r>
            <a:endParaRPr lang="en-US" sz="1600" dirty="0">
              <a:solidFill>
                <a:srgbClr val="00009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03735" y="3243060"/>
            <a:ext cx="29040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8000"/>
                </a:solidFill>
              </a:rPr>
              <a:t>Soft-collinear radiation from incoming </a:t>
            </a:r>
            <a:r>
              <a:rPr lang="en-US" sz="1600" dirty="0" err="1" smtClean="0">
                <a:solidFill>
                  <a:srgbClr val="008000"/>
                </a:solidFill>
              </a:rPr>
              <a:t>partons</a:t>
            </a:r>
            <a:endParaRPr lang="en-US" sz="1600" dirty="0">
              <a:solidFill>
                <a:srgbClr val="008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14101" y="2989943"/>
            <a:ext cx="205736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800000"/>
                </a:solidFill>
              </a:rPr>
              <a:t>Soft </a:t>
            </a:r>
            <a:r>
              <a:rPr lang="en-US" sz="1600" dirty="0" smtClean="0">
                <a:solidFill>
                  <a:srgbClr val="800000"/>
                </a:solidFill>
              </a:rPr>
              <a:t>wide-angle </a:t>
            </a:r>
            <a:r>
              <a:rPr lang="en-US" sz="1600" dirty="0" smtClean="0">
                <a:solidFill>
                  <a:srgbClr val="800000"/>
                </a:solidFill>
              </a:rPr>
              <a:t>emission</a:t>
            </a:r>
            <a:endParaRPr lang="en-US" sz="1600" dirty="0">
              <a:solidFill>
                <a:srgbClr val="80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rot="5400000" flipH="1" flipV="1">
            <a:off x="3367783" y="3009547"/>
            <a:ext cx="307110" cy="1588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0" flipV="1">
            <a:off x="5225563" y="2948323"/>
            <a:ext cx="487873" cy="30480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 flipH="1" flipV="1">
            <a:off x="5537677" y="2955639"/>
            <a:ext cx="507116" cy="270932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6200000" flipV="1">
            <a:off x="7238602" y="2484682"/>
            <a:ext cx="167024" cy="1012830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962419" y="1835284"/>
            <a:ext cx="24045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Matching coefficients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rot="10800000" flipV="1">
            <a:off x="4504268" y="2122270"/>
            <a:ext cx="524953" cy="31613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875759" y="1869150"/>
            <a:ext cx="7798883" cy="2194849"/>
          </a:xfrm>
          <a:prstGeom prst="roundRect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576366" y="4599515"/>
            <a:ext cx="6179097" cy="388400"/>
          </a:xfrm>
          <a:prstGeom prst="rect">
            <a:avLst/>
          </a:prstGeom>
        </p:spPr>
      </p:pic>
      <p:pic>
        <p:nvPicPr>
          <p:cNvPr id="41" name="Picture 4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193814" y="2469243"/>
            <a:ext cx="6201310" cy="605366"/>
          </a:xfrm>
          <a:prstGeom prst="rect">
            <a:avLst/>
          </a:prstGeom>
        </p:spPr>
      </p:pic>
      <p:sp>
        <p:nvSpPr>
          <p:cNvPr id="42" name="Slide Number Placeholder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D3D2A-CCAB-574D-AA9F-919DC90F102F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Matching Coefficients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1801417"/>
            <a:ext cx="8574087" cy="506847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1800" dirty="0" smtClean="0"/>
              <a:t>Soft-Coulomb factorization </a:t>
            </a:r>
            <a:r>
              <a:rPr lang="en-US" sz="1600" i="1" dirty="0" smtClean="0">
                <a:solidFill>
                  <a:srgbClr val="660066"/>
                </a:solidFill>
              </a:rPr>
              <a:t>[</a:t>
            </a:r>
            <a:r>
              <a:rPr lang="en-US" sz="1600" i="1" dirty="0" err="1" smtClean="0">
                <a:solidFill>
                  <a:srgbClr val="660066"/>
                </a:solidFill>
              </a:rPr>
              <a:t>Bonciani</a:t>
            </a:r>
            <a:r>
              <a:rPr lang="en-US" sz="1600" i="1" dirty="0" smtClean="0">
                <a:solidFill>
                  <a:srgbClr val="660066"/>
                </a:solidFill>
              </a:rPr>
              <a:t>, Catani, </a:t>
            </a:r>
            <a:r>
              <a:rPr lang="en-US" sz="1600" i="1" dirty="0" err="1" smtClean="0">
                <a:solidFill>
                  <a:srgbClr val="660066"/>
                </a:solidFill>
              </a:rPr>
              <a:t>Mangano</a:t>
            </a:r>
            <a:r>
              <a:rPr lang="en-US" sz="1600" i="1" dirty="0" smtClean="0">
                <a:solidFill>
                  <a:srgbClr val="660066"/>
                </a:solidFill>
              </a:rPr>
              <a:t>, Nason’98][Beneke, </a:t>
            </a:r>
            <a:r>
              <a:rPr lang="en-US" sz="1600" i="1" dirty="0" err="1" smtClean="0">
                <a:solidFill>
                  <a:srgbClr val="660066"/>
                </a:solidFill>
              </a:rPr>
              <a:t>Falgari</a:t>
            </a:r>
            <a:r>
              <a:rPr lang="en-US" sz="1600" i="1" dirty="0" smtClean="0">
                <a:solidFill>
                  <a:srgbClr val="660066"/>
                </a:solidFill>
              </a:rPr>
              <a:t>, Schwinn’09-10]</a:t>
            </a:r>
            <a:endParaRPr lang="en-US" sz="1600" i="1" dirty="0" smtClean="0">
              <a:solidFill>
                <a:srgbClr val="660066"/>
              </a:solidFill>
            </a:endParaRPr>
          </a:p>
          <a:p>
            <a:pPr>
              <a:spcAft>
                <a:spcPts val="600"/>
              </a:spcAft>
              <a:buNone/>
            </a:pPr>
            <a:endParaRPr lang="en-US" sz="1800" dirty="0" smtClean="0">
              <a:solidFill>
                <a:schemeClr val="tx1"/>
              </a:solidFill>
            </a:endParaRPr>
          </a:p>
          <a:p>
            <a:r>
              <a:rPr lang="en-US" sz="1800" dirty="0" smtClean="0"/>
              <a:t>Form of the NLO Coulomb corrections known:</a:t>
            </a:r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 lvl="1">
              <a:buNone/>
            </a:pPr>
            <a:endParaRPr lang="en-US" sz="1400" i="1" dirty="0" smtClean="0">
              <a:solidFill>
                <a:srgbClr val="660066"/>
              </a:solidFill>
            </a:endParaRPr>
          </a:p>
          <a:p>
            <a:pPr lvl="1">
              <a:buNone/>
            </a:pPr>
            <a:endParaRPr lang="en-US" sz="1400" i="1" dirty="0" smtClean="0">
              <a:solidFill>
                <a:srgbClr val="660066"/>
              </a:solidFill>
            </a:endParaRPr>
          </a:p>
          <a:p>
            <a:pPr lvl="1"/>
            <a:endParaRPr lang="en-US" sz="1600" dirty="0" smtClean="0"/>
          </a:p>
          <a:p>
            <a:r>
              <a:rPr lang="en-US" sz="1800" dirty="0" smtClean="0"/>
              <a:t>Hard-matching coefficients </a:t>
            </a:r>
            <a:r>
              <a:rPr lang="en-US" sz="1800" i="1" dirty="0" smtClean="0"/>
              <a:t>C</a:t>
            </a:r>
            <a:r>
              <a:rPr lang="en-US" sz="1800" i="1" baseline="30000" dirty="0" smtClean="0"/>
              <a:t>(1)</a:t>
            </a:r>
            <a:r>
              <a:rPr lang="en-US" sz="1800" i="1" baseline="-25000" dirty="0" smtClean="0"/>
              <a:t>ij,I</a:t>
            </a:r>
            <a:r>
              <a:rPr lang="en-US" sz="1800" dirty="0" smtClean="0"/>
              <a:t>: </a:t>
            </a:r>
            <a:r>
              <a:rPr lang="en-US" sz="1800" dirty="0" smtClean="0">
                <a:solidFill>
                  <a:srgbClr val="000090"/>
                </a:solidFill>
              </a:rPr>
              <a:t>Analytical results </a:t>
            </a:r>
            <a:r>
              <a:rPr lang="en-US" sz="1800" dirty="0" smtClean="0">
                <a:solidFill>
                  <a:srgbClr val="008000"/>
                </a:solidFill>
              </a:rPr>
              <a:t>✔</a:t>
            </a:r>
            <a:endParaRPr lang="en-US" sz="1800" i="1" dirty="0" smtClean="0">
              <a:solidFill>
                <a:srgbClr val="008000"/>
              </a:solidFill>
            </a:endParaRPr>
          </a:p>
          <a:p>
            <a:pPr lvl="2"/>
            <a:r>
              <a:rPr lang="en-US" sz="1600" dirty="0" smtClean="0"/>
              <a:t>obtained from </a:t>
            </a:r>
            <a:r>
              <a:rPr lang="en-US" sz="1600" dirty="0" smtClean="0"/>
              <a:t>NLO corrections considered </a:t>
            </a:r>
            <a:r>
              <a:rPr lang="en-US" sz="1600" dirty="0" smtClean="0"/>
              <a:t>in the </a:t>
            </a:r>
            <a:r>
              <a:rPr lang="en-US" sz="1600" dirty="0" smtClean="0"/>
              <a:t>threshold limit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Improving predictions for squark and gluino production at the LHC with the help of soft gluon resummation</a:t>
            </a:r>
            <a:endParaRPr lang="en-US" dirty="0"/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63090" y="3894665"/>
            <a:ext cx="7556500" cy="11049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983721" y="2628896"/>
            <a:ext cx="7480301" cy="431800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D3D2A-CCAB-574D-AA9F-919DC90F102F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Squark-Antisquark</a:t>
            </a:r>
            <a:r>
              <a:rPr lang="en-US" dirty="0" smtClean="0"/>
              <a:t> production at NNLL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Improving predictions for squark and gluino production at the LHC with the help of soft gluon resummation</a:t>
            </a:r>
            <a:endParaRPr lang="en-US"/>
          </a:p>
        </p:txBody>
      </p:sp>
      <p:pic>
        <p:nvPicPr>
          <p:cNvPr id="5" name="Picture 4" descr="K_all_7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509183" y="2089150"/>
            <a:ext cx="3162300" cy="30861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05891" y="5276848"/>
            <a:ext cx="7776546" cy="103928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NNLL +NLO:    → up to 30% increase of the total cross section </a:t>
            </a:r>
            <a:r>
              <a:rPr lang="en-US" dirty="0" err="1" smtClean="0"/>
              <a:t>wrt</a:t>
            </a:r>
            <a:r>
              <a:rPr lang="en-US" dirty="0" smtClean="0"/>
              <a:t> NLO for </a:t>
            </a:r>
            <a:r>
              <a:rPr lang="en-US" dirty="0" err="1" smtClean="0"/>
              <a:t>squarks</a:t>
            </a:r>
            <a:r>
              <a:rPr lang="en-US" dirty="0" smtClean="0"/>
              <a:t> with mass of 1.5 </a:t>
            </a:r>
            <a:r>
              <a:rPr lang="en-US" dirty="0" err="1" smtClean="0"/>
              <a:t>TeV</a:t>
            </a:r>
            <a:endParaRPr lang="en-US" dirty="0" smtClean="0"/>
          </a:p>
          <a:p>
            <a:pPr algn="ctr"/>
            <a:endParaRPr lang="en-US" dirty="0" smtClean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500063" y="2819400"/>
          <a:ext cx="660400" cy="406400"/>
        </p:xfrm>
        <a:graphic>
          <a:graphicData uri="http://schemas.openxmlformats.org/presentationml/2006/ole">
            <p:oleObj spid="_x0000_s496642" name="Equation" r:id="rId5" imgW="660400" imgH="406400" progId="Equation.3">
              <p:embed/>
            </p:oleObj>
          </a:graphicData>
        </a:graphic>
      </p:graphicFrame>
      <p:sp>
        <p:nvSpPr>
          <p:cNvPr id="8" name="Rectangle 7"/>
          <p:cNvSpPr/>
          <p:nvPr/>
        </p:nvSpPr>
        <p:spPr>
          <a:xfrm>
            <a:off x="1092731" y="1699797"/>
            <a:ext cx="87967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 smtClean="0">
                <a:solidFill>
                  <a:srgbClr val="660066"/>
                </a:solidFill>
              </a:rPr>
              <a:t>[W. </a:t>
            </a:r>
            <a:r>
              <a:rPr lang="en-US" sz="1600" i="1" dirty="0" err="1" smtClean="0">
                <a:solidFill>
                  <a:srgbClr val="660066"/>
                </a:solidFill>
              </a:rPr>
              <a:t>Beenakker</a:t>
            </a:r>
            <a:r>
              <a:rPr lang="en-US" sz="1600" i="1" dirty="0" smtClean="0">
                <a:solidFill>
                  <a:srgbClr val="660066"/>
                </a:solidFill>
              </a:rPr>
              <a:t>, S. </a:t>
            </a:r>
            <a:r>
              <a:rPr lang="en-US" sz="1600" i="1" dirty="0" err="1" smtClean="0">
                <a:solidFill>
                  <a:srgbClr val="660066"/>
                </a:solidFill>
              </a:rPr>
              <a:t>Brensing</a:t>
            </a:r>
            <a:r>
              <a:rPr lang="en-US" sz="1600" i="1" dirty="0" smtClean="0">
                <a:solidFill>
                  <a:srgbClr val="660066"/>
                </a:solidFill>
              </a:rPr>
              <a:t>, M. </a:t>
            </a:r>
            <a:r>
              <a:rPr lang="en-US" sz="1600" i="1" dirty="0" err="1" smtClean="0">
                <a:solidFill>
                  <a:srgbClr val="660066"/>
                </a:solidFill>
              </a:rPr>
              <a:t>Krämer</a:t>
            </a:r>
            <a:r>
              <a:rPr lang="en-US" sz="1600" i="1" dirty="0" smtClean="0">
                <a:solidFill>
                  <a:srgbClr val="660066"/>
                </a:solidFill>
              </a:rPr>
              <a:t>, AK, E. </a:t>
            </a:r>
            <a:r>
              <a:rPr lang="en-US" sz="1600" i="1" dirty="0" err="1" smtClean="0">
                <a:solidFill>
                  <a:srgbClr val="660066"/>
                </a:solidFill>
              </a:rPr>
              <a:t>Laenen</a:t>
            </a:r>
            <a:r>
              <a:rPr lang="en-US" sz="1600" i="1" dirty="0" smtClean="0">
                <a:solidFill>
                  <a:srgbClr val="660066"/>
                </a:solidFill>
              </a:rPr>
              <a:t>, </a:t>
            </a:r>
            <a:r>
              <a:rPr lang="en-US" sz="1600" i="1" dirty="0" err="1" smtClean="0">
                <a:solidFill>
                  <a:srgbClr val="660066"/>
                </a:solidFill>
              </a:rPr>
              <a:t>L.Motyka</a:t>
            </a:r>
            <a:r>
              <a:rPr lang="en-US" sz="1600" i="1" dirty="0" smtClean="0">
                <a:solidFill>
                  <a:srgbClr val="660066"/>
                </a:solidFill>
              </a:rPr>
              <a:t> and I. </a:t>
            </a:r>
            <a:r>
              <a:rPr lang="en-US" sz="1600" i="1" dirty="0" smtClean="0">
                <a:solidFill>
                  <a:srgbClr val="660066"/>
                </a:solidFill>
              </a:rPr>
              <a:t>Niessen</a:t>
            </a:r>
            <a:r>
              <a:rPr lang="en-US" sz="1600" i="1" dirty="0" smtClean="0">
                <a:solidFill>
                  <a:srgbClr val="660066"/>
                </a:solidFill>
              </a:rPr>
              <a:t>’11</a:t>
            </a:r>
            <a:r>
              <a:rPr lang="en-US" sz="1600" i="1" dirty="0" smtClean="0">
                <a:solidFill>
                  <a:srgbClr val="660066"/>
                </a:solidFill>
              </a:rPr>
              <a:t>]</a:t>
            </a:r>
            <a:endParaRPr lang="en-US" sz="1600" i="1" dirty="0" smtClean="0">
              <a:solidFill>
                <a:srgbClr val="660066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D3D2A-CCAB-574D-AA9F-919DC90F102F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Squark-Antisquark</a:t>
            </a:r>
            <a:r>
              <a:rPr lang="en-US" dirty="0" smtClean="0"/>
              <a:t> production at NNLL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Improving predictions for squark and gluino production at the LHC with the help of soft gluon resummation</a:t>
            </a:r>
            <a:endParaRPr lang="en-US"/>
          </a:p>
        </p:txBody>
      </p:sp>
      <p:pic>
        <p:nvPicPr>
          <p:cNvPr id="5" name="Picture 4" descr="K_all_7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509183" y="2089150"/>
            <a:ext cx="3162300" cy="3086100"/>
          </a:xfrm>
          <a:prstGeom prst="rect">
            <a:avLst/>
          </a:prstGeom>
        </p:spPr>
      </p:pic>
      <p:pic>
        <p:nvPicPr>
          <p:cNvPr id="6" name="Picture 5" descr="scale_m_7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5226087" y="2101850"/>
            <a:ext cx="3137697" cy="30734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05891" y="5276848"/>
            <a:ext cx="7776546" cy="103928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NNLL +NLO:    → up to 30% increase of the total cross section </a:t>
            </a:r>
            <a:r>
              <a:rPr lang="en-US" dirty="0" err="1" smtClean="0"/>
              <a:t>wrt</a:t>
            </a:r>
            <a:r>
              <a:rPr lang="en-US" dirty="0" smtClean="0"/>
              <a:t> NLO for </a:t>
            </a:r>
            <a:r>
              <a:rPr lang="en-US" dirty="0" err="1" smtClean="0"/>
              <a:t>squarks</a:t>
            </a:r>
            <a:r>
              <a:rPr lang="en-US" dirty="0" smtClean="0"/>
              <a:t> with mass of 1.5 </a:t>
            </a:r>
            <a:r>
              <a:rPr lang="en-US" dirty="0" err="1" smtClean="0"/>
              <a:t>TeV</a:t>
            </a:r>
            <a:endParaRPr lang="en-US" dirty="0" smtClean="0"/>
          </a:p>
          <a:p>
            <a:pPr algn="ctr"/>
            <a:r>
              <a:rPr lang="en-US" smtClean="0"/>
              <a:t>      → </a:t>
            </a:r>
            <a:r>
              <a:rPr lang="en-US" dirty="0" smtClean="0"/>
              <a:t>significant reduction of the scale dependence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500063" y="2819400"/>
          <a:ext cx="660400" cy="406400"/>
        </p:xfrm>
        <a:graphic>
          <a:graphicData uri="http://schemas.openxmlformats.org/presentationml/2006/ole">
            <p:oleObj spid="_x0000_s502786" name="Equation" r:id="rId7" imgW="660400" imgH="406400" progId="Equation.3">
              <p:embed/>
            </p:oleObj>
          </a:graphicData>
        </a:graphic>
      </p:graphicFrame>
      <p:sp>
        <p:nvSpPr>
          <p:cNvPr id="10" name="Rectangle 9"/>
          <p:cNvSpPr/>
          <p:nvPr/>
        </p:nvSpPr>
        <p:spPr>
          <a:xfrm>
            <a:off x="1092731" y="1699797"/>
            <a:ext cx="87967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 smtClean="0">
                <a:solidFill>
                  <a:srgbClr val="660066"/>
                </a:solidFill>
              </a:rPr>
              <a:t>[W. </a:t>
            </a:r>
            <a:r>
              <a:rPr lang="en-US" sz="1600" i="1" dirty="0" err="1" smtClean="0">
                <a:solidFill>
                  <a:srgbClr val="660066"/>
                </a:solidFill>
              </a:rPr>
              <a:t>Beenakker</a:t>
            </a:r>
            <a:r>
              <a:rPr lang="en-US" sz="1600" i="1" dirty="0" smtClean="0">
                <a:solidFill>
                  <a:srgbClr val="660066"/>
                </a:solidFill>
              </a:rPr>
              <a:t>, S. </a:t>
            </a:r>
            <a:r>
              <a:rPr lang="en-US" sz="1600" i="1" dirty="0" err="1" smtClean="0">
                <a:solidFill>
                  <a:srgbClr val="660066"/>
                </a:solidFill>
              </a:rPr>
              <a:t>Brensing</a:t>
            </a:r>
            <a:r>
              <a:rPr lang="en-US" sz="1600" i="1" dirty="0" smtClean="0">
                <a:solidFill>
                  <a:srgbClr val="660066"/>
                </a:solidFill>
              </a:rPr>
              <a:t>, M. </a:t>
            </a:r>
            <a:r>
              <a:rPr lang="en-US" sz="1600" i="1" dirty="0" err="1" smtClean="0">
                <a:solidFill>
                  <a:srgbClr val="660066"/>
                </a:solidFill>
              </a:rPr>
              <a:t>Krämer</a:t>
            </a:r>
            <a:r>
              <a:rPr lang="en-US" sz="1600" i="1" dirty="0" smtClean="0">
                <a:solidFill>
                  <a:srgbClr val="660066"/>
                </a:solidFill>
              </a:rPr>
              <a:t>, AK, E. </a:t>
            </a:r>
            <a:r>
              <a:rPr lang="en-US" sz="1600" i="1" dirty="0" err="1" smtClean="0">
                <a:solidFill>
                  <a:srgbClr val="660066"/>
                </a:solidFill>
              </a:rPr>
              <a:t>Laenen</a:t>
            </a:r>
            <a:r>
              <a:rPr lang="en-US" sz="1600" i="1" dirty="0" smtClean="0">
                <a:solidFill>
                  <a:srgbClr val="660066"/>
                </a:solidFill>
              </a:rPr>
              <a:t>, </a:t>
            </a:r>
            <a:r>
              <a:rPr lang="en-US" sz="1600" i="1" dirty="0" err="1" smtClean="0">
                <a:solidFill>
                  <a:srgbClr val="660066"/>
                </a:solidFill>
              </a:rPr>
              <a:t>L.Motyka</a:t>
            </a:r>
            <a:r>
              <a:rPr lang="en-US" sz="1600" i="1" dirty="0" smtClean="0">
                <a:solidFill>
                  <a:srgbClr val="660066"/>
                </a:solidFill>
              </a:rPr>
              <a:t> and I. </a:t>
            </a:r>
            <a:r>
              <a:rPr lang="en-US" sz="1600" i="1" dirty="0" smtClean="0">
                <a:solidFill>
                  <a:srgbClr val="660066"/>
                </a:solidFill>
              </a:rPr>
              <a:t>Niessen</a:t>
            </a:r>
            <a:r>
              <a:rPr lang="en-US" sz="1600" i="1" dirty="0" smtClean="0">
                <a:solidFill>
                  <a:srgbClr val="660066"/>
                </a:solidFill>
              </a:rPr>
              <a:t>’11</a:t>
            </a:r>
            <a:r>
              <a:rPr lang="en-US" sz="1600" i="1" dirty="0" smtClean="0">
                <a:solidFill>
                  <a:srgbClr val="660066"/>
                </a:solidFill>
              </a:rPr>
              <a:t>]</a:t>
            </a:r>
            <a:endParaRPr lang="en-US" sz="1600" i="1" dirty="0" smtClean="0">
              <a:solidFill>
                <a:srgbClr val="660066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D3D2A-CCAB-574D-AA9F-919DC90F102F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Improving predictions for squark and gluino production at the LHC with the help of soft gluon resummation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-812800" y="37253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6" name="Content Placeholder 13"/>
          <p:cNvSpPr>
            <a:spLocks noGrp="1"/>
          </p:cNvSpPr>
          <p:nvPr>
            <p:ph idx="1"/>
          </p:nvPr>
        </p:nvSpPr>
        <p:spPr>
          <a:xfrm>
            <a:off x="284163" y="1801419"/>
            <a:ext cx="8574087" cy="1820252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Results for the threshold-</a:t>
            </a:r>
            <a:r>
              <a:rPr lang="en-US" dirty="0" err="1" smtClean="0">
                <a:solidFill>
                  <a:schemeClr val="accent6"/>
                </a:solidFill>
              </a:rPr>
              <a:t>resummed</a:t>
            </a:r>
            <a:r>
              <a:rPr lang="en-US" dirty="0" smtClean="0">
                <a:solidFill>
                  <a:schemeClr val="accent6"/>
                </a:solidFill>
              </a:rPr>
              <a:t> total cross section at </a:t>
            </a:r>
            <a:r>
              <a:rPr lang="en-US" dirty="0" smtClean="0">
                <a:solidFill>
                  <a:srgbClr val="FF0000"/>
                </a:solidFill>
              </a:rPr>
              <a:t>NLL+NLO available </a:t>
            </a:r>
            <a:r>
              <a:rPr lang="en-US" dirty="0" smtClean="0"/>
              <a:t>for all four processes of </a:t>
            </a:r>
            <a:r>
              <a:rPr lang="en-US" dirty="0" err="1" smtClean="0"/>
              <a:t>squark</a:t>
            </a:r>
            <a:r>
              <a:rPr lang="en-US" dirty="0" smtClean="0"/>
              <a:t> and </a:t>
            </a:r>
            <a:r>
              <a:rPr lang="en-US" dirty="0" err="1" smtClean="0"/>
              <a:t>gluino</a:t>
            </a:r>
            <a:r>
              <a:rPr lang="en-US" dirty="0" smtClean="0"/>
              <a:t> pair-production, as well as stop-pair production</a:t>
            </a:r>
          </a:p>
          <a:p>
            <a:pPr lvl="1"/>
            <a:r>
              <a:rPr lang="en-US" dirty="0" smtClean="0">
                <a:solidFill>
                  <a:srgbClr val="00539B"/>
                </a:solidFill>
              </a:rPr>
              <a:t>Significant reduction of the theory error </a:t>
            </a:r>
            <a:r>
              <a:rPr lang="en-US" dirty="0" smtClean="0">
                <a:solidFill>
                  <a:schemeClr val="accent6"/>
                </a:solidFill>
              </a:rPr>
              <a:t>due to scale variation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</a:rPr>
              <a:t>NNLL+NLO: </a:t>
            </a:r>
            <a:r>
              <a:rPr lang="en-US" dirty="0" err="1" smtClean="0">
                <a:solidFill>
                  <a:srgbClr val="000000"/>
                </a:solidFill>
              </a:rPr>
              <a:t>squark-antisquark</a:t>
            </a:r>
            <a:r>
              <a:rPr lang="en-US" dirty="0" smtClean="0">
                <a:solidFill>
                  <a:srgbClr val="000000"/>
                </a:solidFill>
              </a:rPr>
              <a:t> production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</a:p>
          <a:p>
            <a:pPr lvl="0"/>
            <a:r>
              <a:rPr lang="en-US" dirty="0" smtClean="0">
                <a:solidFill>
                  <a:srgbClr val="800000"/>
                </a:solidFill>
              </a:rPr>
              <a:t>NLL+NLO results are the most accurate predictions currently available for all channels of </a:t>
            </a:r>
            <a:r>
              <a:rPr lang="en-US" dirty="0" err="1" smtClean="0">
                <a:solidFill>
                  <a:srgbClr val="800000"/>
                </a:solidFill>
              </a:rPr>
              <a:t>squark</a:t>
            </a:r>
            <a:r>
              <a:rPr lang="en-US" dirty="0" smtClean="0">
                <a:solidFill>
                  <a:srgbClr val="800000"/>
                </a:solidFill>
              </a:rPr>
              <a:t> and </a:t>
            </a:r>
            <a:r>
              <a:rPr lang="en-US" dirty="0" err="1" smtClean="0">
                <a:solidFill>
                  <a:srgbClr val="800000"/>
                </a:solidFill>
              </a:rPr>
              <a:t>gluino</a:t>
            </a:r>
            <a:r>
              <a:rPr lang="en-US" dirty="0" smtClean="0">
                <a:solidFill>
                  <a:srgbClr val="800000"/>
                </a:solidFill>
              </a:rPr>
              <a:t> production, </a:t>
            </a:r>
            <a:r>
              <a:rPr lang="en-US" b="1" dirty="0" smtClean="0">
                <a:solidFill>
                  <a:srgbClr val="800000"/>
                </a:solidFill>
              </a:rPr>
              <a:t>should be used for determination of mass limits at the LHC</a:t>
            </a:r>
          </a:p>
          <a:p>
            <a:pPr lvl="0"/>
            <a:endParaRPr lang="en-US" b="1" dirty="0" smtClean="0">
              <a:solidFill>
                <a:srgbClr val="800000"/>
              </a:solidFill>
            </a:endParaRPr>
          </a:p>
          <a:p>
            <a:pPr lvl="0"/>
            <a:endParaRPr lang="en-US" b="1" dirty="0" smtClean="0">
              <a:solidFill>
                <a:srgbClr val="800000"/>
              </a:solidFill>
            </a:endParaRPr>
          </a:p>
          <a:p>
            <a:pPr lvl="0"/>
            <a:endParaRPr lang="en-US" dirty="0" smtClean="0">
              <a:solidFill>
                <a:srgbClr val="800000"/>
              </a:solidFill>
            </a:endParaRPr>
          </a:p>
          <a:p>
            <a:pPr lvl="0"/>
            <a:endParaRPr lang="en-US" dirty="0" smtClean="0">
              <a:solidFill>
                <a:srgbClr val="800000"/>
              </a:solidFill>
            </a:endParaRPr>
          </a:p>
          <a:p>
            <a:endParaRPr lang="en-US" dirty="0" smtClean="0">
              <a:solidFill>
                <a:schemeClr val="accent6"/>
              </a:solidFill>
            </a:endParaRPr>
          </a:p>
          <a:p>
            <a:endParaRPr lang="en-US" dirty="0" smtClean="0">
              <a:solidFill>
                <a:schemeClr val="accent6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D3D2A-CCAB-574D-AA9F-919DC90F102F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Partonic</a:t>
            </a:r>
            <a:r>
              <a:rPr lang="en-US" dirty="0" smtClean="0"/>
              <a:t> </a:t>
            </a:r>
            <a:r>
              <a:rPr lang="en-US" dirty="0" err="1" smtClean="0"/>
              <a:t>subprocesses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26015" y="2084399"/>
            <a:ext cx="3491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Leading Order = </a:t>
            </a:r>
            <a:r>
              <a:rPr lang="en-US" i="1" dirty="0" smtClean="0"/>
              <a:t>O</a:t>
            </a:r>
            <a:r>
              <a:rPr lang="en-US" dirty="0" smtClean="0"/>
              <a:t>(α</a:t>
            </a:r>
            <a:r>
              <a:rPr lang="en-US" baseline="-25000" dirty="0" smtClean="0"/>
              <a:t>s</a:t>
            </a:r>
            <a:r>
              <a:rPr lang="en-US" baseline="30000" dirty="0" smtClean="0"/>
              <a:t>2</a:t>
            </a:r>
            <a:r>
              <a:rPr lang="en-US" dirty="0"/>
              <a:t>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40267" y="5063067"/>
            <a:ext cx="3894666" cy="140546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572000" y="2556940"/>
            <a:ext cx="3877733" cy="220979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40267" y="2578101"/>
            <a:ext cx="3877733" cy="218863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572000" y="5063067"/>
            <a:ext cx="3877733" cy="142242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diagrams01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558800" y="3168929"/>
            <a:ext cx="3623731" cy="1409700"/>
          </a:xfrm>
          <a:prstGeom prst="rect">
            <a:avLst/>
          </a:prstGeom>
        </p:spPr>
      </p:pic>
      <p:pic>
        <p:nvPicPr>
          <p:cNvPr id="11" name="Picture 10" descr="diagrams02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4901869" y="3168929"/>
            <a:ext cx="3227781" cy="1470819"/>
          </a:xfrm>
          <a:prstGeom prst="rect">
            <a:avLst/>
          </a:prstGeom>
        </p:spPr>
      </p:pic>
      <p:pic>
        <p:nvPicPr>
          <p:cNvPr id="12" name="Picture 11" descr="diagrams03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1198031" y="5736156"/>
            <a:ext cx="2391836" cy="590325"/>
          </a:xfrm>
          <a:prstGeom prst="rect">
            <a:avLst/>
          </a:prstGeom>
        </p:spPr>
      </p:pic>
      <p:pic>
        <p:nvPicPr>
          <p:cNvPr id="13" name="Picture 12" descr="diagrams04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4929054" y="5743887"/>
            <a:ext cx="3319718" cy="53661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96533" y="5249333"/>
            <a:ext cx="929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2187575" y="2716491"/>
          <a:ext cx="374650" cy="376238"/>
        </p:xfrm>
        <a:graphic>
          <a:graphicData uri="http://schemas.openxmlformats.org/presentationml/2006/ole">
            <p:oleObj spid="_x0000_s49155" name="Equation" r:id="rId11" imgW="190500" imgH="190500" progId="Equation.3">
              <p:embed/>
            </p:oleObj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2220302" y="5224962"/>
          <a:ext cx="341923" cy="317500"/>
        </p:xfrm>
        <a:graphic>
          <a:graphicData uri="http://schemas.openxmlformats.org/presentationml/2006/ole">
            <p:oleObj spid="_x0000_s49156" name="Equation" r:id="rId12" imgW="177800" imgH="165100" progId="Equation.3">
              <p:embed/>
            </p:oleObj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6422623" y="5201079"/>
          <a:ext cx="367643" cy="341383"/>
        </p:xfrm>
        <a:graphic>
          <a:graphicData uri="http://schemas.openxmlformats.org/presentationml/2006/ole">
            <p:oleObj spid="_x0000_s49157" name="Equation" r:id="rId13" imgW="177800" imgH="165100" progId="Equation.3">
              <p:embed/>
            </p:oleObj>
          </a:graphicData>
        </a:graphic>
      </p:graphicFrame>
      <p:graphicFrame>
        <p:nvGraphicFramePr>
          <p:cNvPr id="49158" name="Object 6"/>
          <p:cNvGraphicFramePr>
            <a:graphicFrameLocks noChangeAspect="1"/>
          </p:cNvGraphicFramePr>
          <p:nvPr/>
        </p:nvGraphicFramePr>
        <p:xfrm>
          <a:off x="6337953" y="2718336"/>
          <a:ext cx="374650" cy="325438"/>
        </p:xfrm>
        <a:graphic>
          <a:graphicData uri="http://schemas.openxmlformats.org/presentationml/2006/ole">
            <p:oleObj spid="_x0000_s49158" name="Equation" r:id="rId14" imgW="190500" imgH="165100" progId="Equation.3">
              <p:embed/>
            </p:oleObj>
          </a:graphicData>
        </a:graphic>
      </p:graphicFrame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Improving predictions for squark and gluino production at the LHC with the help of soft gluon resummation</a:t>
            </a: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540012" y="1676568"/>
            <a:ext cx="7315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smtClean="0">
                <a:solidFill>
                  <a:srgbClr val="660066"/>
                </a:solidFill>
              </a:rPr>
              <a:t>[Kane, Leveille'82][Harrison, Llewellyn Smith'84][Dawson, </a:t>
            </a:r>
            <a:r>
              <a:rPr lang="en-US" sz="1600" i="1" dirty="0" err="1" smtClean="0">
                <a:solidFill>
                  <a:srgbClr val="660066"/>
                </a:solidFill>
              </a:rPr>
              <a:t>Eichten</a:t>
            </a:r>
            <a:r>
              <a:rPr lang="en-US" sz="1600" i="1" dirty="0" smtClean="0">
                <a:solidFill>
                  <a:srgbClr val="660066"/>
                </a:solidFill>
              </a:rPr>
              <a:t>, Quigg'85]</a:t>
            </a:r>
            <a:endParaRPr lang="en-US" sz="1600" i="1" dirty="0">
              <a:solidFill>
                <a:srgbClr val="660066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D3D2A-CCAB-574D-AA9F-919DC90F102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Improving predictions for squark and gluino production at the LHC with the help of soft gluon resummation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-812800" y="37253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6" name="Content Placeholder 13"/>
          <p:cNvSpPr>
            <a:spLocks noGrp="1"/>
          </p:cNvSpPr>
          <p:nvPr>
            <p:ph idx="1"/>
          </p:nvPr>
        </p:nvSpPr>
        <p:spPr>
          <a:xfrm>
            <a:off x="284163" y="1801419"/>
            <a:ext cx="8574087" cy="1820252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Results for the threshold-</a:t>
            </a:r>
            <a:r>
              <a:rPr lang="en-US" dirty="0" err="1" smtClean="0">
                <a:solidFill>
                  <a:schemeClr val="accent6"/>
                </a:solidFill>
              </a:rPr>
              <a:t>resummed</a:t>
            </a:r>
            <a:r>
              <a:rPr lang="en-US" dirty="0" smtClean="0">
                <a:solidFill>
                  <a:schemeClr val="accent6"/>
                </a:solidFill>
              </a:rPr>
              <a:t> total cross section at </a:t>
            </a:r>
            <a:r>
              <a:rPr lang="en-US" dirty="0" smtClean="0">
                <a:solidFill>
                  <a:srgbClr val="FF0000"/>
                </a:solidFill>
              </a:rPr>
              <a:t>NLL+NLO available </a:t>
            </a:r>
            <a:r>
              <a:rPr lang="en-US" dirty="0" smtClean="0"/>
              <a:t>for all four processes of </a:t>
            </a:r>
            <a:r>
              <a:rPr lang="en-US" dirty="0" err="1" smtClean="0"/>
              <a:t>squark</a:t>
            </a:r>
            <a:r>
              <a:rPr lang="en-US" dirty="0" smtClean="0"/>
              <a:t> and </a:t>
            </a:r>
            <a:r>
              <a:rPr lang="en-US" dirty="0" err="1" smtClean="0"/>
              <a:t>gluino</a:t>
            </a:r>
            <a:r>
              <a:rPr lang="en-US" dirty="0" smtClean="0"/>
              <a:t> pair-production, as well as stop-pair production</a:t>
            </a:r>
          </a:p>
          <a:p>
            <a:pPr lvl="1"/>
            <a:r>
              <a:rPr lang="en-US" dirty="0" smtClean="0">
                <a:solidFill>
                  <a:srgbClr val="00539B"/>
                </a:solidFill>
              </a:rPr>
              <a:t>Significant reduction of the theory error </a:t>
            </a:r>
            <a:r>
              <a:rPr lang="en-US" dirty="0" smtClean="0">
                <a:solidFill>
                  <a:schemeClr val="accent6"/>
                </a:solidFill>
              </a:rPr>
              <a:t>due to scale variation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</a:rPr>
              <a:t>NNLL+NLO: </a:t>
            </a:r>
            <a:r>
              <a:rPr lang="en-US" dirty="0" err="1" smtClean="0">
                <a:solidFill>
                  <a:srgbClr val="000000"/>
                </a:solidFill>
              </a:rPr>
              <a:t>squark-antisquark</a:t>
            </a:r>
            <a:r>
              <a:rPr lang="en-US" dirty="0" smtClean="0">
                <a:solidFill>
                  <a:srgbClr val="000000"/>
                </a:solidFill>
              </a:rPr>
              <a:t> production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</a:p>
          <a:p>
            <a:pPr lvl="0"/>
            <a:r>
              <a:rPr lang="en-US" dirty="0" smtClean="0">
                <a:solidFill>
                  <a:srgbClr val="800000"/>
                </a:solidFill>
              </a:rPr>
              <a:t>NLL+NLO results are the most accurate predictions currently available for all channels of </a:t>
            </a:r>
            <a:r>
              <a:rPr lang="en-US" dirty="0" err="1" smtClean="0">
                <a:solidFill>
                  <a:srgbClr val="800000"/>
                </a:solidFill>
              </a:rPr>
              <a:t>squark</a:t>
            </a:r>
            <a:r>
              <a:rPr lang="en-US" dirty="0" smtClean="0">
                <a:solidFill>
                  <a:srgbClr val="800000"/>
                </a:solidFill>
              </a:rPr>
              <a:t> and </a:t>
            </a:r>
            <a:r>
              <a:rPr lang="en-US" dirty="0" err="1" smtClean="0">
                <a:solidFill>
                  <a:srgbClr val="800000"/>
                </a:solidFill>
              </a:rPr>
              <a:t>gluino</a:t>
            </a:r>
            <a:r>
              <a:rPr lang="en-US" dirty="0" smtClean="0">
                <a:solidFill>
                  <a:srgbClr val="800000"/>
                </a:solidFill>
              </a:rPr>
              <a:t> production, </a:t>
            </a:r>
            <a:r>
              <a:rPr lang="en-US" b="1" dirty="0" smtClean="0">
                <a:solidFill>
                  <a:srgbClr val="800000"/>
                </a:solidFill>
              </a:rPr>
              <a:t>should be used for determination of mass limits at the LHC</a:t>
            </a:r>
          </a:p>
          <a:p>
            <a:pPr lvl="0"/>
            <a:endParaRPr lang="en-US" b="1" dirty="0" smtClean="0">
              <a:solidFill>
                <a:srgbClr val="800000"/>
              </a:solidFill>
            </a:endParaRPr>
          </a:p>
          <a:p>
            <a:pPr lvl="0"/>
            <a:endParaRPr lang="en-US" b="1" dirty="0" smtClean="0">
              <a:solidFill>
                <a:srgbClr val="800000"/>
              </a:solidFill>
            </a:endParaRPr>
          </a:p>
          <a:p>
            <a:pPr lvl="0"/>
            <a:endParaRPr lang="en-US" dirty="0" smtClean="0">
              <a:solidFill>
                <a:srgbClr val="800000"/>
              </a:solidFill>
            </a:endParaRPr>
          </a:p>
          <a:p>
            <a:pPr lvl="0"/>
            <a:endParaRPr lang="en-US" dirty="0" smtClean="0">
              <a:solidFill>
                <a:srgbClr val="800000"/>
              </a:solidFill>
            </a:endParaRPr>
          </a:p>
          <a:p>
            <a:endParaRPr lang="en-US" dirty="0" smtClean="0">
              <a:solidFill>
                <a:schemeClr val="accent6"/>
              </a:solidFill>
            </a:endParaRPr>
          </a:p>
          <a:p>
            <a:endParaRPr lang="en-US" dirty="0" smtClean="0">
              <a:solidFill>
                <a:schemeClr val="accent6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7" name="Picture 16" descr="gluinoMassLimi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49816" y="3789435"/>
            <a:ext cx="3448051" cy="233518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-812800" y="6175422"/>
            <a:ext cx="59605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CMS search for stopped </a:t>
            </a:r>
            <a:r>
              <a:rPr lang="en-US" sz="1400" dirty="0" err="1" smtClean="0"/>
              <a:t>HSCPs</a:t>
            </a:r>
            <a:r>
              <a:rPr lang="en-US" sz="1400" dirty="0" smtClean="0"/>
              <a:t>, CMS-EXO-11020</a:t>
            </a:r>
            <a:endParaRPr lang="en-US" sz="1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D3D2A-CCAB-574D-AA9F-919DC90F102F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6705" y="3621670"/>
            <a:ext cx="2715684" cy="27236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Improving predictions for squark and gluino production at the LHC with the help of soft gluon resummation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-812800" y="37253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794936" y="4763244"/>
            <a:ext cx="190500" cy="1643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985436" y="4451749"/>
            <a:ext cx="41866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990000"/>
                </a:solidFill>
              </a:rPr>
              <a:t>?</a:t>
            </a:r>
            <a:endParaRPr lang="en-US" sz="2800" b="1" dirty="0">
              <a:solidFill>
                <a:srgbClr val="990000"/>
              </a:solidFill>
            </a:endParaRPr>
          </a:p>
        </p:txBody>
      </p:sp>
      <p:sp>
        <p:nvSpPr>
          <p:cNvPr id="16" name="Content Placeholder 13"/>
          <p:cNvSpPr>
            <a:spLocks noGrp="1"/>
          </p:cNvSpPr>
          <p:nvPr>
            <p:ph idx="1"/>
          </p:nvPr>
        </p:nvSpPr>
        <p:spPr>
          <a:xfrm>
            <a:off x="284163" y="1801419"/>
            <a:ext cx="8574087" cy="1820252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Results for the threshold-</a:t>
            </a:r>
            <a:r>
              <a:rPr lang="en-US" dirty="0" err="1" smtClean="0">
                <a:solidFill>
                  <a:schemeClr val="accent6"/>
                </a:solidFill>
              </a:rPr>
              <a:t>resummed</a:t>
            </a:r>
            <a:r>
              <a:rPr lang="en-US" dirty="0" smtClean="0">
                <a:solidFill>
                  <a:schemeClr val="accent6"/>
                </a:solidFill>
              </a:rPr>
              <a:t> total cross section at </a:t>
            </a:r>
            <a:r>
              <a:rPr lang="en-US" dirty="0" smtClean="0">
                <a:solidFill>
                  <a:srgbClr val="FF0000"/>
                </a:solidFill>
              </a:rPr>
              <a:t>NLL+NLO available </a:t>
            </a:r>
            <a:r>
              <a:rPr lang="en-US" dirty="0" smtClean="0"/>
              <a:t>for all four processes of </a:t>
            </a:r>
            <a:r>
              <a:rPr lang="en-US" dirty="0" err="1" smtClean="0"/>
              <a:t>squark</a:t>
            </a:r>
            <a:r>
              <a:rPr lang="en-US" dirty="0" smtClean="0"/>
              <a:t> and </a:t>
            </a:r>
            <a:r>
              <a:rPr lang="en-US" dirty="0" err="1" smtClean="0"/>
              <a:t>gluino</a:t>
            </a:r>
            <a:r>
              <a:rPr lang="en-US" dirty="0" smtClean="0"/>
              <a:t> pair-production, as well as stop-pair production</a:t>
            </a:r>
          </a:p>
          <a:p>
            <a:pPr lvl="1"/>
            <a:r>
              <a:rPr lang="en-US" dirty="0" smtClean="0">
                <a:solidFill>
                  <a:srgbClr val="00539B"/>
                </a:solidFill>
              </a:rPr>
              <a:t>Significant reduction of the theory error </a:t>
            </a:r>
            <a:r>
              <a:rPr lang="en-US" dirty="0" smtClean="0">
                <a:solidFill>
                  <a:schemeClr val="accent6"/>
                </a:solidFill>
              </a:rPr>
              <a:t>due to scale variation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</a:rPr>
              <a:t>NNLL+NLO: </a:t>
            </a:r>
            <a:r>
              <a:rPr lang="en-US" dirty="0" err="1" smtClean="0">
                <a:solidFill>
                  <a:srgbClr val="000000"/>
                </a:solidFill>
              </a:rPr>
              <a:t>squark-antisquark</a:t>
            </a:r>
            <a:r>
              <a:rPr lang="en-US" dirty="0" smtClean="0">
                <a:solidFill>
                  <a:srgbClr val="000000"/>
                </a:solidFill>
              </a:rPr>
              <a:t> production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</a:p>
          <a:p>
            <a:pPr lvl="0"/>
            <a:r>
              <a:rPr lang="en-US" dirty="0" smtClean="0">
                <a:solidFill>
                  <a:srgbClr val="800000"/>
                </a:solidFill>
              </a:rPr>
              <a:t>NLL+NLO results are the most accurate predictions currently available for all channels of </a:t>
            </a:r>
            <a:r>
              <a:rPr lang="en-US" dirty="0" err="1" smtClean="0">
                <a:solidFill>
                  <a:srgbClr val="800000"/>
                </a:solidFill>
              </a:rPr>
              <a:t>squark</a:t>
            </a:r>
            <a:r>
              <a:rPr lang="en-US" dirty="0" smtClean="0">
                <a:solidFill>
                  <a:srgbClr val="800000"/>
                </a:solidFill>
              </a:rPr>
              <a:t> and </a:t>
            </a:r>
            <a:r>
              <a:rPr lang="en-US" dirty="0" err="1" smtClean="0">
                <a:solidFill>
                  <a:srgbClr val="800000"/>
                </a:solidFill>
              </a:rPr>
              <a:t>gluino</a:t>
            </a:r>
            <a:r>
              <a:rPr lang="en-US" dirty="0" smtClean="0">
                <a:solidFill>
                  <a:srgbClr val="800000"/>
                </a:solidFill>
              </a:rPr>
              <a:t> production, </a:t>
            </a:r>
            <a:r>
              <a:rPr lang="en-US" b="1" dirty="0" smtClean="0">
                <a:solidFill>
                  <a:srgbClr val="800000"/>
                </a:solidFill>
              </a:rPr>
              <a:t>should be used for determination of mass limits at the LHC</a:t>
            </a:r>
          </a:p>
          <a:p>
            <a:pPr lvl="0"/>
            <a:endParaRPr lang="en-US" b="1" dirty="0" smtClean="0">
              <a:solidFill>
                <a:srgbClr val="800000"/>
              </a:solidFill>
            </a:endParaRPr>
          </a:p>
          <a:p>
            <a:pPr lvl="0"/>
            <a:endParaRPr lang="en-US" b="1" dirty="0" smtClean="0">
              <a:solidFill>
                <a:srgbClr val="800000"/>
              </a:solidFill>
            </a:endParaRPr>
          </a:p>
          <a:p>
            <a:pPr lvl="0"/>
            <a:endParaRPr lang="en-US" dirty="0" smtClean="0">
              <a:solidFill>
                <a:srgbClr val="800000"/>
              </a:solidFill>
            </a:endParaRPr>
          </a:p>
          <a:p>
            <a:pPr lvl="0"/>
            <a:endParaRPr lang="en-US" dirty="0" smtClean="0">
              <a:solidFill>
                <a:srgbClr val="800000"/>
              </a:solidFill>
            </a:endParaRPr>
          </a:p>
          <a:p>
            <a:endParaRPr lang="en-US" dirty="0" smtClean="0">
              <a:solidFill>
                <a:schemeClr val="accent6"/>
              </a:solidFill>
            </a:endParaRPr>
          </a:p>
          <a:p>
            <a:endParaRPr lang="en-US" dirty="0" smtClean="0">
              <a:solidFill>
                <a:schemeClr val="accent6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7" name="Picture 16" descr="gluinoMassLimi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649816" y="3789435"/>
            <a:ext cx="3448051" cy="233518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-812800" y="6175422"/>
            <a:ext cx="59605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CMS search for stopped </a:t>
            </a:r>
            <a:r>
              <a:rPr lang="en-US" sz="1400" dirty="0" err="1" smtClean="0"/>
              <a:t>HSCPs</a:t>
            </a:r>
            <a:r>
              <a:rPr lang="en-US" sz="1400" dirty="0" smtClean="0"/>
              <a:t>, CMS-EXO-11020</a:t>
            </a:r>
            <a:endParaRPr lang="en-US" sz="14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D3D2A-CCAB-574D-AA9F-919DC90F102F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Scale variation </a:t>
            </a:r>
            <a:r>
              <a:rPr lang="en-US" dirty="0" err="1" smtClean="0"/>
              <a:t>ctnd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254124"/>
            <a:ext cx="3931920" cy="3975100"/>
          </a:xfrm>
        </p:spPr>
        <p:txBody>
          <a:bodyPr>
            <a:normAutofit/>
          </a:bodyPr>
          <a:lstStyle/>
          <a:p>
            <a:r>
              <a:rPr lang="en-US" sz="1800" dirty="0" err="1" smtClean="0"/>
              <a:t>Squark-gluino</a:t>
            </a:r>
            <a:r>
              <a:rPr lang="en-US" sz="1800" dirty="0" smtClean="0"/>
              <a:t> production</a:t>
            </a:r>
            <a:endParaRPr lang="en-US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287990"/>
            <a:ext cx="3931920" cy="3975100"/>
          </a:xfrm>
        </p:spPr>
        <p:txBody>
          <a:bodyPr>
            <a:normAutofit/>
          </a:bodyPr>
          <a:lstStyle/>
          <a:p>
            <a:r>
              <a:rPr lang="en-US" sz="1800" dirty="0" err="1" smtClean="0"/>
              <a:t>Gluino</a:t>
            </a:r>
            <a:r>
              <a:rPr lang="en-US" sz="1800" dirty="0" smtClean="0"/>
              <a:t>-pair production</a:t>
            </a:r>
            <a:endParaRPr lang="en-US" sz="18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Improving predictions for squark and gluino production at the LHC with the help of soft gluon resummation</a:t>
            </a:r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89605" y="5712137"/>
            <a:ext cx="8544023" cy="606363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Theory error due to scale variation below 10% for NLL+NLO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down by a factor of 2 (</a:t>
            </a:r>
            <a:r>
              <a:rPr lang="en-US" dirty="0" err="1" smtClean="0">
                <a:solidFill>
                  <a:schemeClr val="tx1"/>
                </a:solidFill>
              </a:rPr>
              <a:t>squark-gluino</a:t>
            </a:r>
            <a:r>
              <a:rPr lang="en-US" dirty="0" smtClean="0">
                <a:solidFill>
                  <a:schemeClr val="tx1"/>
                </a:solidFill>
              </a:rPr>
              <a:t>) or  a factor of 4  (</a:t>
            </a:r>
            <a:r>
              <a:rPr lang="en-US" dirty="0" err="1" smtClean="0">
                <a:solidFill>
                  <a:schemeClr val="tx1"/>
                </a:solidFill>
              </a:rPr>
              <a:t>gluino</a:t>
            </a:r>
            <a:r>
              <a:rPr lang="en-US" dirty="0" smtClean="0">
                <a:solidFill>
                  <a:schemeClr val="tx1"/>
                </a:solidFill>
              </a:rPr>
              <a:t>-pair) for  masses &gt; 1 </a:t>
            </a:r>
            <a:r>
              <a:rPr lang="en-US" dirty="0" err="1" smtClean="0">
                <a:solidFill>
                  <a:schemeClr val="tx1"/>
                </a:solidFill>
              </a:rPr>
              <a:t>TeV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4164" y="1726299"/>
            <a:ext cx="87967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 smtClean="0">
                <a:solidFill>
                  <a:srgbClr val="660066"/>
                </a:solidFill>
              </a:rPr>
              <a:t>[W. </a:t>
            </a:r>
            <a:r>
              <a:rPr lang="en-US" sz="1600" i="1" dirty="0" err="1" smtClean="0">
                <a:solidFill>
                  <a:srgbClr val="660066"/>
                </a:solidFill>
              </a:rPr>
              <a:t>Beenakker</a:t>
            </a:r>
            <a:r>
              <a:rPr lang="en-US" sz="1600" i="1" dirty="0" smtClean="0">
                <a:solidFill>
                  <a:srgbClr val="660066"/>
                </a:solidFill>
              </a:rPr>
              <a:t>, S. </a:t>
            </a:r>
            <a:r>
              <a:rPr lang="en-US" sz="1600" i="1" dirty="0" err="1" smtClean="0">
                <a:solidFill>
                  <a:srgbClr val="660066"/>
                </a:solidFill>
              </a:rPr>
              <a:t>Brensing</a:t>
            </a:r>
            <a:r>
              <a:rPr lang="en-US" sz="1600" i="1" dirty="0" smtClean="0">
                <a:solidFill>
                  <a:srgbClr val="660066"/>
                </a:solidFill>
              </a:rPr>
              <a:t>, M. </a:t>
            </a:r>
            <a:r>
              <a:rPr lang="en-US" sz="1600" i="1" dirty="0" err="1" smtClean="0">
                <a:solidFill>
                  <a:srgbClr val="660066"/>
                </a:solidFill>
              </a:rPr>
              <a:t>Krämer</a:t>
            </a:r>
            <a:r>
              <a:rPr lang="en-US" sz="1600" i="1" dirty="0" smtClean="0">
                <a:solidFill>
                  <a:srgbClr val="660066"/>
                </a:solidFill>
              </a:rPr>
              <a:t>, AK, E. </a:t>
            </a:r>
            <a:r>
              <a:rPr lang="en-US" sz="1600" i="1" dirty="0" err="1" smtClean="0">
                <a:solidFill>
                  <a:srgbClr val="660066"/>
                </a:solidFill>
              </a:rPr>
              <a:t>Laenen</a:t>
            </a:r>
            <a:r>
              <a:rPr lang="en-US" sz="1600" i="1" dirty="0" smtClean="0">
                <a:solidFill>
                  <a:srgbClr val="660066"/>
                </a:solidFill>
              </a:rPr>
              <a:t>, </a:t>
            </a:r>
            <a:r>
              <a:rPr lang="en-US" sz="1600" i="1" dirty="0" err="1" smtClean="0">
                <a:solidFill>
                  <a:srgbClr val="660066"/>
                </a:solidFill>
              </a:rPr>
              <a:t>L.Motyka</a:t>
            </a:r>
            <a:r>
              <a:rPr lang="en-US" sz="1600" i="1" dirty="0" smtClean="0">
                <a:solidFill>
                  <a:srgbClr val="660066"/>
                </a:solidFill>
              </a:rPr>
              <a:t> and I. </a:t>
            </a:r>
            <a:r>
              <a:rPr lang="en-US" sz="1600" i="1" dirty="0" err="1" smtClean="0">
                <a:solidFill>
                  <a:srgbClr val="660066"/>
                </a:solidFill>
              </a:rPr>
              <a:t>Niessen</a:t>
            </a:r>
            <a:r>
              <a:rPr lang="en-US" sz="1600" i="1" dirty="0" smtClean="0">
                <a:solidFill>
                  <a:srgbClr val="660066"/>
                </a:solidFill>
              </a:rPr>
              <a:t>,</a:t>
            </a:r>
            <a:r>
              <a:rPr lang="en-US" sz="1600" dirty="0" smtClean="0">
                <a:solidFill>
                  <a:srgbClr val="660066"/>
                </a:solidFill>
              </a:rPr>
              <a:t> </a:t>
            </a:r>
            <a:r>
              <a:rPr lang="en-US" sz="1600" i="1" dirty="0" smtClean="0">
                <a:solidFill>
                  <a:srgbClr val="660066"/>
                </a:solidFill>
              </a:rPr>
              <a:t>IJMP A26 (2011) 2637]</a:t>
            </a:r>
          </a:p>
        </p:txBody>
      </p:sp>
      <p:grpSp>
        <p:nvGrpSpPr>
          <p:cNvPr id="13" name="Group 19"/>
          <p:cNvGrpSpPr/>
          <p:nvPr/>
        </p:nvGrpSpPr>
        <p:grpSpPr>
          <a:xfrm>
            <a:off x="812441" y="2582338"/>
            <a:ext cx="3336628" cy="3272897"/>
            <a:chOff x="812441" y="2311410"/>
            <a:chExt cx="3336628" cy="3272897"/>
          </a:xfrm>
        </p:grpSpPr>
        <p:pic>
          <p:nvPicPr>
            <p:cNvPr id="14" name="Picture 13" descr="scale_mass_sqgl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rcRect l="53318" t="5770" r="4542" b="65247"/>
                <a:stretch>
                  <a:fillRect/>
                </a:stretch>
              </p:blipFill>
            </mc:Choice>
            <mc:Fallback>
              <p:blipFill>
                <a:blip r:embed="rId3"/>
                <a:srcRect l="53318" t="5770" r="4542" b="65247"/>
                <a:stretch>
                  <a:fillRect/>
                </a:stretch>
              </p:blipFill>
            </mc:Fallback>
          </mc:AlternateContent>
          <p:spPr>
            <a:xfrm>
              <a:off x="812441" y="2336811"/>
              <a:ext cx="3336628" cy="3247496"/>
            </a:xfrm>
            <a:prstGeom prst="rect">
              <a:avLst/>
            </a:prstGeom>
          </p:spPr>
        </p:pic>
        <p:pic>
          <p:nvPicPr>
            <p:cNvPr id="15" name="Content Placeholder 5" descr="sigmas_LHC7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 l="71241" t="10298" r="20169" b="86335"/>
                <a:stretch>
                  <a:fillRect/>
                </a:stretch>
              </p:blipFill>
            </mc:Choice>
            <mc:Fallback>
              <p:blipFill>
                <a:blip r:embed="rId5"/>
                <a:srcRect l="71241" t="10298" r="20169" b="86335"/>
                <a:stretch>
                  <a:fillRect/>
                </a:stretch>
              </p:blipFill>
            </mc:Fallback>
          </mc:AlternateContent>
          <p:spPr>
            <a:xfrm>
              <a:off x="1430863" y="4739146"/>
              <a:ext cx="736602" cy="408583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2370667" y="4671413"/>
              <a:ext cx="1219200" cy="1799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31333" y="2311410"/>
              <a:ext cx="3005667" cy="19472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pic>
        <p:nvPicPr>
          <p:cNvPr id="20" name="Picture 19" descr="scale_mass_glgl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rcRect l="54255" t="4691" r="6275" b="66173"/>
              <a:stretch>
                <a:fillRect/>
              </a:stretch>
            </p:blipFill>
          </mc:Choice>
          <mc:Fallback>
            <p:blipFill>
              <a:blip r:embed="rId7"/>
              <a:srcRect l="54255" t="4691" r="6275" b="66173"/>
              <a:stretch>
                <a:fillRect/>
              </a:stretch>
            </p:blipFill>
          </mc:Fallback>
        </mc:AlternateContent>
        <p:spPr>
          <a:xfrm>
            <a:off x="5021113" y="2538029"/>
            <a:ext cx="3061565" cy="319816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021113" y="2631160"/>
            <a:ext cx="3005667" cy="1947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578615" y="3503216"/>
            <a:ext cx="1219200" cy="1799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D3D2A-CCAB-574D-AA9F-919DC90F102F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67231" y="1750620"/>
            <a:ext cx="7386200" cy="305574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84163" y="1685259"/>
            <a:ext cx="7373938" cy="2683541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600"/>
              </a:spcAft>
              <a:buClr>
                <a:schemeClr val="tx1"/>
              </a:buClr>
              <a:buNone/>
            </a:pPr>
            <a:r>
              <a:rPr lang="en-US" sz="1946" dirty="0" smtClean="0">
                <a:solidFill>
                  <a:schemeClr val="accent1"/>
                </a:solidFill>
              </a:rPr>
              <a:t>                </a:t>
            </a:r>
            <a:endParaRPr lang="en-US" sz="2323" dirty="0" smtClean="0">
              <a:solidFill>
                <a:srgbClr val="000000"/>
              </a:solidFill>
            </a:endParaRPr>
          </a:p>
          <a:p>
            <a:pPr>
              <a:spcAft>
                <a:spcPts val="7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118" dirty="0" smtClean="0"/>
              <a:t>NLO SUSY-QCD corrections → </a:t>
            </a:r>
            <a:r>
              <a:rPr lang="en-US" sz="2118" dirty="0" smtClean="0">
                <a:solidFill>
                  <a:srgbClr val="00539B"/>
                </a:solidFill>
                <a:latin typeface="Lucida Handwriting"/>
                <a:cs typeface="Lucida Handwriting"/>
              </a:rPr>
              <a:t>O(</a:t>
            </a:r>
            <a:r>
              <a:rPr lang="en-US" sz="2118" dirty="0" smtClean="0">
                <a:solidFill>
                  <a:srgbClr val="00539B"/>
                </a:solidFill>
                <a:latin typeface="Lucida Grande"/>
                <a:ea typeface="Lucida Grande"/>
                <a:cs typeface="Lucida Grande"/>
              </a:rPr>
              <a:t>α</a:t>
            </a:r>
            <a:r>
              <a:rPr lang="en-US" sz="2118" baseline="-25000" dirty="0" smtClean="0">
                <a:solidFill>
                  <a:srgbClr val="00539B"/>
                </a:solidFill>
                <a:latin typeface="Lucida Grande"/>
                <a:ea typeface="Lucida Grande"/>
                <a:cs typeface="Lucida Grande"/>
              </a:rPr>
              <a:t>s</a:t>
            </a:r>
            <a:r>
              <a:rPr lang="en-US" sz="2118" baseline="30000" dirty="0" smtClean="0">
                <a:solidFill>
                  <a:srgbClr val="00539B"/>
                </a:solidFill>
                <a:latin typeface="Lucida Grande"/>
                <a:ea typeface="Lucida Grande"/>
                <a:cs typeface="Lucida Grande"/>
              </a:rPr>
              <a:t>3</a:t>
            </a:r>
            <a:r>
              <a:rPr lang="en-US" sz="2118" baseline="30000" dirty="0" smtClean="0">
                <a:solidFill>
                  <a:srgbClr val="00539B"/>
                </a:solidFill>
                <a:latin typeface="Lucida Handwriting"/>
                <a:cs typeface="Lucida Handwriting"/>
              </a:rPr>
              <a:t> </a:t>
            </a:r>
            <a:r>
              <a:rPr lang="en-US" sz="2118" dirty="0" smtClean="0">
                <a:solidFill>
                  <a:srgbClr val="00539B"/>
                </a:solidFill>
                <a:latin typeface="Lucida Handwriting"/>
                <a:cs typeface="Lucida Handwriting"/>
              </a:rPr>
              <a:t>) </a:t>
            </a:r>
            <a:r>
              <a:rPr lang="en-US" sz="2118" i="1" dirty="0" smtClean="0">
                <a:solidFill>
                  <a:srgbClr val="00539B"/>
                </a:solidFill>
                <a:latin typeface="Lucida Handwriting"/>
                <a:cs typeface="Lucida Handwriting"/>
              </a:rPr>
              <a:t> </a:t>
            </a:r>
            <a:r>
              <a:rPr lang="en-US" sz="2118" i="1" dirty="0" smtClean="0">
                <a:solidFill>
                  <a:srgbClr val="00539B"/>
                </a:solidFill>
              </a:rPr>
              <a:t> </a:t>
            </a:r>
            <a:r>
              <a:rPr lang="en-US" sz="1647" i="1" dirty="0" smtClean="0">
                <a:solidFill>
                  <a:srgbClr val="660066"/>
                </a:solidFill>
              </a:rPr>
              <a:t>[</a:t>
            </a:r>
            <a:r>
              <a:rPr lang="en-US" sz="1647" i="1" dirty="0" err="1" smtClean="0">
                <a:solidFill>
                  <a:srgbClr val="660066"/>
                </a:solidFill>
              </a:rPr>
              <a:t>Beenakker</a:t>
            </a:r>
            <a:r>
              <a:rPr lang="en-US" sz="1647" i="1" dirty="0" smtClean="0">
                <a:solidFill>
                  <a:srgbClr val="660066"/>
                </a:solidFill>
              </a:rPr>
              <a:t>, </a:t>
            </a:r>
            <a:r>
              <a:rPr lang="en-US" sz="1647" i="1" dirty="0" err="1" smtClean="0">
                <a:solidFill>
                  <a:srgbClr val="660066"/>
                </a:solidFill>
              </a:rPr>
              <a:t>Höpker</a:t>
            </a:r>
            <a:r>
              <a:rPr lang="en-US" sz="1647" i="1" dirty="0" smtClean="0">
                <a:solidFill>
                  <a:srgbClr val="660066"/>
                </a:solidFill>
              </a:rPr>
              <a:t>, </a:t>
            </a:r>
            <a:r>
              <a:rPr lang="en-US" sz="1647" i="1" dirty="0" err="1" smtClean="0">
                <a:solidFill>
                  <a:srgbClr val="660066"/>
                </a:solidFill>
              </a:rPr>
              <a:t>Spira</a:t>
            </a:r>
            <a:r>
              <a:rPr lang="en-US" sz="1647" i="1" dirty="0" smtClean="0">
                <a:solidFill>
                  <a:srgbClr val="660066"/>
                </a:solidFill>
              </a:rPr>
              <a:t>, Zerwas'96]</a:t>
            </a:r>
            <a:r>
              <a:rPr lang="en-US" sz="1800" i="1" dirty="0" smtClean="0">
                <a:solidFill>
                  <a:srgbClr val="660066"/>
                </a:solidFill>
              </a:rPr>
              <a:t> </a:t>
            </a:r>
            <a:r>
              <a:rPr lang="en-US" sz="1730" i="1" dirty="0" smtClean="0">
                <a:solidFill>
                  <a:srgbClr val="660066"/>
                </a:solidFill>
              </a:rPr>
              <a:t>[</a:t>
            </a:r>
            <a:r>
              <a:rPr lang="en-US" sz="1730" i="1" dirty="0" err="1" smtClean="0">
                <a:solidFill>
                  <a:srgbClr val="660066"/>
                </a:solidFill>
              </a:rPr>
              <a:t>Beenakker</a:t>
            </a:r>
            <a:r>
              <a:rPr lang="en-US" sz="1730" i="1" dirty="0" smtClean="0">
                <a:solidFill>
                  <a:srgbClr val="660066"/>
                </a:solidFill>
              </a:rPr>
              <a:t>, </a:t>
            </a:r>
            <a:r>
              <a:rPr lang="en-US" sz="1730" i="1" dirty="0" err="1" smtClean="0">
                <a:solidFill>
                  <a:srgbClr val="660066"/>
                </a:solidFill>
              </a:rPr>
              <a:t>Krämer</a:t>
            </a:r>
            <a:r>
              <a:rPr lang="en-US" sz="1730" i="1" dirty="0" smtClean="0">
                <a:solidFill>
                  <a:srgbClr val="660066"/>
                </a:solidFill>
              </a:rPr>
              <a:t>, </a:t>
            </a:r>
            <a:r>
              <a:rPr lang="en-US" sz="1730" i="1" dirty="0" err="1" smtClean="0">
                <a:solidFill>
                  <a:srgbClr val="660066"/>
                </a:solidFill>
              </a:rPr>
              <a:t>Plehn</a:t>
            </a:r>
            <a:r>
              <a:rPr lang="en-US" sz="1730" i="1" dirty="0" smtClean="0">
                <a:solidFill>
                  <a:srgbClr val="660066"/>
                </a:solidFill>
              </a:rPr>
              <a:t>, </a:t>
            </a:r>
            <a:r>
              <a:rPr lang="en-US" sz="1730" i="1" dirty="0" err="1" smtClean="0">
                <a:solidFill>
                  <a:srgbClr val="660066"/>
                </a:solidFill>
              </a:rPr>
              <a:t>Spira</a:t>
            </a:r>
            <a:r>
              <a:rPr lang="en-US" sz="1730" i="1" dirty="0" smtClean="0">
                <a:solidFill>
                  <a:srgbClr val="660066"/>
                </a:solidFill>
              </a:rPr>
              <a:t>, Zerwas’97]</a:t>
            </a:r>
          </a:p>
          <a:p>
            <a:pPr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118" dirty="0" smtClean="0"/>
              <a:t>EW corrections → </a:t>
            </a:r>
            <a:r>
              <a:rPr lang="en-US" sz="2118" dirty="0" smtClean="0">
                <a:solidFill>
                  <a:srgbClr val="00539B"/>
                </a:solidFill>
                <a:latin typeface="Lucida Handwriting"/>
                <a:cs typeface="Lucida Handwriting"/>
              </a:rPr>
              <a:t>O(</a:t>
            </a:r>
            <a:r>
              <a:rPr lang="en-US" sz="2118" dirty="0" smtClean="0">
                <a:solidFill>
                  <a:srgbClr val="00539B"/>
                </a:solidFill>
                <a:latin typeface="Lucida Grande"/>
                <a:ea typeface="Lucida Grande"/>
                <a:cs typeface="Lucida Grande"/>
              </a:rPr>
              <a:t>α</a:t>
            </a:r>
            <a:r>
              <a:rPr lang="en-US" sz="2118" baseline="-25000" dirty="0" smtClean="0">
                <a:solidFill>
                  <a:srgbClr val="00539B"/>
                </a:solidFill>
                <a:latin typeface="Lucida Grande"/>
                <a:ea typeface="Lucida Grande"/>
                <a:cs typeface="Lucida Grande"/>
              </a:rPr>
              <a:t>s</a:t>
            </a:r>
            <a:r>
              <a:rPr lang="en-US" sz="2118" baseline="30000" dirty="0" smtClean="0">
                <a:solidFill>
                  <a:srgbClr val="00539B"/>
                </a:solidFill>
                <a:latin typeface="Lucida Grande"/>
                <a:ea typeface="Lucida Grande"/>
                <a:cs typeface="Lucida Grande"/>
              </a:rPr>
              <a:t>2</a:t>
            </a:r>
            <a:r>
              <a:rPr lang="en-US" sz="2118" dirty="0" smtClean="0">
                <a:solidFill>
                  <a:srgbClr val="00539B"/>
                </a:solidFill>
                <a:latin typeface="Lucida Handwriting"/>
                <a:cs typeface="Lucida Handwriting"/>
              </a:rPr>
              <a:t> </a:t>
            </a:r>
            <a:r>
              <a:rPr lang="en-US" sz="2118" dirty="0" err="1" smtClean="0">
                <a:solidFill>
                  <a:srgbClr val="00539B"/>
                </a:solidFill>
                <a:latin typeface="Lucida Grande"/>
                <a:ea typeface="Lucida Grande"/>
                <a:cs typeface="Lucida Grande"/>
              </a:rPr>
              <a:t>α</a:t>
            </a:r>
            <a:r>
              <a:rPr lang="en-US" sz="2118" dirty="0" smtClean="0">
                <a:solidFill>
                  <a:srgbClr val="00539B"/>
                </a:solidFill>
                <a:latin typeface="Lucida Handwriting"/>
                <a:cs typeface="Lucida Handwriting"/>
              </a:rPr>
              <a:t>) </a:t>
            </a:r>
            <a:r>
              <a:rPr lang="en-US" sz="1647" dirty="0" smtClean="0">
                <a:solidFill>
                  <a:srgbClr val="00539B"/>
                </a:solidFill>
              </a:rPr>
              <a:t> </a:t>
            </a:r>
            <a:r>
              <a:rPr lang="en-US" sz="1647" i="1" dirty="0" smtClean="0">
                <a:solidFill>
                  <a:srgbClr val="00539B"/>
                </a:solidFill>
              </a:rPr>
              <a:t> </a:t>
            </a:r>
            <a:r>
              <a:rPr lang="en-US" sz="1647" i="1" dirty="0" smtClean="0">
                <a:solidFill>
                  <a:srgbClr val="660066"/>
                </a:solidFill>
              </a:rPr>
              <a:t>[</a:t>
            </a:r>
            <a:r>
              <a:rPr lang="en-US" sz="1647" i="1" dirty="0" err="1" smtClean="0">
                <a:solidFill>
                  <a:srgbClr val="660066"/>
                </a:solidFill>
              </a:rPr>
              <a:t>Hollik</a:t>
            </a:r>
            <a:r>
              <a:rPr lang="en-US" sz="1647" i="1" dirty="0" smtClean="0">
                <a:solidFill>
                  <a:srgbClr val="660066"/>
                </a:solidFill>
              </a:rPr>
              <a:t>, </a:t>
            </a:r>
            <a:r>
              <a:rPr lang="en-US" sz="1647" i="1" dirty="0" err="1" smtClean="0">
                <a:solidFill>
                  <a:srgbClr val="660066"/>
                </a:solidFill>
              </a:rPr>
              <a:t>Kollar</a:t>
            </a:r>
            <a:r>
              <a:rPr lang="en-US" sz="1647" i="1" dirty="0" smtClean="0">
                <a:solidFill>
                  <a:srgbClr val="660066"/>
                </a:solidFill>
              </a:rPr>
              <a:t>, Trenkel'07][Hollik, Mirabella'08] [</a:t>
            </a:r>
            <a:r>
              <a:rPr lang="en-US" sz="1647" i="1" dirty="0" err="1" smtClean="0">
                <a:solidFill>
                  <a:srgbClr val="660066"/>
                </a:solidFill>
              </a:rPr>
              <a:t>Hollik</a:t>
            </a:r>
            <a:r>
              <a:rPr lang="en-US" sz="1647" i="1" dirty="0" smtClean="0">
                <a:solidFill>
                  <a:srgbClr val="660066"/>
                </a:solidFill>
              </a:rPr>
              <a:t>,  Mirabella, Trenkel'08] [</a:t>
            </a:r>
            <a:r>
              <a:rPr lang="en-US" sz="1647" i="1" dirty="0" err="1" smtClean="0">
                <a:solidFill>
                  <a:srgbClr val="660066"/>
                </a:solidFill>
              </a:rPr>
              <a:t>Beccaria</a:t>
            </a:r>
            <a:r>
              <a:rPr lang="en-US" sz="1647" i="1" dirty="0" smtClean="0">
                <a:solidFill>
                  <a:srgbClr val="660066"/>
                </a:solidFill>
              </a:rPr>
              <a:t> et al.'08] [Mirabella'09] [</a:t>
            </a:r>
            <a:r>
              <a:rPr lang="en-US" sz="1647" i="1" dirty="0" err="1" smtClean="0">
                <a:solidFill>
                  <a:srgbClr val="660066"/>
                </a:solidFill>
              </a:rPr>
              <a:t>Germer</a:t>
            </a:r>
            <a:r>
              <a:rPr lang="en-US" sz="1647" i="1" dirty="0" smtClean="0">
                <a:solidFill>
                  <a:srgbClr val="660066"/>
                </a:solidFill>
              </a:rPr>
              <a:t>, </a:t>
            </a:r>
            <a:r>
              <a:rPr lang="en-US" sz="1647" i="1" dirty="0" err="1" smtClean="0">
                <a:solidFill>
                  <a:srgbClr val="660066"/>
                </a:solidFill>
              </a:rPr>
              <a:t>Hollik</a:t>
            </a:r>
            <a:r>
              <a:rPr lang="en-US" sz="1647" i="1" dirty="0" smtClean="0">
                <a:solidFill>
                  <a:srgbClr val="660066"/>
                </a:solidFill>
              </a:rPr>
              <a:t>, Mirabella, Trenkel’10] ] [</a:t>
            </a:r>
            <a:r>
              <a:rPr lang="en-US" sz="1647" i="1" dirty="0" err="1" smtClean="0">
                <a:solidFill>
                  <a:srgbClr val="660066"/>
                </a:solidFill>
              </a:rPr>
              <a:t>Germer</a:t>
            </a:r>
            <a:r>
              <a:rPr lang="en-US" sz="1647" i="1" dirty="0" smtClean="0">
                <a:solidFill>
                  <a:srgbClr val="660066"/>
                </a:solidFill>
              </a:rPr>
              <a:t>, </a:t>
            </a:r>
            <a:r>
              <a:rPr lang="en-US" sz="1647" i="1" dirty="0" err="1" smtClean="0">
                <a:solidFill>
                  <a:srgbClr val="660066"/>
                </a:solidFill>
              </a:rPr>
              <a:t>Hollik</a:t>
            </a:r>
            <a:r>
              <a:rPr lang="en-US" sz="1647" i="1" dirty="0" smtClean="0">
                <a:solidFill>
                  <a:srgbClr val="660066"/>
                </a:solidFill>
              </a:rPr>
              <a:t>, Mirabella’11]</a:t>
            </a:r>
          </a:p>
          <a:p>
            <a:pPr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</a:pPr>
            <a:endParaRPr lang="en-US" sz="1647" i="1" dirty="0" smtClean="0">
              <a:solidFill>
                <a:srgbClr val="660066"/>
              </a:solidFill>
            </a:endParaRPr>
          </a:p>
          <a:p>
            <a:pPr>
              <a:spcAft>
                <a:spcPts val="1800"/>
              </a:spcAft>
              <a:buClr>
                <a:schemeClr val="tx1">
                  <a:lumMod val="75000"/>
                  <a:lumOff val="25000"/>
                </a:schemeClr>
              </a:buClr>
            </a:pPr>
            <a:endParaRPr lang="en-US" sz="1647" i="1" dirty="0" smtClean="0">
              <a:solidFill>
                <a:srgbClr val="660066"/>
              </a:solidFill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Theoretical Status: Fixed Order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Improving predictions for squark and gluino production at the LHC with the help of soft gluon resummation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673622" y="1754852"/>
            <a:ext cx="4338642" cy="34064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Corrections to </a:t>
            </a:r>
            <a:r>
              <a:rPr lang="en-US" dirty="0" smtClean="0">
                <a:solidFill>
                  <a:srgbClr val="000000"/>
                </a:solidFill>
                <a:latin typeface="Lucida Handwriting"/>
                <a:cs typeface="Lucida Handwriting"/>
              </a:rPr>
              <a:t>O(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α</a:t>
            </a:r>
            <a:r>
              <a:rPr lang="en-US" baseline="-250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s</a:t>
            </a:r>
            <a:r>
              <a:rPr lang="en-US" baseline="300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Lucida Handwriting"/>
                <a:cs typeface="Lucida Handwriting"/>
              </a:rPr>
              <a:t>) </a:t>
            </a:r>
            <a:r>
              <a:rPr lang="en-US" dirty="0" smtClean="0">
                <a:solidFill>
                  <a:srgbClr val="000000"/>
                </a:solidFill>
              </a:rPr>
              <a:t>processes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128" y="2743207"/>
            <a:ext cx="990600" cy="698500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4104" y="2810939"/>
            <a:ext cx="906829" cy="5969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flipH="1">
            <a:off x="3935397" y="2927873"/>
            <a:ext cx="755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0920" y="4127500"/>
            <a:ext cx="986367" cy="65346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65722" y="4152900"/>
            <a:ext cx="9435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e.g.</a:t>
            </a:r>
            <a:endParaRPr lang="en-US" sz="1400" dirty="0"/>
          </a:p>
        </p:txBody>
      </p:sp>
      <p:sp>
        <p:nvSpPr>
          <p:cNvPr id="19" name="Content Placeholder 5"/>
          <p:cNvSpPr txBox="1">
            <a:spLocks/>
          </p:cNvSpPr>
          <p:nvPr/>
        </p:nvSpPr>
        <p:spPr>
          <a:xfrm>
            <a:off x="4690531" y="2647789"/>
            <a:ext cx="2962899" cy="91576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lvl="1" indent="-457200" defTabSz="91440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</a:pPr>
            <a:r>
              <a:rPr lang="en-US" sz="1918" dirty="0" smtClean="0"/>
              <a:t>For </a:t>
            </a:r>
            <a:r>
              <a:rPr lang="en-US" sz="1918" dirty="0" err="1" smtClean="0"/>
              <a:t>squark-antisquark</a:t>
            </a:r>
            <a:r>
              <a:rPr lang="en-US" sz="1918" dirty="0" smtClean="0"/>
              <a:t> and stop-</a:t>
            </a:r>
            <a:r>
              <a:rPr lang="en-US" sz="1918" dirty="0" err="1" smtClean="0"/>
              <a:t>antistop</a:t>
            </a:r>
            <a:r>
              <a:rPr lang="en-US" sz="1918" dirty="0" smtClean="0"/>
              <a:t> </a:t>
            </a:r>
            <a:r>
              <a:rPr lang="en-US" sz="1918" dirty="0" err="1" smtClean="0"/>
              <a:t>production:approximate</a:t>
            </a:r>
            <a:r>
              <a:rPr lang="en-US" sz="1918" dirty="0" smtClean="0"/>
              <a:t> NNLO  contributions → </a:t>
            </a:r>
            <a:r>
              <a:rPr lang="en-US" sz="1730" dirty="0" smtClean="0">
                <a:solidFill>
                  <a:srgbClr val="00539B"/>
                </a:solidFill>
                <a:latin typeface="Lucida Handwriting"/>
                <a:cs typeface="Lucida Handwriting"/>
              </a:rPr>
              <a:t>O(</a:t>
            </a:r>
            <a:r>
              <a:rPr lang="en-US" sz="1730" dirty="0" smtClean="0">
                <a:solidFill>
                  <a:srgbClr val="00539B"/>
                </a:solidFill>
                <a:latin typeface="Lucida Grande"/>
                <a:ea typeface="Lucida Grande"/>
                <a:cs typeface="Lucida Grande"/>
              </a:rPr>
              <a:t>α</a:t>
            </a:r>
            <a:r>
              <a:rPr lang="en-US" sz="1730" baseline="-25000" dirty="0" smtClean="0">
                <a:solidFill>
                  <a:srgbClr val="00539B"/>
                </a:solidFill>
                <a:latin typeface="Lucida Grande"/>
                <a:ea typeface="Lucida Grande"/>
                <a:cs typeface="Lucida Grande"/>
              </a:rPr>
              <a:t>s</a:t>
            </a:r>
            <a:r>
              <a:rPr lang="en-US" sz="1730" baseline="30000" dirty="0" smtClean="0">
                <a:solidFill>
                  <a:srgbClr val="00539B"/>
                </a:solidFill>
                <a:latin typeface="Lucida Grande"/>
                <a:ea typeface="Lucida Grande"/>
                <a:cs typeface="Lucida Grande"/>
              </a:rPr>
              <a:t>4</a:t>
            </a:r>
            <a:r>
              <a:rPr lang="en-US" sz="1730" baseline="-25000" dirty="0" smtClean="0">
                <a:solidFill>
                  <a:srgbClr val="00539B"/>
                </a:solidFill>
                <a:latin typeface="Lucida Handwriting"/>
                <a:cs typeface="Lucida Handwriting"/>
              </a:rPr>
              <a:t> </a:t>
            </a:r>
            <a:r>
              <a:rPr lang="en-US" sz="1730" dirty="0" smtClean="0">
                <a:solidFill>
                  <a:srgbClr val="00539B"/>
                </a:solidFill>
                <a:latin typeface="Lucida Handwriting"/>
                <a:cs typeface="Lucida Handwriting"/>
              </a:rPr>
              <a:t>)</a:t>
            </a:r>
            <a:r>
              <a:rPr lang="en-US" sz="1606" i="1" dirty="0" smtClean="0">
                <a:solidFill>
                  <a:srgbClr val="660066"/>
                </a:solidFill>
              </a:rPr>
              <a:t> [</a:t>
            </a:r>
            <a:r>
              <a:rPr lang="en-US" sz="1447" i="1" dirty="0" err="1" smtClean="0">
                <a:solidFill>
                  <a:srgbClr val="660066"/>
                </a:solidFill>
              </a:rPr>
              <a:t>Langenfeld</a:t>
            </a:r>
            <a:r>
              <a:rPr lang="en-US" sz="1447" i="1" dirty="0" smtClean="0">
                <a:solidFill>
                  <a:srgbClr val="660066"/>
                </a:solidFill>
              </a:rPr>
              <a:t>, Moch'09]</a:t>
            </a:r>
            <a:r>
              <a:rPr lang="en-US" sz="1606" i="1" dirty="0" smtClean="0">
                <a:solidFill>
                  <a:srgbClr val="660066"/>
                </a:solidFill>
              </a:rPr>
              <a:t> [</a:t>
            </a:r>
            <a:r>
              <a:rPr lang="en-US" sz="1447" i="1" dirty="0" smtClean="0">
                <a:solidFill>
                  <a:srgbClr val="660066"/>
                </a:solidFill>
              </a:rPr>
              <a:t>Langenfeld’10]</a:t>
            </a:r>
          </a:p>
          <a:p>
            <a:pPr marL="454025" marR="0" lvl="0" indent="-454025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78675" y="2989428"/>
            <a:ext cx="9435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e.g.</a:t>
            </a:r>
            <a:endParaRPr lang="en-US" sz="140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D3D2A-CCAB-574D-AA9F-919DC90F102F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284165" y="4806369"/>
            <a:ext cx="7369266" cy="1693331"/>
          </a:xfrm>
          <a:prstGeom prst="roundRect">
            <a:avLst/>
          </a:prstGeom>
          <a:ln>
            <a:solidFill>
              <a:srgbClr val="008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Content Placeholder 5"/>
          <p:cNvSpPr txBox="1">
            <a:spLocks/>
          </p:cNvSpPr>
          <p:nvPr/>
        </p:nvSpPr>
        <p:spPr>
          <a:xfrm>
            <a:off x="357796" y="5181601"/>
            <a:ext cx="7046304" cy="6985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457200" indent="-457200" defTabSz="91440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QCD-EW interference and photon-induced  contributions, tree-level EW 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</a:t>
            </a:r>
            <a:r>
              <a:rPr kumimoji="0" lang="en-US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Bornhauser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al.'07][Alan, </a:t>
            </a:r>
            <a:r>
              <a:rPr kumimoji="0" lang="en-US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Cankocak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Demir'07] [</a:t>
            </a:r>
            <a:r>
              <a:rPr kumimoji="0" lang="en-US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Hollik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Kollar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Trenkel'07][Hollik, Mirabella'08] [</a:t>
            </a:r>
            <a:r>
              <a:rPr kumimoji="0" lang="en-US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Hollik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Mirabella, Trenkel'08] [</a:t>
            </a:r>
            <a:r>
              <a:rPr kumimoji="0" lang="en-US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Bozzi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Fuks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Klasen'05] [</a:t>
            </a:r>
            <a:r>
              <a:rPr kumimoji="0" lang="en-US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Germer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n-US" sz="1400" b="0" i="1" u="none" strike="noStrike" kern="1200" cap="none" spc="0" normalizeH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1" u="none" strike="noStrike" kern="1200" cap="none" spc="0" normalizeH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Hollik</a:t>
            </a:r>
            <a:r>
              <a:rPr kumimoji="0" lang="en-US" sz="1400" b="0" i="1" u="none" strike="noStrike" kern="1200" cap="none" spc="0" normalizeH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Mirabella, Trenkel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’10] </a:t>
            </a:r>
            <a:r>
              <a:rPr lang="en-US" sz="1400" i="1" dirty="0" smtClean="0">
                <a:solidFill>
                  <a:srgbClr val="660066"/>
                </a:solidFill>
              </a:rPr>
              <a:t>[</a:t>
            </a:r>
            <a:r>
              <a:rPr lang="en-US" sz="1400" i="1" dirty="0" err="1" smtClean="0">
                <a:solidFill>
                  <a:srgbClr val="660066"/>
                </a:solidFill>
              </a:rPr>
              <a:t>Germer</a:t>
            </a:r>
            <a:r>
              <a:rPr lang="en-US" sz="1400" i="1" dirty="0" smtClean="0">
                <a:solidFill>
                  <a:srgbClr val="660066"/>
                </a:solidFill>
              </a:rPr>
              <a:t>, </a:t>
            </a:r>
            <a:r>
              <a:rPr lang="en-US" sz="1400" i="1" dirty="0" err="1" smtClean="0">
                <a:solidFill>
                  <a:srgbClr val="660066"/>
                </a:solidFill>
              </a:rPr>
              <a:t>Hollik</a:t>
            </a:r>
            <a:r>
              <a:rPr lang="en-US" sz="1400" i="1" dirty="0" smtClean="0">
                <a:solidFill>
                  <a:srgbClr val="660066"/>
                </a:solidFill>
              </a:rPr>
              <a:t>, Mirabella’11]</a:t>
            </a:r>
            <a:endParaRPr kumimoji="0" lang="en-US" sz="1400" b="0" i="1" u="none" strike="noStrike" kern="1200" cap="none" spc="0" normalizeH="0" baseline="0" noProof="0" dirty="0" smtClean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4025" marR="0" lvl="0" indent="-454025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67231" y="1750620"/>
            <a:ext cx="7386200" cy="305574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84163" y="1685259"/>
            <a:ext cx="7373938" cy="2683541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600"/>
              </a:spcAft>
              <a:buClr>
                <a:schemeClr val="tx1"/>
              </a:buClr>
              <a:buNone/>
            </a:pPr>
            <a:r>
              <a:rPr lang="en-US" sz="1946" dirty="0" smtClean="0">
                <a:solidFill>
                  <a:schemeClr val="accent1"/>
                </a:solidFill>
              </a:rPr>
              <a:t>                </a:t>
            </a:r>
            <a:endParaRPr lang="en-US" sz="2323" dirty="0" smtClean="0">
              <a:solidFill>
                <a:srgbClr val="000000"/>
              </a:solidFill>
            </a:endParaRPr>
          </a:p>
          <a:p>
            <a:pPr>
              <a:spcAft>
                <a:spcPts val="7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118" dirty="0" smtClean="0"/>
              <a:t>NLO SUSY-QCD corrections → </a:t>
            </a:r>
            <a:r>
              <a:rPr lang="en-US" sz="2118" dirty="0" smtClean="0">
                <a:solidFill>
                  <a:srgbClr val="00539B"/>
                </a:solidFill>
                <a:latin typeface="Lucida Handwriting"/>
                <a:cs typeface="Lucida Handwriting"/>
              </a:rPr>
              <a:t>O(</a:t>
            </a:r>
            <a:r>
              <a:rPr lang="en-US" sz="2118" dirty="0" smtClean="0">
                <a:solidFill>
                  <a:srgbClr val="00539B"/>
                </a:solidFill>
                <a:latin typeface="Lucida Grande"/>
                <a:ea typeface="Lucida Grande"/>
                <a:cs typeface="Lucida Grande"/>
              </a:rPr>
              <a:t>α</a:t>
            </a:r>
            <a:r>
              <a:rPr lang="en-US" sz="2118" baseline="-25000" dirty="0" smtClean="0">
                <a:solidFill>
                  <a:srgbClr val="00539B"/>
                </a:solidFill>
                <a:latin typeface="Lucida Grande"/>
                <a:ea typeface="Lucida Grande"/>
                <a:cs typeface="Lucida Grande"/>
              </a:rPr>
              <a:t>s</a:t>
            </a:r>
            <a:r>
              <a:rPr lang="en-US" sz="2118" baseline="30000" dirty="0" smtClean="0">
                <a:solidFill>
                  <a:srgbClr val="00539B"/>
                </a:solidFill>
                <a:latin typeface="Lucida Grande"/>
                <a:ea typeface="Lucida Grande"/>
                <a:cs typeface="Lucida Grande"/>
              </a:rPr>
              <a:t>3</a:t>
            </a:r>
            <a:r>
              <a:rPr lang="en-US" sz="2118" baseline="30000" dirty="0" smtClean="0">
                <a:solidFill>
                  <a:srgbClr val="00539B"/>
                </a:solidFill>
                <a:latin typeface="Lucida Handwriting"/>
                <a:cs typeface="Lucida Handwriting"/>
              </a:rPr>
              <a:t> </a:t>
            </a:r>
            <a:r>
              <a:rPr lang="en-US" sz="2118" dirty="0" smtClean="0">
                <a:solidFill>
                  <a:srgbClr val="00539B"/>
                </a:solidFill>
                <a:latin typeface="Lucida Handwriting"/>
                <a:cs typeface="Lucida Handwriting"/>
              </a:rPr>
              <a:t>) </a:t>
            </a:r>
            <a:r>
              <a:rPr lang="en-US" sz="2118" i="1" dirty="0" smtClean="0">
                <a:solidFill>
                  <a:srgbClr val="00539B"/>
                </a:solidFill>
                <a:latin typeface="Lucida Handwriting"/>
                <a:cs typeface="Lucida Handwriting"/>
              </a:rPr>
              <a:t> </a:t>
            </a:r>
            <a:r>
              <a:rPr lang="en-US" sz="2118" i="1" dirty="0" smtClean="0">
                <a:solidFill>
                  <a:srgbClr val="00539B"/>
                </a:solidFill>
              </a:rPr>
              <a:t> </a:t>
            </a:r>
            <a:r>
              <a:rPr lang="en-US" sz="1647" i="1" dirty="0" smtClean="0">
                <a:solidFill>
                  <a:srgbClr val="660066"/>
                </a:solidFill>
              </a:rPr>
              <a:t>[</a:t>
            </a:r>
            <a:r>
              <a:rPr lang="en-US" sz="1647" i="1" dirty="0" err="1" smtClean="0">
                <a:solidFill>
                  <a:srgbClr val="660066"/>
                </a:solidFill>
              </a:rPr>
              <a:t>Beenakker</a:t>
            </a:r>
            <a:r>
              <a:rPr lang="en-US" sz="1647" i="1" dirty="0" smtClean="0">
                <a:solidFill>
                  <a:srgbClr val="660066"/>
                </a:solidFill>
              </a:rPr>
              <a:t>, </a:t>
            </a:r>
            <a:r>
              <a:rPr lang="en-US" sz="1647" i="1" dirty="0" err="1" smtClean="0">
                <a:solidFill>
                  <a:srgbClr val="660066"/>
                </a:solidFill>
              </a:rPr>
              <a:t>Höpker</a:t>
            </a:r>
            <a:r>
              <a:rPr lang="en-US" sz="1647" i="1" dirty="0" smtClean="0">
                <a:solidFill>
                  <a:srgbClr val="660066"/>
                </a:solidFill>
              </a:rPr>
              <a:t>, </a:t>
            </a:r>
            <a:r>
              <a:rPr lang="en-US" sz="1647" i="1" dirty="0" err="1" smtClean="0">
                <a:solidFill>
                  <a:srgbClr val="660066"/>
                </a:solidFill>
              </a:rPr>
              <a:t>Spira</a:t>
            </a:r>
            <a:r>
              <a:rPr lang="en-US" sz="1647" i="1" dirty="0" smtClean="0">
                <a:solidFill>
                  <a:srgbClr val="660066"/>
                </a:solidFill>
              </a:rPr>
              <a:t>, Zerwas'96]</a:t>
            </a:r>
            <a:r>
              <a:rPr lang="en-US" sz="1800" i="1" dirty="0" smtClean="0">
                <a:solidFill>
                  <a:srgbClr val="660066"/>
                </a:solidFill>
              </a:rPr>
              <a:t> </a:t>
            </a:r>
            <a:r>
              <a:rPr lang="en-US" sz="1730" i="1" dirty="0" smtClean="0">
                <a:solidFill>
                  <a:srgbClr val="660066"/>
                </a:solidFill>
              </a:rPr>
              <a:t>[</a:t>
            </a:r>
            <a:r>
              <a:rPr lang="en-US" sz="1730" i="1" dirty="0" err="1" smtClean="0">
                <a:solidFill>
                  <a:srgbClr val="660066"/>
                </a:solidFill>
              </a:rPr>
              <a:t>Beenakker</a:t>
            </a:r>
            <a:r>
              <a:rPr lang="en-US" sz="1730" i="1" dirty="0" smtClean="0">
                <a:solidFill>
                  <a:srgbClr val="660066"/>
                </a:solidFill>
              </a:rPr>
              <a:t>, </a:t>
            </a:r>
            <a:r>
              <a:rPr lang="en-US" sz="1730" i="1" dirty="0" err="1" smtClean="0">
                <a:solidFill>
                  <a:srgbClr val="660066"/>
                </a:solidFill>
              </a:rPr>
              <a:t>Krämer</a:t>
            </a:r>
            <a:r>
              <a:rPr lang="en-US" sz="1730" i="1" dirty="0" smtClean="0">
                <a:solidFill>
                  <a:srgbClr val="660066"/>
                </a:solidFill>
              </a:rPr>
              <a:t>, </a:t>
            </a:r>
            <a:r>
              <a:rPr lang="en-US" sz="1730" i="1" dirty="0" err="1" smtClean="0">
                <a:solidFill>
                  <a:srgbClr val="660066"/>
                </a:solidFill>
              </a:rPr>
              <a:t>Plehn</a:t>
            </a:r>
            <a:r>
              <a:rPr lang="en-US" sz="1730" i="1" dirty="0" smtClean="0">
                <a:solidFill>
                  <a:srgbClr val="660066"/>
                </a:solidFill>
              </a:rPr>
              <a:t>, </a:t>
            </a:r>
            <a:r>
              <a:rPr lang="en-US" sz="1730" i="1" dirty="0" err="1" smtClean="0">
                <a:solidFill>
                  <a:srgbClr val="660066"/>
                </a:solidFill>
              </a:rPr>
              <a:t>Spira</a:t>
            </a:r>
            <a:r>
              <a:rPr lang="en-US" sz="1730" i="1" dirty="0" smtClean="0">
                <a:solidFill>
                  <a:srgbClr val="660066"/>
                </a:solidFill>
              </a:rPr>
              <a:t>, Zerwas’97]</a:t>
            </a:r>
          </a:p>
          <a:p>
            <a:pPr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118" dirty="0" smtClean="0"/>
              <a:t>EW corrections → </a:t>
            </a:r>
            <a:r>
              <a:rPr lang="en-US" sz="2118" dirty="0" smtClean="0">
                <a:solidFill>
                  <a:srgbClr val="00539B"/>
                </a:solidFill>
                <a:latin typeface="Lucida Handwriting"/>
                <a:cs typeface="Lucida Handwriting"/>
              </a:rPr>
              <a:t>O(</a:t>
            </a:r>
            <a:r>
              <a:rPr lang="en-US" sz="2118" dirty="0" smtClean="0">
                <a:solidFill>
                  <a:srgbClr val="00539B"/>
                </a:solidFill>
                <a:latin typeface="Lucida Grande"/>
                <a:ea typeface="Lucida Grande"/>
                <a:cs typeface="Lucida Grande"/>
              </a:rPr>
              <a:t>α</a:t>
            </a:r>
            <a:r>
              <a:rPr lang="en-US" sz="2118" baseline="-25000" dirty="0" smtClean="0">
                <a:solidFill>
                  <a:srgbClr val="00539B"/>
                </a:solidFill>
                <a:latin typeface="Lucida Grande"/>
                <a:ea typeface="Lucida Grande"/>
                <a:cs typeface="Lucida Grande"/>
              </a:rPr>
              <a:t>s</a:t>
            </a:r>
            <a:r>
              <a:rPr lang="en-US" sz="2118" baseline="30000" dirty="0" smtClean="0">
                <a:solidFill>
                  <a:srgbClr val="00539B"/>
                </a:solidFill>
                <a:latin typeface="Lucida Grande"/>
                <a:ea typeface="Lucida Grande"/>
                <a:cs typeface="Lucida Grande"/>
              </a:rPr>
              <a:t>2</a:t>
            </a:r>
            <a:r>
              <a:rPr lang="en-US" sz="2118" dirty="0" smtClean="0">
                <a:solidFill>
                  <a:srgbClr val="00539B"/>
                </a:solidFill>
                <a:latin typeface="Lucida Handwriting"/>
                <a:cs typeface="Lucida Handwriting"/>
              </a:rPr>
              <a:t> </a:t>
            </a:r>
            <a:r>
              <a:rPr lang="en-US" sz="2118" dirty="0" err="1" smtClean="0">
                <a:solidFill>
                  <a:srgbClr val="00539B"/>
                </a:solidFill>
                <a:latin typeface="Lucida Grande"/>
                <a:ea typeface="Lucida Grande"/>
                <a:cs typeface="Lucida Grande"/>
              </a:rPr>
              <a:t>α</a:t>
            </a:r>
            <a:r>
              <a:rPr lang="en-US" sz="2118" dirty="0" smtClean="0">
                <a:solidFill>
                  <a:srgbClr val="00539B"/>
                </a:solidFill>
                <a:latin typeface="Lucida Handwriting"/>
                <a:cs typeface="Lucida Handwriting"/>
              </a:rPr>
              <a:t>) </a:t>
            </a:r>
            <a:r>
              <a:rPr lang="en-US" sz="1647" dirty="0" smtClean="0">
                <a:solidFill>
                  <a:srgbClr val="00539B"/>
                </a:solidFill>
              </a:rPr>
              <a:t> </a:t>
            </a:r>
            <a:r>
              <a:rPr lang="en-US" sz="1647" i="1" dirty="0" smtClean="0">
                <a:solidFill>
                  <a:srgbClr val="00539B"/>
                </a:solidFill>
              </a:rPr>
              <a:t> </a:t>
            </a:r>
            <a:r>
              <a:rPr lang="en-US" sz="1647" i="1" dirty="0" smtClean="0">
                <a:solidFill>
                  <a:srgbClr val="660066"/>
                </a:solidFill>
              </a:rPr>
              <a:t>[</a:t>
            </a:r>
            <a:r>
              <a:rPr lang="en-US" sz="1647" i="1" dirty="0" err="1" smtClean="0">
                <a:solidFill>
                  <a:srgbClr val="660066"/>
                </a:solidFill>
              </a:rPr>
              <a:t>Hollik</a:t>
            </a:r>
            <a:r>
              <a:rPr lang="en-US" sz="1647" i="1" dirty="0" smtClean="0">
                <a:solidFill>
                  <a:srgbClr val="660066"/>
                </a:solidFill>
              </a:rPr>
              <a:t>, </a:t>
            </a:r>
            <a:r>
              <a:rPr lang="en-US" sz="1647" i="1" dirty="0" err="1" smtClean="0">
                <a:solidFill>
                  <a:srgbClr val="660066"/>
                </a:solidFill>
              </a:rPr>
              <a:t>Kollar</a:t>
            </a:r>
            <a:r>
              <a:rPr lang="en-US" sz="1647" i="1" dirty="0" smtClean="0">
                <a:solidFill>
                  <a:srgbClr val="660066"/>
                </a:solidFill>
              </a:rPr>
              <a:t>, Trenkel'07][Hollik, Mirabella'08] [</a:t>
            </a:r>
            <a:r>
              <a:rPr lang="en-US" sz="1647" i="1" dirty="0" err="1" smtClean="0">
                <a:solidFill>
                  <a:srgbClr val="660066"/>
                </a:solidFill>
              </a:rPr>
              <a:t>Hollik</a:t>
            </a:r>
            <a:r>
              <a:rPr lang="en-US" sz="1647" i="1" dirty="0" smtClean="0">
                <a:solidFill>
                  <a:srgbClr val="660066"/>
                </a:solidFill>
              </a:rPr>
              <a:t>,  Mirabella, Trenkel'08] [</a:t>
            </a:r>
            <a:r>
              <a:rPr lang="en-US" sz="1647" i="1" dirty="0" err="1" smtClean="0">
                <a:solidFill>
                  <a:srgbClr val="660066"/>
                </a:solidFill>
              </a:rPr>
              <a:t>Beccaria</a:t>
            </a:r>
            <a:r>
              <a:rPr lang="en-US" sz="1647" i="1" dirty="0" smtClean="0">
                <a:solidFill>
                  <a:srgbClr val="660066"/>
                </a:solidFill>
              </a:rPr>
              <a:t> et al.'08] [Mirabella'09] [</a:t>
            </a:r>
            <a:r>
              <a:rPr lang="en-US" sz="1647" i="1" dirty="0" err="1" smtClean="0">
                <a:solidFill>
                  <a:srgbClr val="660066"/>
                </a:solidFill>
              </a:rPr>
              <a:t>Germer</a:t>
            </a:r>
            <a:r>
              <a:rPr lang="en-US" sz="1647" i="1" dirty="0" smtClean="0">
                <a:solidFill>
                  <a:srgbClr val="660066"/>
                </a:solidFill>
              </a:rPr>
              <a:t>, </a:t>
            </a:r>
            <a:r>
              <a:rPr lang="en-US" sz="1647" i="1" dirty="0" err="1" smtClean="0">
                <a:solidFill>
                  <a:srgbClr val="660066"/>
                </a:solidFill>
              </a:rPr>
              <a:t>Hollik</a:t>
            </a:r>
            <a:r>
              <a:rPr lang="en-US" sz="1647" i="1" dirty="0" smtClean="0">
                <a:solidFill>
                  <a:srgbClr val="660066"/>
                </a:solidFill>
              </a:rPr>
              <a:t>, Mirabella, Trenkel’10] ] [</a:t>
            </a:r>
            <a:r>
              <a:rPr lang="en-US" sz="1647" i="1" dirty="0" err="1" smtClean="0">
                <a:solidFill>
                  <a:srgbClr val="660066"/>
                </a:solidFill>
              </a:rPr>
              <a:t>Germer</a:t>
            </a:r>
            <a:r>
              <a:rPr lang="en-US" sz="1647" i="1" dirty="0" smtClean="0">
                <a:solidFill>
                  <a:srgbClr val="660066"/>
                </a:solidFill>
              </a:rPr>
              <a:t>, </a:t>
            </a:r>
            <a:r>
              <a:rPr lang="en-US" sz="1647" i="1" dirty="0" err="1" smtClean="0">
                <a:solidFill>
                  <a:srgbClr val="660066"/>
                </a:solidFill>
              </a:rPr>
              <a:t>Hollik</a:t>
            </a:r>
            <a:r>
              <a:rPr lang="en-US" sz="1647" i="1" dirty="0" smtClean="0">
                <a:solidFill>
                  <a:srgbClr val="660066"/>
                </a:solidFill>
              </a:rPr>
              <a:t>, Mirabella’11]</a:t>
            </a:r>
          </a:p>
          <a:p>
            <a:pPr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</a:pPr>
            <a:endParaRPr lang="en-US" sz="1647" i="1" dirty="0" smtClean="0">
              <a:solidFill>
                <a:srgbClr val="660066"/>
              </a:solidFill>
            </a:endParaRPr>
          </a:p>
          <a:p>
            <a:pPr>
              <a:spcAft>
                <a:spcPts val="1800"/>
              </a:spcAft>
              <a:buClr>
                <a:schemeClr val="tx1">
                  <a:lumMod val="75000"/>
                  <a:lumOff val="25000"/>
                </a:schemeClr>
              </a:buClr>
            </a:pPr>
            <a:endParaRPr lang="en-US" sz="1647" i="1" dirty="0" smtClean="0">
              <a:solidFill>
                <a:srgbClr val="660066"/>
              </a:solidFill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Theoretical Status: Fixed Order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Improving predictions for squark and gluino production at the LHC with the help of soft gluon resummation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673622" y="1754852"/>
            <a:ext cx="4338642" cy="34064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Corrections to </a:t>
            </a:r>
            <a:r>
              <a:rPr lang="en-US" dirty="0" smtClean="0">
                <a:solidFill>
                  <a:srgbClr val="000000"/>
                </a:solidFill>
                <a:latin typeface="Lucida Handwriting"/>
                <a:cs typeface="Lucida Handwriting"/>
              </a:rPr>
              <a:t>O(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α</a:t>
            </a:r>
            <a:r>
              <a:rPr lang="en-US" baseline="-250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s</a:t>
            </a:r>
            <a:r>
              <a:rPr lang="en-US" baseline="300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Lucida Handwriting"/>
                <a:cs typeface="Lucida Handwriting"/>
              </a:rPr>
              <a:t>) </a:t>
            </a:r>
            <a:r>
              <a:rPr lang="en-US" dirty="0" smtClean="0">
                <a:solidFill>
                  <a:srgbClr val="000000"/>
                </a:solidFill>
              </a:rPr>
              <a:t>processes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128" y="2743207"/>
            <a:ext cx="990600" cy="698500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4104" y="2810939"/>
            <a:ext cx="906829" cy="5969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flipH="1">
            <a:off x="3935397" y="2927873"/>
            <a:ext cx="755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0920" y="4127500"/>
            <a:ext cx="986367" cy="65346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068758" y="6129255"/>
            <a:ext cx="9435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etc.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965722" y="4152900"/>
            <a:ext cx="9435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e.g.</a:t>
            </a:r>
            <a:endParaRPr lang="en-US" sz="1400" dirty="0"/>
          </a:p>
        </p:txBody>
      </p:sp>
      <p:sp>
        <p:nvSpPr>
          <p:cNvPr id="19" name="Content Placeholder 5"/>
          <p:cNvSpPr txBox="1">
            <a:spLocks/>
          </p:cNvSpPr>
          <p:nvPr/>
        </p:nvSpPr>
        <p:spPr>
          <a:xfrm>
            <a:off x="4690531" y="2647789"/>
            <a:ext cx="2962899" cy="91576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lvl="1" indent="-457200" defTabSz="91440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</a:pPr>
            <a:r>
              <a:rPr lang="en-US" sz="1918" dirty="0" smtClean="0"/>
              <a:t>For </a:t>
            </a:r>
            <a:r>
              <a:rPr lang="en-US" sz="1918" dirty="0" err="1" smtClean="0"/>
              <a:t>squark-antisquark</a:t>
            </a:r>
            <a:r>
              <a:rPr lang="en-US" sz="1918" dirty="0" smtClean="0"/>
              <a:t> and stop-</a:t>
            </a:r>
            <a:r>
              <a:rPr lang="en-US" sz="1918" dirty="0" err="1" smtClean="0"/>
              <a:t>antistop</a:t>
            </a:r>
            <a:r>
              <a:rPr lang="en-US" sz="1918" dirty="0" smtClean="0"/>
              <a:t> </a:t>
            </a:r>
            <a:r>
              <a:rPr lang="en-US" sz="1918" dirty="0" err="1" smtClean="0"/>
              <a:t>production:approximate</a:t>
            </a:r>
            <a:r>
              <a:rPr lang="en-US" sz="1918" dirty="0" smtClean="0"/>
              <a:t> NNLO  contributions → </a:t>
            </a:r>
            <a:r>
              <a:rPr lang="en-US" sz="1730" dirty="0" smtClean="0">
                <a:solidFill>
                  <a:srgbClr val="00539B"/>
                </a:solidFill>
                <a:latin typeface="Lucida Handwriting"/>
                <a:cs typeface="Lucida Handwriting"/>
              </a:rPr>
              <a:t>O(</a:t>
            </a:r>
            <a:r>
              <a:rPr lang="en-US" sz="1730" dirty="0" smtClean="0">
                <a:solidFill>
                  <a:srgbClr val="00539B"/>
                </a:solidFill>
                <a:latin typeface="Lucida Grande"/>
                <a:ea typeface="Lucida Grande"/>
                <a:cs typeface="Lucida Grande"/>
              </a:rPr>
              <a:t>α</a:t>
            </a:r>
            <a:r>
              <a:rPr lang="en-US" sz="1730" baseline="-25000" dirty="0" smtClean="0">
                <a:solidFill>
                  <a:srgbClr val="00539B"/>
                </a:solidFill>
                <a:latin typeface="Lucida Grande"/>
                <a:ea typeface="Lucida Grande"/>
                <a:cs typeface="Lucida Grande"/>
              </a:rPr>
              <a:t>s</a:t>
            </a:r>
            <a:r>
              <a:rPr lang="en-US" sz="1730" baseline="30000" dirty="0" smtClean="0">
                <a:solidFill>
                  <a:srgbClr val="00539B"/>
                </a:solidFill>
                <a:latin typeface="Lucida Grande"/>
                <a:ea typeface="Lucida Grande"/>
                <a:cs typeface="Lucida Grande"/>
              </a:rPr>
              <a:t>4</a:t>
            </a:r>
            <a:r>
              <a:rPr lang="en-US" sz="1730" baseline="-25000" dirty="0" smtClean="0">
                <a:solidFill>
                  <a:srgbClr val="00539B"/>
                </a:solidFill>
                <a:latin typeface="Lucida Handwriting"/>
                <a:cs typeface="Lucida Handwriting"/>
              </a:rPr>
              <a:t> </a:t>
            </a:r>
            <a:r>
              <a:rPr lang="en-US" sz="1730" dirty="0" smtClean="0">
                <a:solidFill>
                  <a:srgbClr val="00539B"/>
                </a:solidFill>
                <a:latin typeface="Lucida Handwriting"/>
                <a:cs typeface="Lucida Handwriting"/>
              </a:rPr>
              <a:t>)</a:t>
            </a:r>
            <a:r>
              <a:rPr lang="en-US" sz="1606" i="1" dirty="0" smtClean="0">
                <a:solidFill>
                  <a:srgbClr val="660066"/>
                </a:solidFill>
              </a:rPr>
              <a:t> [</a:t>
            </a:r>
            <a:r>
              <a:rPr lang="en-US" sz="1447" i="1" dirty="0" err="1" smtClean="0">
                <a:solidFill>
                  <a:srgbClr val="660066"/>
                </a:solidFill>
              </a:rPr>
              <a:t>Langenfeld</a:t>
            </a:r>
            <a:r>
              <a:rPr lang="en-US" sz="1447" i="1" dirty="0" smtClean="0">
                <a:solidFill>
                  <a:srgbClr val="660066"/>
                </a:solidFill>
              </a:rPr>
              <a:t>, Moch'09]</a:t>
            </a:r>
            <a:r>
              <a:rPr lang="en-US" sz="1606" i="1" dirty="0" smtClean="0">
                <a:solidFill>
                  <a:srgbClr val="660066"/>
                </a:solidFill>
              </a:rPr>
              <a:t> [</a:t>
            </a:r>
            <a:r>
              <a:rPr lang="en-US" sz="1447" i="1" dirty="0" smtClean="0">
                <a:solidFill>
                  <a:srgbClr val="660066"/>
                </a:solidFill>
              </a:rPr>
              <a:t>Langenfeld’10]</a:t>
            </a:r>
          </a:p>
          <a:p>
            <a:pPr marL="454025" marR="0" lvl="0" indent="-454025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05638" y="4806369"/>
            <a:ext cx="4536931" cy="375231"/>
          </a:xfrm>
          <a:prstGeom prst="roundRect">
            <a:avLst/>
          </a:prstGeom>
          <a:solidFill>
            <a:srgbClr val="008000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 Tree-level EW effects </a:t>
            </a:r>
            <a:r>
              <a:rPr lang="en-US" dirty="0" err="1" smtClean="0">
                <a:solidFill>
                  <a:srgbClr val="000000"/>
                </a:solidFill>
                <a:latin typeface="Lucida Handwriting"/>
                <a:cs typeface="Lucida Handwriting"/>
              </a:rPr>
              <a:t>O(</a:t>
            </a:r>
            <a:r>
              <a:rPr lang="en-US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α</a:t>
            </a:r>
            <a:r>
              <a:rPr lang="en-US" baseline="-25000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s</a:t>
            </a:r>
            <a:r>
              <a:rPr lang="en-US" dirty="0" smtClean="0">
                <a:solidFill>
                  <a:srgbClr val="000000"/>
                </a:solidFill>
                <a:latin typeface="Lucida Handwriting"/>
                <a:cs typeface="Lucida Handwriting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α</a:t>
            </a:r>
            <a:r>
              <a:rPr lang="en-US" dirty="0" smtClean="0">
                <a:solidFill>
                  <a:srgbClr val="000000"/>
                </a:solidFill>
                <a:latin typeface="Lucida Handwriting"/>
                <a:cs typeface="Lucida Handwriting"/>
              </a:rPr>
              <a:t>) </a:t>
            </a:r>
            <a:r>
              <a:rPr lang="en-US" dirty="0" smtClean="0">
                <a:solidFill>
                  <a:srgbClr val="000000"/>
                </a:solidFill>
              </a:rPr>
              <a:t> and </a:t>
            </a:r>
            <a:r>
              <a:rPr lang="en-US" dirty="0" smtClean="0">
                <a:solidFill>
                  <a:srgbClr val="000000"/>
                </a:solidFill>
                <a:latin typeface="Lucida Handwriting"/>
                <a:cs typeface="Lucida Handwriting"/>
              </a:rPr>
              <a:t>O(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α</a:t>
            </a:r>
            <a:r>
              <a:rPr lang="en-US" baseline="30000" dirty="0" smtClean="0">
                <a:solidFill>
                  <a:srgbClr val="000000"/>
                </a:solidFill>
                <a:latin typeface="Lucida Handwriting"/>
                <a:cs typeface="Lucida Handwriting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Lucida Handwriting"/>
                <a:cs typeface="Lucida Handwriting"/>
              </a:rPr>
              <a:t>) 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0428" y="5829301"/>
            <a:ext cx="1030492" cy="64405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5828" y="5778501"/>
            <a:ext cx="960972" cy="705524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78675" y="2989428"/>
            <a:ext cx="9435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e.g.</a:t>
            </a:r>
            <a:endParaRPr lang="en-US" sz="1400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D3D2A-CCAB-574D-AA9F-919DC90F102F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284165" y="4806369"/>
            <a:ext cx="7369266" cy="1693331"/>
          </a:xfrm>
          <a:prstGeom prst="roundRect">
            <a:avLst/>
          </a:prstGeom>
          <a:ln>
            <a:solidFill>
              <a:srgbClr val="008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Content Placeholder 5"/>
          <p:cNvSpPr txBox="1">
            <a:spLocks/>
          </p:cNvSpPr>
          <p:nvPr/>
        </p:nvSpPr>
        <p:spPr>
          <a:xfrm>
            <a:off x="357796" y="5181601"/>
            <a:ext cx="7046304" cy="6985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457200" indent="-457200" defTabSz="91440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QCD-EW interference and photon-induced  contributions, tree-level EW 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</a:t>
            </a:r>
            <a:r>
              <a:rPr kumimoji="0" lang="en-US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Bornhauser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al.'07][Alan, </a:t>
            </a:r>
            <a:r>
              <a:rPr kumimoji="0" lang="en-US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Cankocak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Demir'07] [</a:t>
            </a:r>
            <a:r>
              <a:rPr kumimoji="0" lang="en-US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Hollik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Kollar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Trenkel'07][Hollik, Mirabella'08] [</a:t>
            </a:r>
            <a:r>
              <a:rPr kumimoji="0" lang="en-US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Hollik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Mirabella, Trenkel'08] [</a:t>
            </a:r>
            <a:r>
              <a:rPr kumimoji="0" lang="en-US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Bozzi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Fuks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Klasen'05] [</a:t>
            </a:r>
            <a:r>
              <a:rPr kumimoji="0" lang="en-US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Germer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n-US" sz="1400" b="0" i="1" u="none" strike="noStrike" kern="1200" cap="none" spc="0" normalizeH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1" u="none" strike="noStrike" kern="1200" cap="none" spc="0" normalizeH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Hollik</a:t>
            </a:r>
            <a:r>
              <a:rPr kumimoji="0" lang="en-US" sz="1400" b="0" i="1" u="none" strike="noStrike" kern="1200" cap="none" spc="0" normalizeH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Mirabella, Trenkel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’10] </a:t>
            </a:r>
            <a:r>
              <a:rPr lang="en-US" sz="1400" i="1" dirty="0" smtClean="0">
                <a:solidFill>
                  <a:srgbClr val="660066"/>
                </a:solidFill>
              </a:rPr>
              <a:t>[</a:t>
            </a:r>
            <a:r>
              <a:rPr lang="en-US" sz="1400" i="1" dirty="0" err="1" smtClean="0">
                <a:solidFill>
                  <a:srgbClr val="660066"/>
                </a:solidFill>
              </a:rPr>
              <a:t>Germer</a:t>
            </a:r>
            <a:r>
              <a:rPr lang="en-US" sz="1400" i="1" dirty="0" smtClean="0">
                <a:solidFill>
                  <a:srgbClr val="660066"/>
                </a:solidFill>
              </a:rPr>
              <a:t>, </a:t>
            </a:r>
            <a:r>
              <a:rPr lang="en-US" sz="1400" i="1" dirty="0" err="1" smtClean="0">
                <a:solidFill>
                  <a:srgbClr val="660066"/>
                </a:solidFill>
              </a:rPr>
              <a:t>Hollik</a:t>
            </a:r>
            <a:r>
              <a:rPr lang="en-US" sz="1400" i="1" dirty="0" smtClean="0">
                <a:solidFill>
                  <a:srgbClr val="660066"/>
                </a:solidFill>
              </a:rPr>
              <a:t>, Mirabella’11]</a:t>
            </a:r>
            <a:endParaRPr kumimoji="0" lang="en-US" sz="1400" b="0" i="1" u="none" strike="noStrike" kern="1200" cap="none" spc="0" normalizeH="0" baseline="0" noProof="0" dirty="0" smtClean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4025" marR="0" lvl="0" indent="-454025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67231" y="1750620"/>
            <a:ext cx="7386200" cy="305574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84163" y="1685259"/>
            <a:ext cx="7373938" cy="2683541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600"/>
              </a:spcAft>
              <a:buClr>
                <a:schemeClr val="tx1"/>
              </a:buClr>
              <a:buNone/>
            </a:pPr>
            <a:r>
              <a:rPr lang="en-US" sz="1946" dirty="0" smtClean="0">
                <a:solidFill>
                  <a:schemeClr val="accent1"/>
                </a:solidFill>
              </a:rPr>
              <a:t>                </a:t>
            </a:r>
            <a:endParaRPr lang="en-US" sz="2323" dirty="0" smtClean="0">
              <a:solidFill>
                <a:srgbClr val="000000"/>
              </a:solidFill>
            </a:endParaRPr>
          </a:p>
          <a:p>
            <a:pPr>
              <a:spcAft>
                <a:spcPts val="7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118" dirty="0" smtClean="0"/>
              <a:t>NLO SUSY-QCD corrections → </a:t>
            </a:r>
            <a:r>
              <a:rPr lang="en-US" sz="2118" dirty="0" smtClean="0">
                <a:solidFill>
                  <a:srgbClr val="00539B"/>
                </a:solidFill>
                <a:latin typeface="Lucida Handwriting"/>
                <a:cs typeface="Lucida Handwriting"/>
              </a:rPr>
              <a:t>O(</a:t>
            </a:r>
            <a:r>
              <a:rPr lang="en-US" sz="2118" dirty="0" smtClean="0">
                <a:solidFill>
                  <a:srgbClr val="00539B"/>
                </a:solidFill>
                <a:latin typeface="Lucida Grande"/>
                <a:ea typeface="Lucida Grande"/>
                <a:cs typeface="Lucida Grande"/>
              </a:rPr>
              <a:t>α</a:t>
            </a:r>
            <a:r>
              <a:rPr lang="en-US" sz="2118" baseline="-25000" dirty="0" smtClean="0">
                <a:solidFill>
                  <a:srgbClr val="00539B"/>
                </a:solidFill>
                <a:latin typeface="Lucida Grande"/>
                <a:ea typeface="Lucida Grande"/>
                <a:cs typeface="Lucida Grande"/>
              </a:rPr>
              <a:t>s</a:t>
            </a:r>
            <a:r>
              <a:rPr lang="en-US" sz="2118" baseline="30000" dirty="0" smtClean="0">
                <a:solidFill>
                  <a:srgbClr val="00539B"/>
                </a:solidFill>
                <a:latin typeface="Lucida Grande"/>
                <a:ea typeface="Lucida Grande"/>
                <a:cs typeface="Lucida Grande"/>
              </a:rPr>
              <a:t>3</a:t>
            </a:r>
            <a:r>
              <a:rPr lang="en-US" sz="2118" baseline="30000" dirty="0" smtClean="0">
                <a:solidFill>
                  <a:srgbClr val="00539B"/>
                </a:solidFill>
                <a:latin typeface="Lucida Handwriting"/>
                <a:cs typeface="Lucida Handwriting"/>
              </a:rPr>
              <a:t> </a:t>
            </a:r>
            <a:r>
              <a:rPr lang="en-US" sz="2118" dirty="0" smtClean="0">
                <a:solidFill>
                  <a:srgbClr val="00539B"/>
                </a:solidFill>
                <a:latin typeface="Lucida Handwriting"/>
                <a:cs typeface="Lucida Handwriting"/>
              </a:rPr>
              <a:t>) </a:t>
            </a:r>
            <a:r>
              <a:rPr lang="en-US" sz="2118" i="1" dirty="0" smtClean="0">
                <a:solidFill>
                  <a:srgbClr val="00539B"/>
                </a:solidFill>
                <a:latin typeface="Lucida Handwriting"/>
                <a:cs typeface="Lucida Handwriting"/>
              </a:rPr>
              <a:t> </a:t>
            </a:r>
            <a:r>
              <a:rPr lang="en-US" sz="2118" i="1" dirty="0" smtClean="0">
                <a:solidFill>
                  <a:srgbClr val="00539B"/>
                </a:solidFill>
              </a:rPr>
              <a:t> </a:t>
            </a:r>
            <a:r>
              <a:rPr lang="en-US" sz="1647" i="1" dirty="0" smtClean="0">
                <a:solidFill>
                  <a:srgbClr val="660066"/>
                </a:solidFill>
              </a:rPr>
              <a:t>[</a:t>
            </a:r>
            <a:r>
              <a:rPr lang="en-US" sz="1647" i="1" dirty="0" err="1" smtClean="0">
                <a:solidFill>
                  <a:srgbClr val="660066"/>
                </a:solidFill>
              </a:rPr>
              <a:t>Beenakker</a:t>
            </a:r>
            <a:r>
              <a:rPr lang="en-US" sz="1647" i="1" dirty="0" smtClean="0">
                <a:solidFill>
                  <a:srgbClr val="660066"/>
                </a:solidFill>
              </a:rPr>
              <a:t>, </a:t>
            </a:r>
            <a:r>
              <a:rPr lang="en-US" sz="1647" i="1" dirty="0" err="1" smtClean="0">
                <a:solidFill>
                  <a:srgbClr val="660066"/>
                </a:solidFill>
              </a:rPr>
              <a:t>Höpker</a:t>
            </a:r>
            <a:r>
              <a:rPr lang="en-US" sz="1647" i="1" dirty="0" smtClean="0">
                <a:solidFill>
                  <a:srgbClr val="660066"/>
                </a:solidFill>
              </a:rPr>
              <a:t>, </a:t>
            </a:r>
            <a:r>
              <a:rPr lang="en-US" sz="1647" i="1" dirty="0" err="1" smtClean="0">
                <a:solidFill>
                  <a:srgbClr val="660066"/>
                </a:solidFill>
              </a:rPr>
              <a:t>Spira</a:t>
            </a:r>
            <a:r>
              <a:rPr lang="en-US" sz="1647" i="1" dirty="0" smtClean="0">
                <a:solidFill>
                  <a:srgbClr val="660066"/>
                </a:solidFill>
              </a:rPr>
              <a:t>, Zerwas'96]</a:t>
            </a:r>
            <a:r>
              <a:rPr lang="en-US" sz="1800" i="1" dirty="0" smtClean="0">
                <a:solidFill>
                  <a:srgbClr val="660066"/>
                </a:solidFill>
              </a:rPr>
              <a:t> </a:t>
            </a:r>
            <a:r>
              <a:rPr lang="en-US" sz="1730" i="1" dirty="0" smtClean="0">
                <a:solidFill>
                  <a:srgbClr val="660066"/>
                </a:solidFill>
              </a:rPr>
              <a:t>[</a:t>
            </a:r>
            <a:r>
              <a:rPr lang="en-US" sz="1730" i="1" dirty="0" err="1" smtClean="0">
                <a:solidFill>
                  <a:srgbClr val="660066"/>
                </a:solidFill>
              </a:rPr>
              <a:t>Beenakker</a:t>
            </a:r>
            <a:r>
              <a:rPr lang="en-US" sz="1730" i="1" dirty="0" smtClean="0">
                <a:solidFill>
                  <a:srgbClr val="660066"/>
                </a:solidFill>
              </a:rPr>
              <a:t>, </a:t>
            </a:r>
            <a:r>
              <a:rPr lang="en-US" sz="1730" i="1" dirty="0" err="1" smtClean="0">
                <a:solidFill>
                  <a:srgbClr val="660066"/>
                </a:solidFill>
              </a:rPr>
              <a:t>Krämer</a:t>
            </a:r>
            <a:r>
              <a:rPr lang="en-US" sz="1730" i="1" dirty="0" smtClean="0">
                <a:solidFill>
                  <a:srgbClr val="660066"/>
                </a:solidFill>
              </a:rPr>
              <a:t>, </a:t>
            </a:r>
            <a:r>
              <a:rPr lang="en-US" sz="1730" i="1" dirty="0" err="1" smtClean="0">
                <a:solidFill>
                  <a:srgbClr val="660066"/>
                </a:solidFill>
              </a:rPr>
              <a:t>Plehn</a:t>
            </a:r>
            <a:r>
              <a:rPr lang="en-US" sz="1730" i="1" dirty="0" smtClean="0">
                <a:solidFill>
                  <a:srgbClr val="660066"/>
                </a:solidFill>
              </a:rPr>
              <a:t>, </a:t>
            </a:r>
            <a:r>
              <a:rPr lang="en-US" sz="1730" i="1" dirty="0" err="1" smtClean="0">
                <a:solidFill>
                  <a:srgbClr val="660066"/>
                </a:solidFill>
              </a:rPr>
              <a:t>Spira</a:t>
            </a:r>
            <a:r>
              <a:rPr lang="en-US" sz="1730" i="1" dirty="0" smtClean="0">
                <a:solidFill>
                  <a:srgbClr val="660066"/>
                </a:solidFill>
              </a:rPr>
              <a:t>, Zerwas’97]</a:t>
            </a:r>
          </a:p>
          <a:p>
            <a:pPr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118" dirty="0" smtClean="0"/>
              <a:t>EW corrections → </a:t>
            </a:r>
            <a:r>
              <a:rPr lang="en-US" sz="2118" dirty="0" smtClean="0">
                <a:solidFill>
                  <a:srgbClr val="00539B"/>
                </a:solidFill>
                <a:latin typeface="Lucida Handwriting"/>
                <a:cs typeface="Lucida Handwriting"/>
              </a:rPr>
              <a:t>O(</a:t>
            </a:r>
            <a:r>
              <a:rPr lang="en-US" sz="2118" dirty="0" smtClean="0">
                <a:solidFill>
                  <a:srgbClr val="00539B"/>
                </a:solidFill>
                <a:latin typeface="Lucida Grande"/>
                <a:ea typeface="Lucida Grande"/>
                <a:cs typeface="Lucida Grande"/>
              </a:rPr>
              <a:t>α</a:t>
            </a:r>
            <a:r>
              <a:rPr lang="en-US" sz="2118" baseline="-25000" dirty="0" smtClean="0">
                <a:solidFill>
                  <a:srgbClr val="00539B"/>
                </a:solidFill>
                <a:latin typeface="Lucida Grande"/>
                <a:ea typeface="Lucida Grande"/>
                <a:cs typeface="Lucida Grande"/>
              </a:rPr>
              <a:t>s</a:t>
            </a:r>
            <a:r>
              <a:rPr lang="en-US" sz="2118" baseline="30000" dirty="0" smtClean="0">
                <a:solidFill>
                  <a:srgbClr val="00539B"/>
                </a:solidFill>
                <a:latin typeface="Lucida Grande"/>
                <a:ea typeface="Lucida Grande"/>
                <a:cs typeface="Lucida Grande"/>
              </a:rPr>
              <a:t>2</a:t>
            </a:r>
            <a:r>
              <a:rPr lang="en-US" sz="2118" dirty="0" smtClean="0">
                <a:solidFill>
                  <a:srgbClr val="00539B"/>
                </a:solidFill>
                <a:latin typeface="Lucida Handwriting"/>
                <a:cs typeface="Lucida Handwriting"/>
              </a:rPr>
              <a:t> </a:t>
            </a:r>
            <a:r>
              <a:rPr lang="en-US" sz="2118" dirty="0" err="1" smtClean="0">
                <a:solidFill>
                  <a:srgbClr val="00539B"/>
                </a:solidFill>
                <a:latin typeface="Lucida Grande"/>
                <a:ea typeface="Lucida Grande"/>
                <a:cs typeface="Lucida Grande"/>
              </a:rPr>
              <a:t>α</a:t>
            </a:r>
            <a:r>
              <a:rPr lang="en-US" sz="2118" dirty="0" smtClean="0">
                <a:solidFill>
                  <a:srgbClr val="00539B"/>
                </a:solidFill>
                <a:latin typeface="Lucida Handwriting"/>
                <a:cs typeface="Lucida Handwriting"/>
              </a:rPr>
              <a:t>) </a:t>
            </a:r>
            <a:r>
              <a:rPr lang="en-US" sz="1647" dirty="0" smtClean="0">
                <a:solidFill>
                  <a:srgbClr val="00539B"/>
                </a:solidFill>
              </a:rPr>
              <a:t> </a:t>
            </a:r>
            <a:r>
              <a:rPr lang="en-US" sz="1647" i="1" dirty="0" smtClean="0">
                <a:solidFill>
                  <a:srgbClr val="00539B"/>
                </a:solidFill>
              </a:rPr>
              <a:t> </a:t>
            </a:r>
            <a:r>
              <a:rPr lang="en-US" sz="1647" i="1" dirty="0" smtClean="0">
                <a:solidFill>
                  <a:srgbClr val="660066"/>
                </a:solidFill>
              </a:rPr>
              <a:t>[</a:t>
            </a:r>
            <a:r>
              <a:rPr lang="en-US" sz="1647" i="1" dirty="0" err="1" smtClean="0">
                <a:solidFill>
                  <a:srgbClr val="660066"/>
                </a:solidFill>
              </a:rPr>
              <a:t>Hollik</a:t>
            </a:r>
            <a:r>
              <a:rPr lang="en-US" sz="1647" i="1" dirty="0" smtClean="0">
                <a:solidFill>
                  <a:srgbClr val="660066"/>
                </a:solidFill>
              </a:rPr>
              <a:t>, </a:t>
            </a:r>
            <a:r>
              <a:rPr lang="en-US" sz="1647" i="1" dirty="0" err="1" smtClean="0">
                <a:solidFill>
                  <a:srgbClr val="660066"/>
                </a:solidFill>
              </a:rPr>
              <a:t>Kollar</a:t>
            </a:r>
            <a:r>
              <a:rPr lang="en-US" sz="1647" i="1" dirty="0" smtClean="0">
                <a:solidFill>
                  <a:srgbClr val="660066"/>
                </a:solidFill>
              </a:rPr>
              <a:t>, Trenkel'07][Hollik, Mirabella'08] [</a:t>
            </a:r>
            <a:r>
              <a:rPr lang="en-US" sz="1647" i="1" dirty="0" err="1" smtClean="0">
                <a:solidFill>
                  <a:srgbClr val="660066"/>
                </a:solidFill>
              </a:rPr>
              <a:t>Hollik</a:t>
            </a:r>
            <a:r>
              <a:rPr lang="en-US" sz="1647" i="1" dirty="0" smtClean="0">
                <a:solidFill>
                  <a:srgbClr val="660066"/>
                </a:solidFill>
              </a:rPr>
              <a:t>,  Mirabella, Trenkel'08] [</a:t>
            </a:r>
            <a:r>
              <a:rPr lang="en-US" sz="1647" i="1" dirty="0" err="1" smtClean="0">
                <a:solidFill>
                  <a:srgbClr val="660066"/>
                </a:solidFill>
              </a:rPr>
              <a:t>Beccaria</a:t>
            </a:r>
            <a:r>
              <a:rPr lang="en-US" sz="1647" i="1" dirty="0" smtClean="0">
                <a:solidFill>
                  <a:srgbClr val="660066"/>
                </a:solidFill>
              </a:rPr>
              <a:t> et al.'08] [Mirabella'09] [</a:t>
            </a:r>
            <a:r>
              <a:rPr lang="en-US" sz="1647" i="1" dirty="0" err="1" smtClean="0">
                <a:solidFill>
                  <a:srgbClr val="660066"/>
                </a:solidFill>
              </a:rPr>
              <a:t>Germer</a:t>
            </a:r>
            <a:r>
              <a:rPr lang="en-US" sz="1647" i="1" dirty="0" smtClean="0">
                <a:solidFill>
                  <a:srgbClr val="660066"/>
                </a:solidFill>
              </a:rPr>
              <a:t>, </a:t>
            </a:r>
            <a:r>
              <a:rPr lang="en-US" sz="1647" i="1" dirty="0" err="1" smtClean="0">
                <a:solidFill>
                  <a:srgbClr val="660066"/>
                </a:solidFill>
              </a:rPr>
              <a:t>Hollik</a:t>
            </a:r>
            <a:r>
              <a:rPr lang="en-US" sz="1647" i="1" dirty="0" smtClean="0">
                <a:solidFill>
                  <a:srgbClr val="660066"/>
                </a:solidFill>
              </a:rPr>
              <a:t>, Mirabella, Trenkel’10] ] [</a:t>
            </a:r>
            <a:r>
              <a:rPr lang="en-US" sz="1647" i="1" dirty="0" err="1" smtClean="0">
                <a:solidFill>
                  <a:srgbClr val="660066"/>
                </a:solidFill>
              </a:rPr>
              <a:t>Germer</a:t>
            </a:r>
            <a:r>
              <a:rPr lang="en-US" sz="1647" i="1" dirty="0" smtClean="0">
                <a:solidFill>
                  <a:srgbClr val="660066"/>
                </a:solidFill>
              </a:rPr>
              <a:t>, </a:t>
            </a:r>
            <a:r>
              <a:rPr lang="en-US" sz="1647" i="1" dirty="0" err="1" smtClean="0">
                <a:solidFill>
                  <a:srgbClr val="660066"/>
                </a:solidFill>
              </a:rPr>
              <a:t>Hollik</a:t>
            </a:r>
            <a:r>
              <a:rPr lang="en-US" sz="1647" i="1" dirty="0" smtClean="0">
                <a:solidFill>
                  <a:srgbClr val="660066"/>
                </a:solidFill>
              </a:rPr>
              <a:t>, Mirabella’11]</a:t>
            </a:r>
          </a:p>
          <a:p>
            <a:pPr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</a:pPr>
            <a:endParaRPr lang="en-US" sz="1647" i="1" dirty="0" smtClean="0">
              <a:solidFill>
                <a:srgbClr val="660066"/>
              </a:solidFill>
            </a:endParaRPr>
          </a:p>
          <a:p>
            <a:pPr>
              <a:spcAft>
                <a:spcPts val="1800"/>
              </a:spcAft>
              <a:buClr>
                <a:schemeClr val="tx1">
                  <a:lumMod val="75000"/>
                  <a:lumOff val="25000"/>
                </a:schemeClr>
              </a:buClr>
            </a:pPr>
            <a:endParaRPr lang="en-US" sz="1647" i="1" dirty="0" smtClean="0">
              <a:solidFill>
                <a:srgbClr val="660066"/>
              </a:solidFill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Theoretical Status: Fixed Order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Improving predictions for squark and gluino production at the LHC with the help of soft gluon resummation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673622" y="1754852"/>
            <a:ext cx="4338642" cy="34064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Corrections to </a:t>
            </a:r>
            <a:r>
              <a:rPr lang="en-US" dirty="0" smtClean="0">
                <a:solidFill>
                  <a:srgbClr val="000000"/>
                </a:solidFill>
                <a:latin typeface="Lucida Handwriting"/>
                <a:cs typeface="Lucida Handwriting"/>
              </a:rPr>
              <a:t>O(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α</a:t>
            </a:r>
            <a:r>
              <a:rPr lang="en-US" baseline="-250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s</a:t>
            </a:r>
            <a:r>
              <a:rPr lang="en-US" baseline="300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Lucida Handwriting"/>
                <a:cs typeface="Lucida Handwriting"/>
              </a:rPr>
              <a:t>) </a:t>
            </a:r>
            <a:r>
              <a:rPr lang="en-US" dirty="0" smtClean="0">
                <a:solidFill>
                  <a:srgbClr val="000000"/>
                </a:solidFill>
              </a:rPr>
              <a:t>processes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128" y="2743207"/>
            <a:ext cx="990600" cy="698500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4104" y="2810939"/>
            <a:ext cx="906829" cy="5969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flipH="1">
            <a:off x="3935397" y="2927873"/>
            <a:ext cx="755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0920" y="4127500"/>
            <a:ext cx="986367" cy="65346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068758" y="6129255"/>
            <a:ext cx="9435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etc.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965722" y="4152900"/>
            <a:ext cx="9435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e.g.</a:t>
            </a:r>
            <a:endParaRPr lang="en-US" sz="1400" dirty="0"/>
          </a:p>
        </p:txBody>
      </p:sp>
      <p:sp>
        <p:nvSpPr>
          <p:cNvPr id="19" name="Content Placeholder 5"/>
          <p:cNvSpPr txBox="1">
            <a:spLocks/>
          </p:cNvSpPr>
          <p:nvPr/>
        </p:nvSpPr>
        <p:spPr>
          <a:xfrm>
            <a:off x="4690531" y="2647789"/>
            <a:ext cx="2962899" cy="91576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lvl="1" indent="-457200" defTabSz="91440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</a:pPr>
            <a:r>
              <a:rPr lang="en-US" sz="1918" dirty="0" smtClean="0"/>
              <a:t>For </a:t>
            </a:r>
            <a:r>
              <a:rPr lang="en-US" sz="1918" dirty="0" err="1" smtClean="0"/>
              <a:t>squark-antisquark</a:t>
            </a:r>
            <a:r>
              <a:rPr lang="en-US" sz="1918" dirty="0" smtClean="0"/>
              <a:t> and stop-</a:t>
            </a:r>
            <a:r>
              <a:rPr lang="en-US" sz="1918" dirty="0" err="1" smtClean="0"/>
              <a:t>antistop</a:t>
            </a:r>
            <a:r>
              <a:rPr lang="en-US" sz="1918" dirty="0" smtClean="0"/>
              <a:t> </a:t>
            </a:r>
            <a:r>
              <a:rPr lang="en-US" sz="1918" dirty="0" err="1" smtClean="0"/>
              <a:t>production:approximate</a:t>
            </a:r>
            <a:r>
              <a:rPr lang="en-US" sz="1918" dirty="0" smtClean="0"/>
              <a:t> NNLO  contributions → </a:t>
            </a:r>
            <a:r>
              <a:rPr lang="en-US" sz="1730" dirty="0" smtClean="0">
                <a:solidFill>
                  <a:srgbClr val="00539B"/>
                </a:solidFill>
                <a:latin typeface="Lucida Handwriting"/>
                <a:cs typeface="Lucida Handwriting"/>
              </a:rPr>
              <a:t>O(</a:t>
            </a:r>
            <a:r>
              <a:rPr lang="en-US" sz="1730" dirty="0" smtClean="0">
                <a:solidFill>
                  <a:srgbClr val="00539B"/>
                </a:solidFill>
                <a:latin typeface="Lucida Grande"/>
                <a:ea typeface="Lucida Grande"/>
                <a:cs typeface="Lucida Grande"/>
              </a:rPr>
              <a:t>α</a:t>
            </a:r>
            <a:r>
              <a:rPr lang="en-US" sz="1730" baseline="-25000" dirty="0" smtClean="0">
                <a:solidFill>
                  <a:srgbClr val="00539B"/>
                </a:solidFill>
                <a:latin typeface="Lucida Grande"/>
                <a:ea typeface="Lucida Grande"/>
                <a:cs typeface="Lucida Grande"/>
              </a:rPr>
              <a:t>s</a:t>
            </a:r>
            <a:r>
              <a:rPr lang="en-US" sz="1730" baseline="30000" dirty="0" smtClean="0">
                <a:solidFill>
                  <a:srgbClr val="00539B"/>
                </a:solidFill>
                <a:latin typeface="Lucida Grande"/>
                <a:ea typeface="Lucida Grande"/>
                <a:cs typeface="Lucida Grande"/>
              </a:rPr>
              <a:t>4</a:t>
            </a:r>
            <a:r>
              <a:rPr lang="en-US" sz="1730" baseline="-25000" dirty="0" smtClean="0">
                <a:solidFill>
                  <a:srgbClr val="00539B"/>
                </a:solidFill>
                <a:latin typeface="Lucida Handwriting"/>
                <a:cs typeface="Lucida Handwriting"/>
              </a:rPr>
              <a:t> </a:t>
            </a:r>
            <a:r>
              <a:rPr lang="en-US" sz="1730" dirty="0" smtClean="0">
                <a:solidFill>
                  <a:srgbClr val="00539B"/>
                </a:solidFill>
                <a:latin typeface="Lucida Handwriting"/>
                <a:cs typeface="Lucida Handwriting"/>
              </a:rPr>
              <a:t>)</a:t>
            </a:r>
            <a:r>
              <a:rPr lang="en-US" sz="1606" i="1" dirty="0" smtClean="0">
                <a:solidFill>
                  <a:srgbClr val="660066"/>
                </a:solidFill>
              </a:rPr>
              <a:t> [</a:t>
            </a:r>
            <a:r>
              <a:rPr lang="en-US" sz="1447" i="1" dirty="0" err="1" smtClean="0">
                <a:solidFill>
                  <a:srgbClr val="660066"/>
                </a:solidFill>
              </a:rPr>
              <a:t>Langenfeld</a:t>
            </a:r>
            <a:r>
              <a:rPr lang="en-US" sz="1447" i="1" dirty="0" smtClean="0">
                <a:solidFill>
                  <a:srgbClr val="660066"/>
                </a:solidFill>
              </a:rPr>
              <a:t>, Moch'09]</a:t>
            </a:r>
            <a:r>
              <a:rPr lang="en-US" sz="1606" i="1" dirty="0" smtClean="0">
                <a:solidFill>
                  <a:srgbClr val="660066"/>
                </a:solidFill>
              </a:rPr>
              <a:t> [</a:t>
            </a:r>
            <a:r>
              <a:rPr lang="en-US" sz="1447" i="1" dirty="0" smtClean="0">
                <a:solidFill>
                  <a:srgbClr val="660066"/>
                </a:solidFill>
              </a:rPr>
              <a:t>Langenfeld’10]</a:t>
            </a:r>
          </a:p>
          <a:p>
            <a:pPr marL="454025" marR="0" lvl="0" indent="-454025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05638" y="4806369"/>
            <a:ext cx="4536931" cy="375231"/>
          </a:xfrm>
          <a:prstGeom prst="roundRect">
            <a:avLst/>
          </a:prstGeom>
          <a:solidFill>
            <a:srgbClr val="008000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 Tree-level EW effects </a:t>
            </a:r>
            <a:r>
              <a:rPr lang="en-US" dirty="0" err="1" smtClean="0">
                <a:solidFill>
                  <a:srgbClr val="000000"/>
                </a:solidFill>
                <a:latin typeface="Lucida Handwriting"/>
                <a:cs typeface="Lucida Handwriting"/>
              </a:rPr>
              <a:t>O(</a:t>
            </a:r>
            <a:r>
              <a:rPr lang="en-US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α</a:t>
            </a:r>
            <a:r>
              <a:rPr lang="en-US" baseline="-25000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s</a:t>
            </a:r>
            <a:r>
              <a:rPr lang="en-US" dirty="0" smtClean="0">
                <a:solidFill>
                  <a:srgbClr val="000000"/>
                </a:solidFill>
                <a:latin typeface="Lucida Handwriting"/>
                <a:cs typeface="Lucida Handwriting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α</a:t>
            </a:r>
            <a:r>
              <a:rPr lang="en-US" dirty="0" smtClean="0">
                <a:solidFill>
                  <a:srgbClr val="000000"/>
                </a:solidFill>
                <a:latin typeface="Lucida Handwriting"/>
                <a:cs typeface="Lucida Handwriting"/>
              </a:rPr>
              <a:t>) </a:t>
            </a:r>
            <a:r>
              <a:rPr lang="en-US" dirty="0" smtClean="0">
                <a:solidFill>
                  <a:srgbClr val="000000"/>
                </a:solidFill>
              </a:rPr>
              <a:t> and </a:t>
            </a:r>
            <a:r>
              <a:rPr lang="en-US" dirty="0" smtClean="0">
                <a:solidFill>
                  <a:srgbClr val="000000"/>
                </a:solidFill>
                <a:latin typeface="Lucida Handwriting"/>
                <a:cs typeface="Lucida Handwriting"/>
              </a:rPr>
              <a:t>O(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α</a:t>
            </a:r>
            <a:r>
              <a:rPr lang="en-US" baseline="30000" dirty="0" smtClean="0">
                <a:solidFill>
                  <a:srgbClr val="000000"/>
                </a:solidFill>
                <a:latin typeface="Lucida Handwriting"/>
                <a:cs typeface="Lucida Handwriting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Lucida Handwriting"/>
                <a:cs typeface="Lucida Handwriting"/>
              </a:rPr>
              <a:t>) 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0428" y="5829301"/>
            <a:ext cx="1030492" cy="64405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5828" y="5778501"/>
            <a:ext cx="960972" cy="705524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78675" y="2989428"/>
            <a:ext cx="9435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e.g.</a:t>
            </a:r>
            <a:endParaRPr lang="en-US" sz="1400" dirty="0"/>
          </a:p>
        </p:txBody>
      </p:sp>
      <p:sp>
        <p:nvSpPr>
          <p:cNvPr id="32" name="Oval 31"/>
          <p:cNvSpPr/>
          <p:nvPr/>
        </p:nvSpPr>
        <p:spPr>
          <a:xfrm>
            <a:off x="199232" y="2095500"/>
            <a:ext cx="7602535" cy="1651000"/>
          </a:xfrm>
          <a:prstGeom prst="ellipse">
            <a:avLst/>
          </a:prstGeom>
          <a:noFill/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818531" y="2335775"/>
            <a:ext cx="11608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/>
                </a:solidFill>
              </a:rPr>
              <a:t>Typically</a:t>
            </a:r>
          </a:p>
          <a:p>
            <a:r>
              <a:rPr lang="en-US" sz="1600" dirty="0" smtClean="0">
                <a:solidFill>
                  <a:schemeClr val="accent1"/>
                </a:solidFill>
              </a:rPr>
              <a:t>order of a few tens of percents </a:t>
            </a: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D3D2A-CCAB-574D-AA9F-919DC90F102F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/>
          <p:cNvSpPr/>
          <p:nvPr/>
        </p:nvSpPr>
        <p:spPr>
          <a:xfrm>
            <a:off x="144467" y="2989429"/>
            <a:ext cx="7657300" cy="3622228"/>
          </a:xfrm>
          <a:prstGeom prst="ellipse">
            <a:avLst/>
          </a:prstGeom>
          <a:noFill/>
          <a:ln w="28575" cmpd="sng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284165" y="4806369"/>
            <a:ext cx="7369266" cy="1693331"/>
          </a:xfrm>
          <a:prstGeom prst="round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Content Placeholder 5"/>
          <p:cNvSpPr txBox="1">
            <a:spLocks/>
          </p:cNvSpPr>
          <p:nvPr/>
        </p:nvSpPr>
        <p:spPr>
          <a:xfrm>
            <a:off x="357796" y="5181601"/>
            <a:ext cx="7046304" cy="6985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457200" indent="-457200" defTabSz="91440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QCD-EW interference and photon-induced  contributions, tree-level EW 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</a:t>
            </a:r>
            <a:r>
              <a:rPr kumimoji="0" lang="en-US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Bornhauser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al.'07][Alan, </a:t>
            </a:r>
            <a:r>
              <a:rPr kumimoji="0" lang="en-US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Cankocak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Demir'07] [</a:t>
            </a:r>
            <a:r>
              <a:rPr kumimoji="0" lang="en-US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Hollik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Kollar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Trenkel'07][Hollik, Mirabella'08] [</a:t>
            </a:r>
            <a:r>
              <a:rPr kumimoji="0" lang="en-US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Hollik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Mirabella, Trenkel'08] [</a:t>
            </a:r>
            <a:r>
              <a:rPr kumimoji="0" lang="en-US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Bozzi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Fuks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Klasen'05] [</a:t>
            </a:r>
            <a:r>
              <a:rPr kumimoji="0" lang="en-US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Germer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n-US" sz="1400" b="0" i="1" u="none" strike="noStrike" kern="1200" cap="none" spc="0" normalizeH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1" u="none" strike="noStrike" kern="1200" cap="none" spc="0" normalizeH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Hollik</a:t>
            </a:r>
            <a:r>
              <a:rPr kumimoji="0" lang="en-US" sz="1400" b="0" i="1" u="none" strike="noStrike" kern="1200" cap="none" spc="0" normalizeH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Mirabella, Trenkel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’10] </a:t>
            </a:r>
            <a:r>
              <a:rPr lang="en-US" sz="1400" i="1" dirty="0" smtClean="0">
                <a:solidFill>
                  <a:srgbClr val="660066"/>
                </a:solidFill>
              </a:rPr>
              <a:t>[</a:t>
            </a:r>
            <a:r>
              <a:rPr lang="en-US" sz="1400" i="1" dirty="0" err="1" smtClean="0">
                <a:solidFill>
                  <a:srgbClr val="660066"/>
                </a:solidFill>
              </a:rPr>
              <a:t>Germer</a:t>
            </a:r>
            <a:r>
              <a:rPr lang="en-US" sz="1400" i="1" dirty="0" smtClean="0">
                <a:solidFill>
                  <a:srgbClr val="660066"/>
                </a:solidFill>
              </a:rPr>
              <a:t>, </a:t>
            </a:r>
            <a:r>
              <a:rPr lang="en-US" sz="1400" i="1" dirty="0" err="1" smtClean="0">
                <a:solidFill>
                  <a:srgbClr val="660066"/>
                </a:solidFill>
              </a:rPr>
              <a:t>Hollik</a:t>
            </a:r>
            <a:r>
              <a:rPr lang="en-US" sz="1400" i="1" dirty="0" smtClean="0">
                <a:solidFill>
                  <a:srgbClr val="660066"/>
                </a:solidFill>
              </a:rPr>
              <a:t>, Mirabella’11]</a:t>
            </a:r>
            <a:endParaRPr kumimoji="0" lang="en-US" sz="1400" b="0" i="1" u="none" strike="noStrike" kern="1200" cap="none" spc="0" normalizeH="0" baseline="0" noProof="0" dirty="0" smtClean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4025" marR="0" lvl="0" indent="-454025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67231" y="1750620"/>
            <a:ext cx="7386200" cy="3055749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99232" y="2095500"/>
            <a:ext cx="7602535" cy="1651000"/>
          </a:xfrm>
          <a:prstGeom prst="ellipse">
            <a:avLst/>
          </a:prstGeom>
          <a:solidFill>
            <a:schemeClr val="bg1"/>
          </a:solidFill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84163" y="1685259"/>
            <a:ext cx="7373938" cy="2683541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600"/>
              </a:spcAft>
              <a:buClr>
                <a:schemeClr val="tx1"/>
              </a:buClr>
              <a:buNone/>
            </a:pPr>
            <a:r>
              <a:rPr lang="en-US" sz="1946" dirty="0" smtClean="0">
                <a:solidFill>
                  <a:schemeClr val="accent1"/>
                </a:solidFill>
              </a:rPr>
              <a:t>                </a:t>
            </a:r>
            <a:endParaRPr lang="en-US" sz="2323" dirty="0" smtClean="0">
              <a:solidFill>
                <a:srgbClr val="000000"/>
              </a:solidFill>
            </a:endParaRPr>
          </a:p>
          <a:p>
            <a:pPr>
              <a:spcAft>
                <a:spcPts val="7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118" dirty="0" smtClean="0"/>
              <a:t>NLO SUSY-QCD corrections → </a:t>
            </a:r>
            <a:r>
              <a:rPr lang="en-US" sz="2118" dirty="0" smtClean="0">
                <a:solidFill>
                  <a:srgbClr val="00539B"/>
                </a:solidFill>
                <a:latin typeface="Lucida Handwriting"/>
                <a:cs typeface="Lucida Handwriting"/>
              </a:rPr>
              <a:t>O(</a:t>
            </a:r>
            <a:r>
              <a:rPr lang="en-US" sz="2118" dirty="0" smtClean="0">
                <a:solidFill>
                  <a:srgbClr val="00539B"/>
                </a:solidFill>
                <a:latin typeface="Lucida Grande"/>
                <a:ea typeface="Lucida Grande"/>
                <a:cs typeface="Lucida Grande"/>
              </a:rPr>
              <a:t>α</a:t>
            </a:r>
            <a:r>
              <a:rPr lang="en-US" sz="2118" baseline="-25000" dirty="0" smtClean="0">
                <a:solidFill>
                  <a:srgbClr val="00539B"/>
                </a:solidFill>
                <a:latin typeface="Lucida Grande"/>
                <a:ea typeface="Lucida Grande"/>
                <a:cs typeface="Lucida Grande"/>
              </a:rPr>
              <a:t>s</a:t>
            </a:r>
            <a:r>
              <a:rPr lang="en-US" sz="2118" baseline="30000" dirty="0" smtClean="0">
                <a:solidFill>
                  <a:srgbClr val="00539B"/>
                </a:solidFill>
                <a:latin typeface="Lucida Grande"/>
                <a:ea typeface="Lucida Grande"/>
                <a:cs typeface="Lucida Grande"/>
              </a:rPr>
              <a:t>3</a:t>
            </a:r>
            <a:r>
              <a:rPr lang="en-US" sz="2118" baseline="30000" dirty="0" smtClean="0">
                <a:solidFill>
                  <a:srgbClr val="00539B"/>
                </a:solidFill>
                <a:latin typeface="Lucida Handwriting"/>
                <a:cs typeface="Lucida Handwriting"/>
              </a:rPr>
              <a:t> </a:t>
            </a:r>
            <a:r>
              <a:rPr lang="en-US" sz="2118" dirty="0" smtClean="0">
                <a:solidFill>
                  <a:srgbClr val="00539B"/>
                </a:solidFill>
                <a:latin typeface="Lucida Handwriting"/>
                <a:cs typeface="Lucida Handwriting"/>
              </a:rPr>
              <a:t>) </a:t>
            </a:r>
            <a:r>
              <a:rPr lang="en-US" sz="2118" i="1" dirty="0" smtClean="0">
                <a:solidFill>
                  <a:srgbClr val="00539B"/>
                </a:solidFill>
                <a:latin typeface="Lucida Handwriting"/>
                <a:cs typeface="Lucida Handwriting"/>
              </a:rPr>
              <a:t> </a:t>
            </a:r>
            <a:r>
              <a:rPr lang="en-US" sz="2118" i="1" dirty="0" smtClean="0">
                <a:solidFill>
                  <a:srgbClr val="00539B"/>
                </a:solidFill>
              </a:rPr>
              <a:t> </a:t>
            </a:r>
            <a:r>
              <a:rPr lang="en-US" sz="1647" i="1" dirty="0" smtClean="0">
                <a:solidFill>
                  <a:srgbClr val="660066"/>
                </a:solidFill>
              </a:rPr>
              <a:t>[</a:t>
            </a:r>
            <a:r>
              <a:rPr lang="en-US" sz="1647" i="1" dirty="0" err="1" smtClean="0">
                <a:solidFill>
                  <a:srgbClr val="660066"/>
                </a:solidFill>
              </a:rPr>
              <a:t>Beenakker</a:t>
            </a:r>
            <a:r>
              <a:rPr lang="en-US" sz="1647" i="1" dirty="0" smtClean="0">
                <a:solidFill>
                  <a:srgbClr val="660066"/>
                </a:solidFill>
              </a:rPr>
              <a:t>, </a:t>
            </a:r>
            <a:r>
              <a:rPr lang="en-US" sz="1647" i="1" dirty="0" err="1" smtClean="0">
                <a:solidFill>
                  <a:srgbClr val="660066"/>
                </a:solidFill>
              </a:rPr>
              <a:t>Höpker</a:t>
            </a:r>
            <a:r>
              <a:rPr lang="en-US" sz="1647" i="1" dirty="0" smtClean="0">
                <a:solidFill>
                  <a:srgbClr val="660066"/>
                </a:solidFill>
              </a:rPr>
              <a:t>, </a:t>
            </a:r>
            <a:r>
              <a:rPr lang="en-US" sz="1647" i="1" dirty="0" err="1" smtClean="0">
                <a:solidFill>
                  <a:srgbClr val="660066"/>
                </a:solidFill>
              </a:rPr>
              <a:t>Spira</a:t>
            </a:r>
            <a:r>
              <a:rPr lang="en-US" sz="1647" i="1" dirty="0" smtClean="0">
                <a:solidFill>
                  <a:srgbClr val="660066"/>
                </a:solidFill>
              </a:rPr>
              <a:t>, Zerwas'96]</a:t>
            </a:r>
            <a:r>
              <a:rPr lang="en-US" sz="1800" i="1" dirty="0" smtClean="0">
                <a:solidFill>
                  <a:srgbClr val="660066"/>
                </a:solidFill>
              </a:rPr>
              <a:t> </a:t>
            </a:r>
            <a:r>
              <a:rPr lang="en-US" sz="1730" i="1" dirty="0" smtClean="0">
                <a:solidFill>
                  <a:srgbClr val="660066"/>
                </a:solidFill>
              </a:rPr>
              <a:t>[</a:t>
            </a:r>
            <a:r>
              <a:rPr lang="en-US" sz="1730" i="1" dirty="0" err="1" smtClean="0">
                <a:solidFill>
                  <a:srgbClr val="660066"/>
                </a:solidFill>
              </a:rPr>
              <a:t>Beenakker</a:t>
            </a:r>
            <a:r>
              <a:rPr lang="en-US" sz="1730" i="1" dirty="0" smtClean="0">
                <a:solidFill>
                  <a:srgbClr val="660066"/>
                </a:solidFill>
              </a:rPr>
              <a:t>, </a:t>
            </a:r>
            <a:r>
              <a:rPr lang="en-US" sz="1730" i="1" dirty="0" err="1" smtClean="0">
                <a:solidFill>
                  <a:srgbClr val="660066"/>
                </a:solidFill>
              </a:rPr>
              <a:t>Krämer</a:t>
            </a:r>
            <a:r>
              <a:rPr lang="en-US" sz="1730" i="1" dirty="0" smtClean="0">
                <a:solidFill>
                  <a:srgbClr val="660066"/>
                </a:solidFill>
              </a:rPr>
              <a:t>, </a:t>
            </a:r>
            <a:r>
              <a:rPr lang="en-US" sz="1730" i="1" dirty="0" err="1" smtClean="0">
                <a:solidFill>
                  <a:srgbClr val="660066"/>
                </a:solidFill>
              </a:rPr>
              <a:t>Plehn</a:t>
            </a:r>
            <a:r>
              <a:rPr lang="en-US" sz="1730" i="1" dirty="0" smtClean="0">
                <a:solidFill>
                  <a:srgbClr val="660066"/>
                </a:solidFill>
              </a:rPr>
              <a:t>, </a:t>
            </a:r>
            <a:r>
              <a:rPr lang="en-US" sz="1730" i="1" dirty="0" err="1" smtClean="0">
                <a:solidFill>
                  <a:srgbClr val="660066"/>
                </a:solidFill>
              </a:rPr>
              <a:t>Spira</a:t>
            </a:r>
            <a:r>
              <a:rPr lang="en-US" sz="1730" i="1" dirty="0" smtClean="0">
                <a:solidFill>
                  <a:srgbClr val="660066"/>
                </a:solidFill>
              </a:rPr>
              <a:t>, Zerwas’97]</a:t>
            </a:r>
          </a:p>
          <a:p>
            <a:pPr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118" dirty="0" smtClean="0"/>
              <a:t>EW corrections → </a:t>
            </a:r>
            <a:r>
              <a:rPr lang="en-US" sz="2118" dirty="0" smtClean="0">
                <a:solidFill>
                  <a:srgbClr val="00539B"/>
                </a:solidFill>
                <a:latin typeface="Lucida Handwriting"/>
                <a:cs typeface="Lucida Handwriting"/>
              </a:rPr>
              <a:t>O(</a:t>
            </a:r>
            <a:r>
              <a:rPr lang="en-US" sz="2118" dirty="0" smtClean="0">
                <a:solidFill>
                  <a:srgbClr val="00539B"/>
                </a:solidFill>
                <a:latin typeface="Lucida Grande"/>
                <a:ea typeface="Lucida Grande"/>
                <a:cs typeface="Lucida Grande"/>
              </a:rPr>
              <a:t>α</a:t>
            </a:r>
            <a:r>
              <a:rPr lang="en-US" sz="2118" baseline="-25000" dirty="0" smtClean="0">
                <a:solidFill>
                  <a:srgbClr val="00539B"/>
                </a:solidFill>
                <a:latin typeface="Lucida Grande"/>
                <a:ea typeface="Lucida Grande"/>
                <a:cs typeface="Lucida Grande"/>
              </a:rPr>
              <a:t>s</a:t>
            </a:r>
            <a:r>
              <a:rPr lang="en-US" sz="2118" baseline="30000" dirty="0" smtClean="0">
                <a:solidFill>
                  <a:srgbClr val="00539B"/>
                </a:solidFill>
                <a:latin typeface="Lucida Grande"/>
                <a:ea typeface="Lucida Grande"/>
                <a:cs typeface="Lucida Grande"/>
              </a:rPr>
              <a:t>2</a:t>
            </a:r>
            <a:r>
              <a:rPr lang="en-US" sz="2118" dirty="0" smtClean="0">
                <a:solidFill>
                  <a:srgbClr val="00539B"/>
                </a:solidFill>
                <a:latin typeface="Lucida Handwriting"/>
                <a:cs typeface="Lucida Handwriting"/>
              </a:rPr>
              <a:t> </a:t>
            </a:r>
            <a:r>
              <a:rPr lang="en-US" sz="2118" dirty="0" err="1" smtClean="0">
                <a:solidFill>
                  <a:srgbClr val="00539B"/>
                </a:solidFill>
                <a:latin typeface="Lucida Grande"/>
                <a:ea typeface="Lucida Grande"/>
                <a:cs typeface="Lucida Grande"/>
              </a:rPr>
              <a:t>α</a:t>
            </a:r>
            <a:r>
              <a:rPr lang="en-US" sz="2118" dirty="0" smtClean="0">
                <a:solidFill>
                  <a:srgbClr val="00539B"/>
                </a:solidFill>
                <a:latin typeface="Lucida Handwriting"/>
                <a:cs typeface="Lucida Handwriting"/>
              </a:rPr>
              <a:t>) </a:t>
            </a:r>
            <a:r>
              <a:rPr lang="en-US" sz="1647" dirty="0" smtClean="0">
                <a:solidFill>
                  <a:srgbClr val="00539B"/>
                </a:solidFill>
              </a:rPr>
              <a:t> </a:t>
            </a:r>
            <a:r>
              <a:rPr lang="en-US" sz="1647" i="1" dirty="0" smtClean="0">
                <a:solidFill>
                  <a:srgbClr val="00539B"/>
                </a:solidFill>
              </a:rPr>
              <a:t> </a:t>
            </a:r>
            <a:r>
              <a:rPr lang="en-US" sz="1647" i="1" dirty="0" smtClean="0">
                <a:solidFill>
                  <a:srgbClr val="660066"/>
                </a:solidFill>
              </a:rPr>
              <a:t>[</a:t>
            </a:r>
            <a:r>
              <a:rPr lang="en-US" sz="1647" i="1" dirty="0" err="1" smtClean="0">
                <a:solidFill>
                  <a:srgbClr val="660066"/>
                </a:solidFill>
              </a:rPr>
              <a:t>Hollik</a:t>
            </a:r>
            <a:r>
              <a:rPr lang="en-US" sz="1647" i="1" dirty="0" smtClean="0">
                <a:solidFill>
                  <a:srgbClr val="660066"/>
                </a:solidFill>
              </a:rPr>
              <a:t>, </a:t>
            </a:r>
            <a:r>
              <a:rPr lang="en-US" sz="1647" i="1" dirty="0" err="1" smtClean="0">
                <a:solidFill>
                  <a:srgbClr val="660066"/>
                </a:solidFill>
              </a:rPr>
              <a:t>Kollar</a:t>
            </a:r>
            <a:r>
              <a:rPr lang="en-US" sz="1647" i="1" dirty="0" smtClean="0">
                <a:solidFill>
                  <a:srgbClr val="660066"/>
                </a:solidFill>
              </a:rPr>
              <a:t>, Trenkel'07][Hollik, Mirabella'08] [</a:t>
            </a:r>
            <a:r>
              <a:rPr lang="en-US" sz="1647" i="1" dirty="0" err="1" smtClean="0">
                <a:solidFill>
                  <a:srgbClr val="660066"/>
                </a:solidFill>
              </a:rPr>
              <a:t>Hollik</a:t>
            </a:r>
            <a:r>
              <a:rPr lang="en-US" sz="1647" i="1" dirty="0" smtClean="0">
                <a:solidFill>
                  <a:srgbClr val="660066"/>
                </a:solidFill>
              </a:rPr>
              <a:t>,  Mirabella, Trenkel'08] [</a:t>
            </a:r>
            <a:r>
              <a:rPr lang="en-US" sz="1647" i="1" dirty="0" err="1" smtClean="0">
                <a:solidFill>
                  <a:srgbClr val="660066"/>
                </a:solidFill>
              </a:rPr>
              <a:t>Beccaria</a:t>
            </a:r>
            <a:r>
              <a:rPr lang="en-US" sz="1647" i="1" dirty="0" smtClean="0">
                <a:solidFill>
                  <a:srgbClr val="660066"/>
                </a:solidFill>
              </a:rPr>
              <a:t> et al.'08] [Mirabella'09] [</a:t>
            </a:r>
            <a:r>
              <a:rPr lang="en-US" sz="1647" i="1" dirty="0" err="1" smtClean="0">
                <a:solidFill>
                  <a:srgbClr val="660066"/>
                </a:solidFill>
              </a:rPr>
              <a:t>Germer</a:t>
            </a:r>
            <a:r>
              <a:rPr lang="en-US" sz="1647" i="1" dirty="0" smtClean="0">
                <a:solidFill>
                  <a:srgbClr val="660066"/>
                </a:solidFill>
              </a:rPr>
              <a:t>, </a:t>
            </a:r>
            <a:r>
              <a:rPr lang="en-US" sz="1647" i="1" dirty="0" err="1" smtClean="0">
                <a:solidFill>
                  <a:srgbClr val="660066"/>
                </a:solidFill>
              </a:rPr>
              <a:t>Hollik</a:t>
            </a:r>
            <a:r>
              <a:rPr lang="en-US" sz="1647" i="1" dirty="0" smtClean="0">
                <a:solidFill>
                  <a:srgbClr val="660066"/>
                </a:solidFill>
              </a:rPr>
              <a:t>, Mirabella, Trenkel’10] ] [</a:t>
            </a:r>
            <a:r>
              <a:rPr lang="en-US" sz="1647" i="1" dirty="0" err="1" smtClean="0">
                <a:solidFill>
                  <a:srgbClr val="660066"/>
                </a:solidFill>
              </a:rPr>
              <a:t>Germer</a:t>
            </a:r>
            <a:r>
              <a:rPr lang="en-US" sz="1647" i="1" dirty="0" smtClean="0">
                <a:solidFill>
                  <a:srgbClr val="660066"/>
                </a:solidFill>
              </a:rPr>
              <a:t>, </a:t>
            </a:r>
            <a:r>
              <a:rPr lang="en-US" sz="1647" i="1" dirty="0" err="1" smtClean="0">
                <a:solidFill>
                  <a:srgbClr val="660066"/>
                </a:solidFill>
              </a:rPr>
              <a:t>Hollik</a:t>
            </a:r>
            <a:r>
              <a:rPr lang="en-US" sz="1647" i="1" dirty="0" smtClean="0">
                <a:solidFill>
                  <a:srgbClr val="660066"/>
                </a:solidFill>
              </a:rPr>
              <a:t>, Mirabella’11]</a:t>
            </a:r>
          </a:p>
          <a:p>
            <a:pPr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</a:pPr>
            <a:endParaRPr lang="en-US" sz="1647" i="1" dirty="0" smtClean="0">
              <a:solidFill>
                <a:srgbClr val="660066"/>
              </a:solidFill>
            </a:endParaRPr>
          </a:p>
          <a:p>
            <a:pPr>
              <a:spcAft>
                <a:spcPts val="1800"/>
              </a:spcAft>
              <a:buClr>
                <a:schemeClr val="tx1">
                  <a:lumMod val="75000"/>
                  <a:lumOff val="25000"/>
                </a:schemeClr>
              </a:buClr>
            </a:pPr>
            <a:endParaRPr lang="en-US" sz="1647" i="1" dirty="0" smtClean="0">
              <a:solidFill>
                <a:srgbClr val="660066"/>
              </a:solidFill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Theoretical Status: Fixed Order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Improving predictions for squark and gluino production at the LHC with the help of soft gluon resummation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673622" y="1754852"/>
            <a:ext cx="4338642" cy="34064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Corrections to </a:t>
            </a:r>
            <a:r>
              <a:rPr lang="en-US" dirty="0" smtClean="0">
                <a:solidFill>
                  <a:srgbClr val="000000"/>
                </a:solidFill>
                <a:latin typeface="Lucida Handwriting"/>
                <a:cs typeface="Lucida Handwriting"/>
              </a:rPr>
              <a:t>O(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α</a:t>
            </a:r>
            <a:r>
              <a:rPr lang="en-US" baseline="-250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s</a:t>
            </a:r>
            <a:r>
              <a:rPr lang="en-US" baseline="300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Lucida Handwriting"/>
                <a:cs typeface="Lucida Handwriting"/>
              </a:rPr>
              <a:t>) </a:t>
            </a:r>
            <a:r>
              <a:rPr lang="en-US" dirty="0" smtClean="0">
                <a:solidFill>
                  <a:srgbClr val="000000"/>
                </a:solidFill>
              </a:rPr>
              <a:t>processes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128" y="2743207"/>
            <a:ext cx="990600" cy="698500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4104" y="2810939"/>
            <a:ext cx="906829" cy="5969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flipH="1">
            <a:off x="3935397" y="2927873"/>
            <a:ext cx="755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0920" y="4127500"/>
            <a:ext cx="986367" cy="65346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12264" y="6129255"/>
            <a:ext cx="9435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etc.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965722" y="4152900"/>
            <a:ext cx="9435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e.g.</a:t>
            </a:r>
            <a:endParaRPr lang="en-US" sz="1400" dirty="0"/>
          </a:p>
        </p:txBody>
      </p:sp>
      <p:sp>
        <p:nvSpPr>
          <p:cNvPr id="19" name="Content Placeholder 5"/>
          <p:cNvSpPr txBox="1">
            <a:spLocks/>
          </p:cNvSpPr>
          <p:nvPr/>
        </p:nvSpPr>
        <p:spPr>
          <a:xfrm>
            <a:off x="4690531" y="2647789"/>
            <a:ext cx="2962899" cy="91576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lvl="1" indent="-457200" defTabSz="91440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</a:pPr>
            <a:r>
              <a:rPr lang="en-US" sz="1918" dirty="0" smtClean="0"/>
              <a:t>For </a:t>
            </a:r>
            <a:r>
              <a:rPr lang="en-US" sz="1918" dirty="0" err="1" smtClean="0"/>
              <a:t>squark-antisquark</a:t>
            </a:r>
            <a:r>
              <a:rPr lang="en-US" sz="1918" dirty="0" smtClean="0"/>
              <a:t> and stop-</a:t>
            </a:r>
            <a:r>
              <a:rPr lang="en-US" sz="1918" dirty="0" err="1" smtClean="0"/>
              <a:t>antistop</a:t>
            </a:r>
            <a:r>
              <a:rPr lang="en-US" sz="1918" dirty="0" smtClean="0"/>
              <a:t> </a:t>
            </a:r>
            <a:r>
              <a:rPr lang="en-US" sz="1918" dirty="0" err="1" smtClean="0"/>
              <a:t>production:approximate</a:t>
            </a:r>
            <a:r>
              <a:rPr lang="en-US" sz="1918" dirty="0" smtClean="0"/>
              <a:t> NNLO  contributions → </a:t>
            </a:r>
            <a:r>
              <a:rPr lang="en-US" sz="1730" dirty="0" smtClean="0">
                <a:solidFill>
                  <a:srgbClr val="00539B"/>
                </a:solidFill>
                <a:latin typeface="Lucida Handwriting"/>
                <a:cs typeface="Lucida Handwriting"/>
              </a:rPr>
              <a:t>O(</a:t>
            </a:r>
            <a:r>
              <a:rPr lang="en-US" sz="1730" dirty="0" smtClean="0">
                <a:solidFill>
                  <a:srgbClr val="00539B"/>
                </a:solidFill>
                <a:latin typeface="Lucida Grande"/>
                <a:ea typeface="Lucida Grande"/>
                <a:cs typeface="Lucida Grande"/>
              </a:rPr>
              <a:t>α</a:t>
            </a:r>
            <a:r>
              <a:rPr lang="en-US" sz="1730" baseline="-25000" dirty="0" smtClean="0">
                <a:solidFill>
                  <a:srgbClr val="00539B"/>
                </a:solidFill>
                <a:latin typeface="Lucida Grande"/>
                <a:ea typeface="Lucida Grande"/>
                <a:cs typeface="Lucida Grande"/>
              </a:rPr>
              <a:t>s</a:t>
            </a:r>
            <a:r>
              <a:rPr lang="en-US" sz="1730" baseline="30000" dirty="0" smtClean="0">
                <a:solidFill>
                  <a:srgbClr val="00539B"/>
                </a:solidFill>
                <a:latin typeface="Lucida Grande"/>
                <a:ea typeface="Lucida Grande"/>
                <a:cs typeface="Lucida Grande"/>
              </a:rPr>
              <a:t>4</a:t>
            </a:r>
            <a:r>
              <a:rPr lang="en-US" sz="1730" baseline="-25000" dirty="0" smtClean="0">
                <a:solidFill>
                  <a:srgbClr val="00539B"/>
                </a:solidFill>
                <a:latin typeface="Lucida Handwriting"/>
                <a:cs typeface="Lucida Handwriting"/>
              </a:rPr>
              <a:t> </a:t>
            </a:r>
            <a:r>
              <a:rPr lang="en-US" sz="1730" dirty="0" smtClean="0">
                <a:solidFill>
                  <a:srgbClr val="00539B"/>
                </a:solidFill>
                <a:latin typeface="Lucida Handwriting"/>
                <a:cs typeface="Lucida Handwriting"/>
              </a:rPr>
              <a:t>)</a:t>
            </a:r>
            <a:r>
              <a:rPr lang="en-US" sz="1606" i="1" dirty="0" smtClean="0">
                <a:solidFill>
                  <a:srgbClr val="660066"/>
                </a:solidFill>
              </a:rPr>
              <a:t> [</a:t>
            </a:r>
            <a:r>
              <a:rPr lang="en-US" sz="1447" i="1" dirty="0" err="1" smtClean="0">
                <a:solidFill>
                  <a:srgbClr val="660066"/>
                </a:solidFill>
              </a:rPr>
              <a:t>Langenfeld</a:t>
            </a:r>
            <a:r>
              <a:rPr lang="en-US" sz="1447" i="1" dirty="0" smtClean="0">
                <a:solidFill>
                  <a:srgbClr val="660066"/>
                </a:solidFill>
              </a:rPr>
              <a:t>, Moch'09]</a:t>
            </a:r>
            <a:r>
              <a:rPr lang="en-US" sz="1606" i="1" dirty="0" smtClean="0">
                <a:solidFill>
                  <a:srgbClr val="660066"/>
                </a:solidFill>
              </a:rPr>
              <a:t> [</a:t>
            </a:r>
            <a:r>
              <a:rPr lang="en-US" sz="1447" i="1" dirty="0" smtClean="0">
                <a:solidFill>
                  <a:srgbClr val="660066"/>
                </a:solidFill>
              </a:rPr>
              <a:t>Langenfeld’10]</a:t>
            </a:r>
          </a:p>
          <a:p>
            <a:pPr marL="454025" marR="0" lvl="0" indent="-454025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05638" y="4806369"/>
            <a:ext cx="4536931" cy="375231"/>
          </a:xfrm>
          <a:prstGeom prst="roundRect">
            <a:avLst/>
          </a:prstGeom>
          <a:solidFill>
            <a:srgbClr val="008000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 Tree-level EW effects </a:t>
            </a:r>
            <a:r>
              <a:rPr lang="en-US" dirty="0" err="1" smtClean="0">
                <a:solidFill>
                  <a:srgbClr val="000000"/>
                </a:solidFill>
                <a:latin typeface="Lucida Handwriting"/>
                <a:cs typeface="Lucida Handwriting"/>
              </a:rPr>
              <a:t>O(</a:t>
            </a:r>
            <a:r>
              <a:rPr lang="en-US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α</a:t>
            </a:r>
            <a:r>
              <a:rPr lang="en-US" baseline="-25000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s</a:t>
            </a:r>
            <a:r>
              <a:rPr lang="en-US" dirty="0" smtClean="0">
                <a:solidFill>
                  <a:srgbClr val="000000"/>
                </a:solidFill>
                <a:latin typeface="Lucida Handwriting"/>
                <a:cs typeface="Lucida Handwriting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α</a:t>
            </a:r>
            <a:r>
              <a:rPr lang="en-US" dirty="0" smtClean="0">
                <a:solidFill>
                  <a:srgbClr val="000000"/>
                </a:solidFill>
                <a:latin typeface="Lucida Handwriting"/>
                <a:cs typeface="Lucida Handwriting"/>
              </a:rPr>
              <a:t>) </a:t>
            </a:r>
            <a:r>
              <a:rPr lang="en-US" dirty="0" smtClean="0">
                <a:solidFill>
                  <a:srgbClr val="000000"/>
                </a:solidFill>
              </a:rPr>
              <a:t> and </a:t>
            </a:r>
            <a:r>
              <a:rPr lang="en-US" dirty="0" smtClean="0">
                <a:solidFill>
                  <a:srgbClr val="000000"/>
                </a:solidFill>
                <a:latin typeface="Lucida Handwriting"/>
                <a:cs typeface="Lucida Handwriting"/>
              </a:rPr>
              <a:t>O(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α</a:t>
            </a:r>
            <a:r>
              <a:rPr lang="en-US" baseline="30000" dirty="0" smtClean="0">
                <a:solidFill>
                  <a:srgbClr val="000000"/>
                </a:solidFill>
                <a:latin typeface="Lucida Handwriting"/>
                <a:cs typeface="Lucida Handwriting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Lucida Handwriting"/>
                <a:cs typeface="Lucida Handwriting"/>
              </a:rPr>
              <a:t>) 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7728" y="5855642"/>
            <a:ext cx="1030492" cy="64405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5397" y="5778501"/>
            <a:ext cx="960972" cy="705524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78675" y="2989428"/>
            <a:ext cx="9435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e.g.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7818531" y="2335775"/>
            <a:ext cx="11608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/>
                </a:solidFill>
              </a:rPr>
              <a:t>Typically</a:t>
            </a:r>
          </a:p>
          <a:p>
            <a:r>
              <a:rPr lang="en-US" sz="1600" dirty="0" smtClean="0">
                <a:solidFill>
                  <a:schemeClr val="accent1"/>
                </a:solidFill>
              </a:rPr>
              <a:t>order of a few tens of percents </a:t>
            </a: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818531" y="4460677"/>
            <a:ext cx="14143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Typically</a:t>
            </a:r>
          </a:p>
          <a:p>
            <a:r>
              <a:rPr lang="en-US" sz="1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order of a few percents</a:t>
            </a:r>
          </a:p>
          <a:p>
            <a:r>
              <a:rPr lang="en-US" sz="1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(for the total cross section) </a:t>
            </a:r>
            <a:endParaRPr lang="en-US" sz="16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D3D2A-CCAB-574D-AA9F-919DC90F102F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90275" y="2504571"/>
            <a:ext cx="8249444" cy="210129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Resummation</a:t>
            </a:r>
            <a:r>
              <a:rPr lang="en-US" dirty="0" smtClean="0"/>
              <a:t>-improved NLL+NLO total cross 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1811868"/>
            <a:ext cx="8574087" cy="4625164"/>
          </a:xfrm>
        </p:spPr>
        <p:txBody>
          <a:bodyPr>
            <a:normAutofit lnSpcReduction="10000"/>
          </a:bodyPr>
          <a:lstStyle/>
          <a:p>
            <a:pPr>
              <a:spcAft>
                <a:spcPts val="3000"/>
              </a:spcAft>
            </a:pPr>
            <a:r>
              <a:rPr lang="en-US" sz="1800" dirty="0" smtClean="0"/>
              <a:t>NLL </a:t>
            </a:r>
            <a:r>
              <a:rPr lang="en-US" sz="1800" dirty="0" err="1" smtClean="0"/>
              <a:t>resummed</a:t>
            </a:r>
            <a:r>
              <a:rPr lang="en-US" sz="1800" dirty="0" smtClean="0"/>
              <a:t> expression has to be matched with the full NLO result</a:t>
            </a:r>
          </a:p>
          <a:p>
            <a:endParaRPr lang="en-US" sz="1800" dirty="0" smtClean="0"/>
          </a:p>
          <a:p>
            <a:pPr>
              <a:spcAft>
                <a:spcPts val="8400"/>
              </a:spcAft>
            </a:pPr>
            <a:endParaRPr lang="en-US" sz="1800" dirty="0" smtClean="0"/>
          </a:p>
          <a:p>
            <a:r>
              <a:rPr lang="en-US" sz="1800" dirty="0" smtClean="0"/>
              <a:t>Inverse </a:t>
            </a:r>
            <a:r>
              <a:rPr lang="en-US" sz="1800" dirty="0" err="1" smtClean="0"/>
              <a:t>Mellin</a:t>
            </a:r>
            <a:r>
              <a:rPr lang="en-US" sz="1800" dirty="0" smtClean="0"/>
              <a:t> transform evaluated using a contour in the complex </a:t>
            </a:r>
            <a:r>
              <a:rPr lang="en-US" sz="1800" i="1" dirty="0" smtClean="0"/>
              <a:t>N </a:t>
            </a:r>
            <a:r>
              <a:rPr lang="en-US" sz="1800" dirty="0" smtClean="0"/>
              <a:t>space according to 'Minimal Prescription’ </a:t>
            </a:r>
            <a:r>
              <a:rPr lang="en-US" sz="1600" i="1" dirty="0" smtClean="0">
                <a:solidFill>
                  <a:srgbClr val="660066"/>
                </a:solidFill>
              </a:rPr>
              <a:t>[Catani, </a:t>
            </a:r>
            <a:r>
              <a:rPr lang="en-US" sz="1600" i="1" dirty="0" err="1" smtClean="0">
                <a:solidFill>
                  <a:srgbClr val="660066"/>
                </a:solidFill>
              </a:rPr>
              <a:t>Mangano</a:t>
            </a:r>
            <a:r>
              <a:rPr lang="en-US" sz="1600" i="1" dirty="0" smtClean="0">
                <a:solidFill>
                  <a:srgbClr val="660066"/>
                </a:solidFill>
              </a:rPr>
              <a:t>, </a:t>
            </a:r>
            <a:r>
              <a:rPr lang="en-US" sz="1600" i="1" dirty="0" err="1" smtClean="0">
                <a:solidFill>
                  <a:srgbClr val="660066"/>
                </a:solidFill>
              </a:rPr>
              <a:t>Nason</a:t>
            </a:r>
            <a:r>
              <a:rPr lang="en-US" sz="1600" i="1" dirty="0" smtClean="0">
                <a:solidFill>
                  <a:srgbClr val="660066"/>
                </a:solidFill>
              </a:rPr>
              <a:t> Trentadue'96]</a:t>
            </a:r>
            <a:endParaRPr lang="en-US" sz="1800" i="1" dirty="0" smtClean="0">
              <a:solidFill>
                <a:srgbClr val="660066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NLO cross sections evaluated with publicly available code PROSPINO </a:t>
            </a:r>
            <a:r>
              <a:rPr lang="en-US" sz="1600" i="1" dirty="0" smtClean="0">
                <a:solidFill>
                  <a:srgbClr val="660066"/>
                </a:solidFill>
              </a:rPr>
              <a:t>[</a:t>
            </a:r>
            <a:r>
              <a:rPr lang="en-US" sz="1600" i="1" dirty="0" err="1" smtClean="0">
                <a:solidFill>
                  <a:srgbClr val="660066"/>
                </a:solidFill>
              </a:rPr>
              <a:t>Beenakker</a:t>
            </a:r>
            <a:r>
              <a:rPr lang="en-US" sz="1600" i="1" dirty="0" smtClean="0">
                <a:solidFill>
                  <a:srgbClr val="660066"/>
                </a:solidFill>
              </a:rPr>
              <a:t>, </a:t>
            </a:r>
            <a:r>
              <a:rPr lang="en-US" sz="1600" i="1" dirty="0" err="1" smtClean="0">
                <a:solidFill>
                  <a:srgbClr val="660066"/>
                </a:solidFill>
              </a:rPr>
              <a:t>Hoepker</a:t>
            </a:r>
            <a:r>
              <a:rPr lang="en-US" sz="1600" i="1" dirty="0" smtClean="0">
                <a:solidFill>
                  <a:srgbClr val="660066"/>
                </a:solidFill>
              </a:rPr>
              <a:t>, </a:t>
            </a:r>
            <a:r>
              <a:rPr lang="en-US" sz="1600" i="1" dirty="0" err="1" smtClean="0">
                <a:solidFill>
                  <a:srgbClr val="660066"/>
                </a:solidFill>
              </a:rPr>
              <a:t>Krämer</a:t>
            </a:r>
            <a:r>
              <a:rPr lang="en-US" sz="1600" i="1" dirty="0" smtClean="0">
                <a:solidFill>
                  <a:srgbClr val="660066"/>
                </a:solidFill>
              </a:rPr>
              <a:t>, </a:t>
            </a:r>
            <a:r>
              <a:rPr lang="en-US" sz="1600" i="1" dirty="0" err="1" smtClean="0">
                <a:solidFill>
                  <a:srgbClr val="660066"/>
                </a:solidFill>
              </a:rPr>
              <a:t>Plehn</a:t>
            </a:r>
            <a:r>
              <a:rPr lang="en-US" sz="1600" i="1" dirty="0" smtClean="0">
                <a:solidFill>
                  <a:srgbClr val="660066"/>
                </a:solidFill>
              </a:rPr>
              <a:t>, </a:t>
            </a:r>
            <a:r>
              <a:rPr lang="en-US" sz="1600" i="1" dirty="0" err="1" smtClean="0">
                <a:solidFill>
                  <a:srgbClr val="660066"/>
                </a:solidFill>
              </a:rPr>
              <a:t>Spira</a:t>
            </a:r>
            <a:r>
              <a:rPr lang="en-US" sz="1600" i="1" dirty="0" smtClean="0">
                <a:solidFill>
                  <a:srgbClr val="660066"/>
                </a:solidFill>
              </a:rPr>
              <a:t>, </a:t>
            </a:r>
            <a:r>
              <a:rPr lang="en-US" sz="1600" i="1" dirty="0" err="1" smtClean="0">
                <a:solidFill>
                  <a:srgbClr val="660066"/>
                </a:solidFill>
              </a:rPr>
              <a:t>Zerwas</a:t>
            </a:r>
            <a:r>
              <a:rPr lang="en-US" sz="1600" i="1" dirty="0" smtClean="0">
                <a:solidFill>
                  <a:srgbClr val="660066"/>
                </a:solidFill>
              </a:rPr>
              <a:t>] [http://</a:t>
            </a:r>
            <a:r>
              <a:rPr lang="en-US" sz="1600" i="1" dirty="0" err="1" smtClean="0">
                <a:solidFill>
                  <a:srgbClr val="660066"/>
                </a:solidFill>
              </a:rPr>
              <a:t>people.web.psi.ch/spira/prospino</a:t>
            </a:r>
            <a:r>
              <a:rPr lang="en-US" sz="1600" i="1" dirty="0" smtClean="0">
                <a:solidFill>
                  <a:srgbClr val="660066"/>
                </a:solidFill>
              </a:rPr>
              <a:t>/]               [</a:t>
            </a:r>
            <a:r>
              <a:rPr lang="en-US" sz="1600" i="1" dirty="0" err="1" smtClean="0">
                <a:solidFill>
                  <a:srgbClr val="660066"/>
                </a:solidFill>
              </a:rPr>
              <a:t>http://www.thphys.uni-heildelberg.de/plehn/prospino</a:t>
            </a:r>
            <a:r>
              <a:rPr lang="en-US" sz="1600" i="1" dirty="0" smtClean="0">
                <a:solidFill>
                  <a:srgbClr val="660066"/>
                </a:solidFill>
              </a:rPr>
              <a:t>/]</a:t>
            </a:r>
            <a:endParaRPr lang="en-US" sz="1800" i="1" dirty="0">
              <a:solidFill>
                <a:srgbClr val="6600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Improving predictions for squark and gluino production at the LHC with the help of soft gluon resummation</a:t>
            </a:r>
            <a:endParaRPr lang="en-US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08806" y="2606169"/>
            <a:ext cx="7959196" cy="1848855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D3D2A-CCAB-574D-AA9F-919DC90F102F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NNLL: 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1750619"/>
            <a:ext cx="8574087" cy="4527942"/>
          </a:xfrm>
        </p:spPr>
        <p:txBody>
          <a:bodyPr/>
          <a:lstStyle/>
          <a:p>
            <a:r>
              <a:rPr lang="en-US" sz="1800" dirty="0" smtClean="0"/>
              <a:t>NNLL contributions important for       production</a:t>
            </a:r>
            <a:r>
              <a:rPr lang="en-US" sz="1600" dirty="0" smtClean="0"/>
              <a:t> </a:t>
            </a:r>
            <a:r>
              <a:rPr lang="en-US" sz="1600" i="1" dirty="0" smtClean="0">
                <a:solidFill>
                  <a:srgbClr val="660066"/>
                </a:solidFill>
              </a:rPr>
              <a:t>[</a:t>
            </a:r>
            <a:r>
              <a:rPr lang="en-US" sz="1600" i="1" dirty="0" err="1" smtClean="0">
                <a:solidFill>
                  <a:srgbClr val="660066"/>
                </a:solidFill>
              </a:rPr>
              <a:t>Bonciani</a:t>
            </a:r>
            <a:r>
              <a:rPr lang="en-US" sz="1600" i="1" dirty="0" smtClean="0">
                <a:solidFill>
                  <a:srgbClr val="660066"/>
                </a:solidFill>
              </a:rPr>
              <a:t>, Catani, </a:t>
            </a:r>
            <a:r>
              <a:rPr lang="en-US" sz="1600" i="1" dirty="0" err="1" smtClean="0">
                <a:solidFill>
                  <a:srgbClr val="660066"/>
                </a:solidFill>
              </a:rPr>
              <a:t>Mangano</a:t>
            </a:r>
            <a:r>
              <a:rPr lang="en-US" sz="1600" i="1" dirty="0" smtClean="0">
                <a:solidFill>
                  <a:srgbClr val="660066"/>
                </a:solidFill>
              </a:rPr>
              <a:t>, Nason’98]</a:t>
            </a:r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pPr>
              <a:spcAft>
                <a:spcPts val="3000"/>
              </a:spcAft>
              <a:buNone/>
            </a:pPr>
            <a:endParaRPr lang="en-US" sz="1800" dirty="0" smtClean="0"/>
          </a:p>
          <a:p>
            <a:r>
              <a:rPr lang="en-US" sz="1800" dirty="0" smtClean="0"/>
              <a:t>Approximate NNLO cross sections: reduced scale-dependence</a:t>
            </a:r>
          </a:p>
          <a:p>
            <a:pPr lvl="1">
              <a:buNone/>
            </a:pPr>
            <a:r>
              <a:rPr lang="en-US" sz="1600" dirty="0" err="1" smtClean="0"/>
              <a:t>Squark-antisquark</a:t>
            </a:r>
            <a:r>
              <a:rPr lang="en-US" sz="1600" dirty="0" smtClean="0"/>
              <a:t> </a:t>
            </a:r>
            <a:r>
              <a:rPr lang="en-US" sz="1600" i="1" dirty="0" smtClean="0">
                <a:solidFill>
                  <a:srgbClr val="660066"/>
                </a:solidFill>
              </a:rPr>
              <a:t>[</a:t>
            </a:r>
            <a:r>
              <a:rPr lang="en-US" sz="1600" i="1" dirty="0" err="1" smtClean="0">
                <a:solidFill>
                  <a:srgbClr val="660066"/>
                </a:solidFill>
              </a:rPr>
              <a:t>Langenfeld</a:t>
            </a:r>
            <a:r>
              <a:rPr lang="en-US" sz="1600" i="1" dirty="0" smtClean="0">
                <a:solidFill>
                  <a:srgbClr val="660066"/>
                </a:solidFill>
              </a:rPr>
              <a:t> and Moch’09]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Improving predictions for squark and gluino production at the LHC with the help of soft gluon resummation</a:t>
            </a:r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949685" y="1818352"/>
          <a:ext cx="241315" cy="241315"/>
        </p:xfrm>
        <a:graphic>
          <a:graphicData uri="http://schemas.openxmlformats.org/presentationml/2006/ole">
            <p:oleObj spid="_x0000_s501762" name="Equation" r:id="rId3" imgW="139700" imgH="139700" progId="Equation.3">
              <p:embed/>
            </p:oleObj>
          </a:graphicData>
        </a:graphic>
      </p:graphicFrame>
      <p:pic>
        <p:nvPicPr>
          <p:cNvPr id="8" name="Picture 7" descr="scalea0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 l="16449" t="26514" r="8053" b="29877"/>
              <a:stretch>
                <a:fillRect/>
              </a:stretch>
            </p:blipFill>
          </mc:Choice>
          <mc:Fallback>
            <p:blipFill>
              <a:blip r:embed="rId5"/>
              <a:srcRect l="16449" t="26514" r="8053" b="29877"/>
              <a:stretch>
                <a:fillRect/>
              </a:stretch>
            </p:blipFill>
          </mc:Fallback>
        </mc:AlternateContent>
        <p:spPr>
          <a:xfrm>
            <a:off x="4975776" y="2106177"/>
            <a:ext cx="2978658" cy="2226558"/>
          </a:xfrm>
          <a:prstGeom prst="rect">
            <a:avLst/>
          </a:prstGeom>
        </p:spPr>
      </p:pic>
      <p:pic>
        <p:nvPicPr>
          <p:cNvPr id="9" name="Picture 8" descr="scalec0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rcRect l="17408" t="26514" r="12934" b="27407"/>
              <a:stretch>
                <a:fillRect/>
              </a:stretch>
            </p:blipFill>
          </mc:Choice>
          <mc:Fallback>
            <p:blipFill>
              <a:blip r:embed="rId7"/>
              <a:srcRect l="17408" t="26514" r="12934" b="27407"/>
              <a:stretch>
                <a:fillRect/>
              </a:stretch>
            </p:blipFill>
          </mc:Fallback>
        </mc:AlternateContent>
        <p:spPr>
          <a:xfrm>
            <a:off x="889011" y="2060196"/>
            <a:ext cx="2793999" cy="23917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59826" y="4576761"/>
            <a:ext cx="2438400" cy="170180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2904068" y="3143256"/>
            <a:ext cx="677335" cy="17145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964276" y="2981326"/>
            <a:ext cx="703290" cy="17145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rot="10800000" flipV="1">
            <a:off x="3632210" y="2676730"/>
            <a:ext cx="715413" cy="5454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095733" y="2415119"/>
            <a:ext cx="7387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without</a:t>
            </a:r>
            <a:endParaRPr lang="en-US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3606355" y="5384314"/>
            <a:ext cx="104183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LO</a:t>
            </a:r>
          </a:p>
          <a:p>
            <a:r>
              <a:rPr lang="en-US" sz="1100" dirty="0" smtClean="0">
                <a:solidFill>
                  <a:srgbClr val="FF0000"/>
                </a:solidFill>
              </a:rPr>
              <a:t>NLO</a:t>
            </a:r>
          </a:p>
          <a:p>
            <a:r>
              <a:rPr lang="en-US" sz="1100" dirty="0" smtClean="0">
                <a:solidFill>
                  <a:srgbClr val="008000"/>
                </a:solidFill>
              </a:rPr>
              <a:t>approx. NNLO</a:t>
            </a:r>
            <a:endParaRPr lang="en-US" sz="1100" dirty="0">
              <a:solidFill>
                <a:srgbClr val="008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65080" y="2312611"/>
            <a:ext cx="7387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with</a:t>
            </a:r>
            <a:endParaRPr lang="en-US" sz="1100" dirty="0"/>
          </a:p>
        </p:txBody>
      </p:sp>
      <p:cxnSp>
        <p:nvCxnSpPr>
          <p:cNvPr id="25" name="Straight Arrow Connector 24"/>
          <p:cNvCxnSpPr/>
          <p:nvPr/>
        </p:nvCxnSpPr>
        <p:spPr>
          <a:xfrm rot="10800000" flipV="1">
            <a:off x="7685627" y="2501455"/>
            <a:ext cx="715413" cy="5454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D3D2A-CCAB-574D-AA9F-919DC90F102F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glgl_KNLO_r_LHC7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47095" t="16531" r="6880" b="53523"/>
              <a:stretch>
                <a:fillRect/>
              </a:stretch>
            </p:blipFill>
          </mc:Choice>
          <mc:Fallback>
            <p:blipFill>
              <a:blip r:embed="rId4"/>
              <a:srcRect l="47095" t="16531" r="6880" b="53523"/>
              <a:stretch>
                <a:fillRect/>
              </a:stretch>
            </p:blipFill>
          </mc:Fallback>
        </mc:AlternateContent>
        <p:spPr>
          <a:xfrm>
            <a:off x="284163" y="3098929"/>
            <a:ext cx="3308197" cy="304602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Improving predictions for squark and gluino production at the LHC with the help of soft gluon resummation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Gluino</a:t>
            </a:r>
            <a:r>
              <a:rPr lang="en-US" dirty="0" smtClean="0"/>
              <a:t>-Pair Production at the LHC</a:t>
            </a:r>
            <a:endParaRPr lang="en-US" dirty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3421512" y="2607708"/>
          <a:ext cx="1319212" cy="258762"/>
        </p:xfrm>
        <a:graphic>
          <a:graphicData uri="http://schemas.openxmlformats.org/presentationml/2006/ole">
            <p:oleObj spid="_x0000_s456706" name="Equation" r:id="rId5" imgW="838200" imgH="165100" progId="Equation.3">
              <p:embed/>
            </p:oleObj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181959" y="2539756"/>
            <a:ext cx="146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LHC @ 7 </a:t>
            </a:r>
            <a:r>
              <a:rPr lang="en-US" dirty="0" err="1" smtClean="0"/>
              <a:t>TeV</a:t>
            </a:r>
            <a:endParaRPr lang="en-US" dirty="0"/>
          </a:p>
        </p:txBody>
      </p:sp>
      <p:pic>
        <p:nvPicPr>
          <p:cNvPr id="24" name="Picture 23" descr="ppglgl_scale_LHC7_nlo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rcRect l="45151" t="14689" r="5944" b="54695"/>
              <a:stretch>
                <a:fillRect/>
              </a:stretch>
            </p:blipFill>
          </mc:Choice>
          <mc:Fallback>
            <p:blipFill>
              <a:blip r:embed="rId7"/>
              <a:srcRect l="45151" t="14689" r="5944" b="54695"/>
              <a:stretch>
                <a:fillRect/>
              </a:stretch>
            </p:blipFill>
          </mc:Fallback>
        </mc:AlternateContent>
        <p:spPr>
          <a:xfrm>
            <a:off x="3272439" y="2909088"/>
            <a:ext cx="3522497" cy="3120585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772922" y="1845734"/>
            <a:ext cx="7601124" cy="44026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Currently used for determining  exclusion limits : NLO SUSY-QCD predictions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16200000" flipV="1">
            <a:off x="4495801" y="5206999"/>
            <a:ext cx="901701" cy="12702"/>
          </a:xfrm>
          <a:prstGeom prst="line">
            <a:avLst/>
          </a:prstGeom>
          <a:ln>
            <a:solidFill>
              <a:schemeClr val="accent3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V="1">
            <a:off x="5022453" y="5283597"/>
            <a:ext cx="737396" cy="12702"/>
          </a:xfrm>
          <a:prstGeom prst="line">
            <a:avLst/>
          </a:prstGeom>
          <a:ln>
            <a:solidFill>
              <a:schemeClr val="accent3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 flipH="1" flipV="1">
            <a:off x="5560615" y="5371707"/>
            <a:ext cx="554831" cy="1588"/>
          </a:xfrm>
          <a:prstGeom prst="line">
            <a:avLst/>
          </a:prstGeom>
          <a:ln>
            <a:solidFill>
              <a:schemeClr val="accent3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0800000">
            <a:off x="5890418" y="5092701"/>
            <a:ext cx="516732" cy="1589"/>
          </a:xfrm>
          <a:prstGeom prst="line">
            <a:avLst/>
          </a:prstGeom>
          <a:ln>
            <a:solidFill>
              <a:schemeClr val="accent3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0800000" flipV="1">
            <a:off x="5403850" y="4921245"/>
            <a:ext cx="1003300" cy="1"/>
          </a:xfrm>
          <a:prstGeom prst="line">
            <a:avLst/>
          </a:prstGeom>
          <a:ln>
            <a:solidFill>
              <a:schemeClr val="accent3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10800000" flipV="1">
            <a:off x="4953004" y="4762498"/>
            <a:ext cx="1454146" cy="3"/>
          </a:xfrm>
          <a:prstGeom prst="line">
            <a:avLst/>
          </a:prstGeom>
          <a:ln>
            <a:solidFill>
              <a:schemeClr val="accent3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ight Brace 47"/>
          <p:cNvSpPr/>
          <p:nvPr/>
        </p:nvSpPr>
        <p:spPr>
          <a:xfrm>
            <a:off x="6500287" y="4762498"/>
            <a:ext cx="239981" cy="332587"/>
          </a:xfrm>
          <a:prstGeom prst="rightBrace">
            <a:avLst>
              <a:gd name="adj1" fmla="val 8333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6849531" y="4508495"/>
            <a:ext cx="1794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/>
                </a:solidFill>
              </a:rPr>
              <a:t>More than 20 % scale variation error</a:t>
            </a: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740268" y="3098929"/>
            <a:ext cx="2117982" cy="111393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For higher masses, theory error due to scale variation will be bigger!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D3D2A-CCAB-574D-AA9F-919DC90F102F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LO </a:t>
            </a:r>
            <a:r>
              <a:rPr lang="en-US" dirty="0" err="1" smtClean="0">
                <a:ea typeface="+mj-ea"/>
                <a:cs typeface="+mj-cs"/>
              </a:rPr>
              <a:t>vs</a:t>
            </a:r>
            <a:r>
              <a:rPr lang="en-US" dirty="0" smtClean="0">
                <a:ea typeface="+mj-ea"/>
                <a:cs typeface="+mj-cs"/>
              </a:rPr>
              <a:t> NLO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Kulesza, Improving predictions for squark and gluino production at the LHC with the help of soft gluon resummation</a:t>
            </a:r>
            <a:endParaRPr lang="en-US"/>
          </a:p>
        </p:txBody>
      </p:sp>
      <p:sp>
        <p:nvSpPr>
          <p:cNvPr id="40967" name="TextBox 16"/>
          <p:cNvSpPr txBox="1">
            <a:spLocks noChangeArrowheads="1"/>
          </p:cNvSpPr>
          <p:nvPr/>
        </p:nvSpPr>
        <p:spPr bwMode="auto">
          <a:xfrm>
            <a:off x="6037262" y="1789368"/>
            <a:ext cx="40798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i="1" dirty="0">
                <a:solidFill>
                  <a:srgbClr val="660066"/>
                </a:solidFill>
                <a:latin typeface="Calibri" pitchFamily="-110" charset="0"/>
              </a:rPr>
              <a:t>[</a:t>
            </a:r>
            <a:r>
              <a:rPr lang="en-US" sz="1400" i="1" dirty="0" err="1">
                <a:solidFill>
                  <a:srgbClr val="660066"/>
                </a:solidFill>
                <a:latin typeface="Calibri" pitchFamily="-110" charset="0"/>
              </a:rPr>
              <a:t>Beenakker</a:t>
            </a:r>
            <a:r>
              <a:rPr lang="en-US" sz="1400" i="1" dirty="0">
                <a:solidFill>
                  <a:srgbClr val="660066"/>
                </a:solidFill>
                <a:latin typeface="Calibri" pitchFamily="-110" charset="0"/>
              </a:rPr>
              <a:t>, </a:t>
            </a:r>
            <a:r>
              <a:rPr lang="en-US" sz="1400" i="1" dirty="0" err="1">
                <a:solidFill>
                  <a:srgbClr val="660066"/>
                </a:solidFill>
                <a:latin typeface="Calibri" pitchFamily="-110" charset="0"/>
              </a:rPr>
              <a:t>Höpker</a:t>
            </a:r>
            <a:r>
              <a:rPr lang="en-US" sz="1400" i="1" dirty="0">
                <a:solidFill>
                  <a:srgbClr val="660066"/>
                </a:solidFill>
                <a:latin typeface="Calibri" pitchFamily="-110" charset="0"/>
              </a:rPr>
              <a:t>, </a:t>
            </a:r>
            <a:r>
              <a:rPr lang="en-US" sz="1400" i="1" dirty="0" err="1">
                <a:solidFill>
                  <a:srgbClr val="660066"/>
                </a:solidFill>
                <a:latin typeface="Calibri" pitchFamily="-110" charset="0"/>
              </a:rPr>
              <a:t>Spira</a:t>
            </a:r>
            <a:r>
              <a:rPr lang="en-US" sz="1400" i="1" dirty="0">
                <a:solidFill>
                  <a:srgbClr val="660066"/>
                </a:solidFill>
                <a:latin typeface="Calibri" pitchFamily="-110" charset="0"/>
              </a:rPr>
              <a:t>, Zerwas’97</a:t>
            </a:r>
            <a:r>
              <a:rPr lang="en-US" sz="1400" i="1" dirty="0" smtClean="0">
                <a:solidFill>
                  <a:srgbClr val="660066"/>
                </a:solidFill>
                <a:latin typeface="Calibri" pitchFamily="-110" charset="0"/>
              </a:rPr>
              <a:t>]</a:t>
            </a:r>
            <a:endParaRPr lang="en-US" sz="1400" i="1" dirty="0">
              <a:solidFill>
                <a:srgbClr val="660066"/>
              </a:solidFill>
              <a:latin typeface="Calibri" pitchFamily="-110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84163" y="1723264"/>
            <a:ext cx="8434387" cy="4408337"/>
            <a:chOff x="284163" y="1881732"/>
            <a:chExt cx="8688382" cy="468637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4163" y="2115600"/>
              <a:ext cx="6040437" cy="4399571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957274" y="1881732"/>
              <a:ext cx="4381394" cy="3926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NLO SUSY QCD K-factors, LHC @ 7 </a:t>
              </a:r>
              <a:r>
                <a:rPr lang="en-US" dirty="0" err="1" smtClean="0"/>
                <a:t>TeV</a:t>
              </a:r>
              <a:endParaRPr lang="en-US" dirty="0" smtClean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338669" y="6273635"/>
              <a:ext cx="2912533" cy="294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 plot courtesy of S. </a:t>
              </a:r>
              <a:r>
                <a:rPr lang="en-US" sz="1200" dirty="0" err="1" smtClean="0"/>
                <a:t>Brensing</a:t>
              </a:r>
              <a:endParaRPr lang="en-US" sz="1200" dirty="0"/>
            </a:p>
          </p:txBody>
        </p:sp>
        <p:sp>
          <p:nvSpPr>
            <p:cNvPr id="15" name="Right Arrow 14"/>
            <p:cNvSpPr/>
            <p:nvPr/>
          </p:nvSpPr>
          <p:spPr>
            <a:xfrm rot="13455700">
              <a:off x="5818002" y="2966129"/>
              <a:ext cx="851336" cy="287869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ight Arrow 15"/>
            <p:cNvSpPr/>
            <p:nvPr/>
          </p:nvSpPr>
          <p:spPr>
            <a:xfrm rot="7839777">
              <a:off x="5780400" y="5065744"/>
              <a:ext cx="851336" cy="287869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413588" y="3276600"/>
              <a:ext cx="2304962" cy="17272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Large NLO K-factors, in particular for </a:t>
              </a:r>
              <a:r>
                <a:rPr lang="en-US" dirty="0" err="1" smtClean="0">
                  <a:solidFill>
                    <a:schemeClr val="tx1"/>
                  </a:solidFill>
                </a:rPr>
                <a:t>gluino</a:t>
              </a:r>
              <a:r>
                <a:rPr lang="en-US" dirty="0" smtClean="0">
                  <a:solidFill>
                    <a:schemeClr val="tx1"/>
                  </a:solidFill>
                </a:rPr>
                <a:t>-pair and </a:t>
              </a:r>
              <a:r>
                <a:rPr lang="en-US" dirty="0" err="1" smtClean="0">
                  <a:solidFill>
                    <a:schemeClr val="tx1"/>
                  </a:solidFill>
                </a:rPr>
                <a:t>squark-gluino</a:t>
              </a:r>
              <a:r>
                <a:rPr lang="en-US" dirty="0" smtClean="0">
                  <a:solidFill>
                    <a:schemeClr val="tx1"/>
                  </a:solidFill>
                </a:rPr>
                <a:t> production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6324600" y="5626361"/>
              <a:ext cx="2603936" cy="64727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SUSY-QCD: only </a:t>
              </a:r>
              <a:r>
                <a:rPr lang="en-US" sz="1600" dirty="0" err="1" smtClean="0"/>
                <a:t>m</a:t>
              </a:r>
              <a:r>
                <a:rPr lang="en-US" sz="1600" baseline="-25000" dirty="0" err="1" smtClean="0"/>
                <a:t>squark</a:t>
              </a:r>
              <a:r>
                <a:rPr lang="en-US" sz="1600" dirty="0" smtClean="0"/>
                <a:t> and </a:t>
              </a:r>
              <a:r>
                <a:rPr lang="en-US" sz="1600" dirty="0" err="1" smtClean="0"/>
                <a:t>m</a:t>
              </a:r>
              <a:r>
                <a:rPr lang="en-US" sz="1600" baseline="-25000" dirty="0" err="1" smtClean="0"/>
                <a:t>gluino</a:t>
              </a:r>
              <a:r>
                <a:rPr lang="en-US" sz="1600" baseline="-25000" dirty="0" smtClean="0"/>
                <a:t> </a:t>
              </a:r>
              <a:r>
                <a:rPr lang="en-US" sz="1600" dirty="0" smtClean="0"/>
                <a:t>dependence </a:t>
              </a:r>
              <a:endParaRPr lang="en-US" sz="16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330945" y="2372831"/>
              <a:ext cx="2641600" cy="392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K_xx_NLO</a:t>
              </a:r>
              <a:r>
                <a:rPr lang="en-US" dirty="0" smtClean="0"/>
                <a:t>=</a:t>
              </a:r>
              <a:r>
                <a:rPr lang="en-US" dirty="0" err="1" smtClean="0"/>
                <a:t>σ</a:t>
              </a:r>
              <a:r>
                <a:rPr lang="en-US" dirty="0" smtClean="0"/>
                <a:t> </a:t>
              </a:r>
              <a:r>
                <a:rPr lang="en-US" baseline="30000" dirty="0" err="1" smtClean="0"/>
                <a:t>NLO</a:t>
              </a:r>
              <a:r>
                <a:rPr lang="en-US" baseline="-25000" dirty="0" err="1" smtClean="0"/>
                <a:t>xx</a:t>
              </a:r>
              <a:r>
                <a:rPr lang="en-US" baseline="-25000" dirty="0" smtClean="0"/>
                <a:t> </a:t>
              </a:r>
              <a:r>
                <a:rPr lang="en-US" dirty="0" smtClean="0"/>
                <a:t>  /</a:t>
              </a:r>
              <a:r>
                <a:rPr lang="en-US" dirty="0" err="1" smtClean="0"/>
                <a:t>σ</a:t>
              </a:r>
              <a:r>
                <a:rPr lang="en-US" dirty="0" smtClean="0"/>
                <a:t> </a:t>
              </a:r>
              <a:r>
                <a:rPr lang="en-US" baseline="30000" dirty="0" err="1" smtClean="0"/>
                <a:t>LO</a:t>
              </a:r>
              <a:r>
                <a:rPr lang="en-US" baseline="-25000" dirty="0" err="1" smtClean="0"/>
                <a:t>xx</a:t>
              </a:r>
              <a:r>
                <a:rPr lang="en-US" baseline="-25000" dirty="0" smtClean="0"/>
                <a:t> </a:t>
              </a:r>
              <a:endParaRPr lang="en-US" dirty="0"/>
            </a:p>
          </p:txBody>
        </p:sp>
      </p:grpSp>
      <p:sp>
        <p:nvSpPr>
          <p:cNvPr id="21" name="Rounded Rectangle 20"/>
          <p:cNvSpPr/>
          <p:nvPr/>
        </p:nvSpPr>
        <p:spPr>
          <a:xfrm>
            <a:off x="701526" y="6197941"/>
            <a:ext cx="7601124" cy="32173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Currently used for determining  exclusion limits : NLO SUSY-QCD predictions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D3D2A-CCAB-574D-AA9F-919DC90F102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glgl_KNLO_r_LHC7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47095" t="16531" r="6880" b="53523"/>
              <a:stretch>
                <a:fillRect/>
              </a:stretch>
            </p:blipFill>
          </mc:Choice>
          <mc:Fallback>
            <p:blipFill>
              <a:blip r:embed="rId4"/>
              <a:srcRect l="47095" t="16531" r="6880" b="53523"/>
              <a:stretch>
                <a:fillRect/>
              </a:stretch>
            </p:blipFill>
          </mc:Fallback>
        </mc:AlternateContent>
        <p:spPr>
          <a:xfrm>
            <a:off x="284163" y="3098929"/>
            <a:ext cx="3308197" cy="304602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Improving predictions for squark and gluino production at the LHC with the help of soft gluon resummation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Gluino</a:t>
            </a:r>
            <a:r>
              <a:rPr lang="en-US" dirty="0" smtClean="0"/>
              <a:t>-Pair Production at the LHC</a:t>
            </a:r>
            <a:endParaRPr lang="en-US" dirty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3421512" y="2607708"/>
          <a:ext cx="1319212" cy="258762"/>
        </p:xfrm>
        <a:graphic>
          <a:graphicData uri="http://schemas.openxmlformats.org/presentationml/2006/ole">
            <p:oleObj spid="_x0000_s413698" name="Equation" r:id="rId5" imgW="838200" imgH="165100" progId="Equation.3">
              <p:embed/>
            </p:oleObj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181959" y="2539756"/>
            <a:ext cx="146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LHC @ 7 </a:t>
            </a:r>
            <a:r>
              <a:rPr lang="en-US" dirty="0" err="1" smtClean="0"/>
              <a:t>TeV</a:t>
            </a:r>
            <a:endParaRPr lang="en-US" dirty="0"/>
          </a:p>
        </p:txBody>
      </p:sp>
      <p:pic>
        <p:nvPicPr>
          <p:cNvPr id="24" name="Picture 23" descr="ppglgl_scale_LHC7_nlo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rcRect l="45151" t="14689" r="5944" b="54695"/>
              <a:stretch>
                <a:fillRect/>
              </a:stretch>
            </p:blipFill>
          </mc:Choice>
          <mc:Fallback>
            <p:blipFill>
              <a:blip r:embed="rId7"/>
              <a:srcRect l="45151" t="14689" r="5944" b="54695"/>
              <a:stretch>
                <a:fillRect/>
              </a:stretch>
            </p:blipFill>
          </mc:Fallback>
        </mc:AlternateContent>
        <p:spPr>
          <a:xfrm>
            <a:off x="3272439" y="2909088"/>
            <a:ext cx="3522497" cy="3120585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772922" y="1845734"/>
            <a:ext cx="7601124" cy="44026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Currently used for determining  exclusion limits : NLO SUSY-QCD predictions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D3D2A-CCAB-574D-AA9F-919DC90F102F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glgl_KNLO_r_LHC7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47095" t="16531" r="6880" b="53523"/>
              <a:stretch>
                <a:fillRect/>
              </a:stretch>
            </p:blipFill>
          </mc:Choice>
          <mc:Fallback>
            <p:blipFill>
              <a:blip r:embed="rId4"/>
              <a:srcRect l="47095" t="16531" r="6880" b="53523"/>
              <a:stretch>
                <a:fillRect/>
              </a:stretch>
            </p:blipFill>
          </mc:Fallback>
        </mc:AlternateContent>
        <p:spPr>
          <a:xfrm>
            <a:off x="284163" y="3098929"/>
            <a:ext cx="3308197" cy="304602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Improving predictions for squark and gluino production at the LHC with the help of soft gluon resummation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Gluino</a:t>
            </a:r>
            <a:r>
              <a:rPr lang="en-US" dirty="0" smtClean="0"/>
              <a:t>-Pair Production at the LHC</a:t>
            </a:r>
            <a:endParaRPr lang="en-US" dirty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3421512" y="2607708"/>
          <a:ext cx="1319212" cy="258762"/>
        </p:xfrm>
        <a:graphic>
          <a:graphicData uri="http://schemas.openxmlformats.org/presentationml/2006/ole">
            <p:oleObj spid="_x0000_s455682" name="Equation" r:id="rId5" imgW="838200" imgH="165100" progId="Equation.3">
              <p:embed/>
            </p:oleObj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181959" y="2539756"/>
            <a:ext cx="146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LHC @ 7 </a:t>
            </a:r>
            <a:r>
              <a:rPr lang="en-US" dirty="0" err="1" smtClean="0"/>
              <a:t>TeV</a:t>
            </a:r>
            <a:endParaRPr lang="en-US" dirty="0"/>
          </a:p>
        </p:txBody>
      </p:sp>
      <p:pic>
        <p:nvPicPr>
          <p:cNvPr id="24" name="Picture 23" descr="ppglgl_scale_LHC7_nlo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rcRect l="45151" t="14689" r="5944" b="54695"/>
              <a:stretch>
                <a:fillRect/>
              </a:stretch>
            </p:blipFill>
          </mc:Choice>
          <mc:Fallback>
            <p:blipFill>
              <a:blip r:embed="rId7"/>
              <a:srcRect l="45151" t="14689" r="5944" b="54695"/>
              <a:stretch>
                <a:fillRect/>
              </a:stretch>
            </p:blipFill>
          </mc:Fallback>
        </mc:AlternateContent>
        <p:spPr>
          <a:xfrm>
            <a:off x="3272439" y="2909088"/>
            <a:ext cx="3522497" cy="3120585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772922" y="1845734"/>
            <a:ext cx="7601124" cy="44026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Currently used for determining  exclusion limits : NLO SUSY-QCD predictions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16200000" flipV="1">
            <a:off x="4495801" y="5206999"/>
            <a:ext cx="901701" cy="12702"/>
          </a:xfrm>
          <a:prstGeom prst="line">
            <a:avLst/>
          </a:prstGeom>
          <a:ln>
            <a:solidFill>
              <a:schemeClr val="accent3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V="1">
            <a:off x="5022453" y="5283597"/>
            <a:ext cx="737396" cy="12702"/>
          </a:xfrm>
          <a:prstGeom prst="line">
            <a:avLst/>
          </a:prstGeom>
          <a:ln>
            <a:solidFill>
              <a:schemeClr val="accent3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 flipH="1" flipV="1">
            <a:off x="5560615" y="5371707"/>
            <a:ext cx="554831" cy="1588"/>
          </a:xfrm>
          <a:prstGeom prst="line">
            <a:avLst/>
          </a:prstGeom>
          <a:ln>
            <a:solidFill>
              <a:schemeClr val="accent3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0800000">
            <a:off x="5890418" y="5092701"/>
            <a:ext cx="516732" cy="1589"/>
          </a:xfrm>
          <a:prstGeom prst="line">
            <a:avLst/>
          </a:prstGeom>
          <a:ln>
            <a:solidFill>
              <a:schemeClr val="accent3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0800000" flipV="1">
            <a:off x="5403850" y="4921245"/>
            <a:ext cx="1003300" cy="1"/>
          </a:xfrm>
          <a:prstGeom prst="line">
            <a:avLst/>
          </a:prstGeom>
          <a:ln>
            <a:solidFill>
              <a:schemeClr val="accent3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10800000" flipV="1">
            <a:off x="4953004" y="4762498"/>
            <a:ext cx="1454146" cy="3"/>
          </a:xfrm>
          <a:prstGeom prst="line">
            <a:avLst/>
          </a:prstGeom>
          <a:ln>
            <a:solidFill>
              <a:schemeClr val="accent3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ight Brace 47"/>
          <p:cNvSpPr/>
          <p:nvPr/>
        </p:nvSpPr>
        <p:spPr>
          <a:xfrm>
            <a:off x="6500287" y="4762498"/>
            <a:ext cx="239981" cy="332587"/>
          </a:xfrm>
          <a:prstGeom prst="rightBrace">
            <a:avLst>
              <a:gd name="adj1" fmla="val 8333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849531" y="4508495"/>
            <a:ext cx="1794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/>
                </a:solidFill>
              </a:rPr>
              <a:t>More than 20 % scale variation error</a:t>
            </a: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D3D2A-CCAB-574D-AA9F-919DC90F102F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df_nlo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99498" y="2035842"/>
            <a:ext cx="4220104" cy="29027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Reminder: </a:t>
            </a:r>
            <a:r>
              <a:rPr lang="en-US" dirty="0" err="1" smtClean="0"/>
              <a:t>Tevatron</a:t>
            </a:r>
            <a:r>
              <a:rPr lang="en-US" dirty="0" smtClean="0"/>
              <a:t> searches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Improving predictions for squark and gluino production at the LHC with the help of soft gluon resummation</a:t>
            </a:r>
            <a:endParaRPr lang="en-US"/>
          </a:p>
        </p:txBody>
      </p:sp>
      <p:pic>
        <p:nvPicPr>
          <p:cNvPr id="23" name="Picture 22" descr="cdflimit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068197" y="1845997"/>
            <a:ext cx="3657345" cy="3657345"/>
          </a:xfrm>
          <a:prstGeom prst="rect">
            <a:avLst/>
          </a:prstGeom>
        </p:spPr>
      </p:pic>
      <p:sp>
        <p:nvSpPr>
          <p:cNvPr id="25" name="Right Arrow 24"/>
          <p:cNvSpPr/>
          <p:nvPr/>
        </p:nvSpPr>
        <p:spPr>
          <a:xfrm>
            <a:off x="4148663" y="3191929"/>
            <a:ext cx="859374" cy="56726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678506" y="5588007"/>
            <a:ext cx="7979304" cy="74742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Essential to know t</a:t>
            </a:r>
            <a:r>
              <a:rPr lang="en-US" dirty="0" smtClean="0">
                <a:solidFill>
                  <a:schemeClr val="bg1"/>
                </a:solidFill>
              </a:rPr>
              <a:t>otal production cross sections for </a:t>
            </a:r>
            <a:r>
              <a:rPr lang="en-US" dirty="0" err="1" smtClean="0">
                <a:solidFill>
                  <a:schemeClr val="bg1"/>
                </a:solidFill>
              </a:rPr>
              <a:t>squarks</a:t>
            </a:r>
            <a:r>
              <a:rPr lang="en-US" dirty="0" smtClean="0">
                <a:solidFill>
                  <a:schemeClr val="bg1"/>
                </a:solidFill>
              </a:rPr>
              <a:t> and </a:t>
            </a:r>
            <a:r>
              <a:rPr lang="en-US" dirty="0" err="1" smtClean="0">
                <a:solidFill>
                  <a:schemeClr val="bg1"/>
                </a:solidFill>
              </a:rPr>
              <a:t>gluinos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well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93841" y="1883445"/>
            <a:ext cx="3741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660066"/>
                </a:solidFill>
              </a:rPr>
              <a:t>[CDF, Phys. Rev. </a:t>
            </a:r>
            <a:r>
              <a:rPr lang="en-US" sz="1600" i="1" dirty="0" err="1" smtClean="0">
                <a:solidFill>
                  <a:srgbClr val="660066"/>
                </a:solidFill>
              </a:rPr>
              <a:t>Lett</a:t>
            </a:r>
            <a:r>
              <a:rPr lang="en-US" sz="1600" i="1" dirty="0" smtClean="0">
                <a:solidFill>
                  <a:srgbClr val="660066"/>
                </a:solidFill>
              </a:rPr>
              <a:t>. 102, 121801 (2009)]</a:t>
            </a:r>
            <a:endParaRPr lang="en-US" sz="1600" i="1" dirty="0">
              <a:solidFill>
                <a:srgbClr val="660066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D3D2A-CCAB-574D-AA9F-919DC90F102F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NLO At Threshold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84163" y="2027244"/>
            <a:ext cx="8350250" cy="4604364"/>
          </a:xfrm>
        </p:spPr>
        <p:txBody>
          <a:bodyPr/>
          <a:lstStyle/>
          <a:p>
            <a:r>
              <a:rPr lang="en-US" sz="1800" dirty="0" smtClean="0"/>
              <a:t>Large masses of SUSY particles </a:t>
            </a:r>
            <a:r>
              <a:rPr lang="en-US" altLang="ko-KR" sz="1800" dirty="0" smtClean="0">
                <a:latin typeface="Wingdings"/>
                <a:ea typeface="Wingdings"/>
                <a:cs typeface="Wingdings"/>
              </a:rPr>
              <a:t>⇒</a:t>
            </a:r>
            <a:r>
              <a:rPr lang="en-US" sz="1800" dirty="0" smtClean="0"/>
              <a:t> production close to threshold</a:t>
            </a:r>
          </a:p>
          <a:p>
            <a:r>
              <a:rPr lang="en-US" sz="1800" dirty="0" smtClean="0"/>
              <a:t>General structure of the NLO correction in the threshold limit                                        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6850038" y="2057394"/>
            <a:ext cx="829227" cy="223760"/>
          </a:xfrm>
          <a:prstGeom prst="rect">
            <a:avLst/>
          </a:prstGeom>
        </p:spPr>
      </p:pic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Improving predictions for squark and gluino production at the LHC with the help of soft gluon resummation</a:t>
            </a:r>
            <a:endParaRPr lang="en-US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6640948" y="2578631"/>
          <a:ext cx="2287588" cy="314325"/>
        </p:xfrm>
        <a:graphic>
          <a:graphicData uri="http://schemas.openxmlformats.org/presentationml/2006/ole">
            <p:oleObj spid="_x0000_s407554" name="Equation" r:id="rId5" imgW="1473200" imgH="203200" progId="Equation.3">
              <p:embed/>
            </p:oleObj>
          </a:graphicData>
        </a:graphic>
      </p:graphicFrame>
      <p:grpSp>
        <p:nvGrpSpPr>
          <p:cNvPr id="3" name="Group 39"/>
          <p:cNvGrpSpPr/>
          <p:nvPr/>
        </p:nvGrpSpPr>
        <p:grpSpPr>
          <a:xfrm>
            <a:off x="960446" y="3092679"/>
            <a:ext cx="8640745" cy="1530915"/>
            <a:chOff x="1078977" y="2855357"/>
            <a:chExt cx="8640745" cy="1530915"/>
          </a:xfrm>
        </p:grpSpPr>
        <p:grpSp>
          <p:nvGrpSpPr>
            <p:cNvPr id="5" name="Group 19"/>
            <p:cNvGrpSpPr/>
            <p:nvPr/>
          </p:nvGrpSpPr>
          <p:grpSpPr>
            <a:xfrm>
              <a:off x="1078977" y="2855357"/>
              <a:ext cx="8640745" cy="1530915"/>
              <a:chOff x="1142216" y="3445933"/>
              <a:chExt cx="8640745" cy="1530915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1185336" y="4330517"/>
                <a:ext cx="4216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1"/>
                    </a:solidFill>
                  </a:rPr>
                  <a:t>Soft/collinear gluon emission</a:t>
                </a:r>
              </a:p>
              <a:p>
                <a:r>
                  <a:rPr lang="en-US" dirty="0" smtClean="0">
                    <a:solidFill>
                      <a:schemeClr val="accent1"/>
                    </a:solidFill>
                  </a:rPr>
                  <a:t> </a:t>
                </a:r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6980591" y="4302722"/>
                <a:ext cx="28023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0090"/>
                    </a:solidFill>
                  </a:rPr>
                  <a:t>Coulomb gluons</a:t>
                </a:r>
                <a:endParaRPr lang="en-US" dirty="0">
                  <a:solidFill>
                    <a:srgbClr val="000090"/>
                  </a:solidFill>
                </a:endParaRPr>
              </a:p>
            </p:txBody>
          </p:sp>
          <p:pic>
            <p:nvPicPr>
              <p:cNvPr id="29" name="Picture 28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6"/>
                  <a:stretch>
                    <a:fillRect/>
                  </a:stretch>
                </p:blipFill>
              </mc:Choice>
              <mc:Fallback>
                <p:blipFill>
                  <a:blip r:embed="rId7"/>
                  <a:stretch>
                    <a:fillRect/>
                  </a:stretch>
                </p:blipFill>
              </mc:Fallback>
            </mc:AlternateContent>
            <p:spPr>
              <a:xfrm>
                <a:off x="1142216" y="3445933"/>
                <a:ext cx="6617222" cy="714568"/>
              </a:xfrm>
              <a:prstGeom prst="rect">
                <a:avLst/>
              </a:prstGeom>
            </p:spPr>
          </p:pic>
        </p:grpSp>
        <p:cxnSp>
          <p:nvCxnSpPr>
            <p:cNvPr id="32" name="Straight Arrow Connector 31"/>
            <p:cNvCxnSpPr/>
            <p:nvPr/>
          </p:nvCxnSpPr>
          <p:spPr>
            <a:xfrm flipV="1">
              <a:off x="2540000" y="3352800"/>
              <a:ext cx="1236133" cy="41014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V="1">
              <a:off x="2540000" y="3352800"/>
              <a:ext cx="2590800" cy="41014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rot="10800000">
              <a:off x="6764955" y="3569925"/>
              <a:ext cx="914310" cy="193020"/>
            </a:xfrm>
            <a:prstGeom prst="straightConnector1">
              <a:avLst/>
            </a:prstGeom>
            <a:ln>
              <a:solidFill>
                <a:srgbClr val="00009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Connector 23"/>
          <p:cNvCxnSpPr/>
          <p:nvPr/>
        </p:nvCxnSpPr>
        <p:spPr>
          <a:xfrm>
            <a:off x="1710266" y="4564329"/>
            <a:ext cx="493584" cy="2470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1727200" y="5005313"/>
            <a:ext cx="510053" cy="2778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2167468" y="4758269"/>
            <a:ext cx="364065" cy="304799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 flipV="1">
            <a:off x="2506132" y="4538928"/>
            <a:ext cx="510053" cy="2778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531533" y="4963773"/>
            <a:ext cx="493584" cy="2470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Freeform 47"/>
          <p:cNvSpPr/>
          <p:nvPr/>
        </p:nvSpPr>
        <p:spPr>
          <a:xfrm>
            <a:off x="1830853" y="4564329"/>
            <a:ext cx="531347" cy="113506"/>
          </a:xfrm>
          <a:custGeom>
            <a:avLst/>
            <a:gdLst>
              <a:gd name="connsiteX0" fmla="*/ 0 w 2531533"/>
              <a:gd name="connsiteY0" fmla="*/ 317500 h 812799"/>
              <a:gd name="connsiteX1" fmla="*/ 169333 w 2531533"/>
              <a:gd name="connsiteY1" fmla="*/ 139700 h 812799"/>
              <a:gd name="connsiteX2" fmla="*/ 651933 w 2531533"/>
              <a:gd name="connsiteY2" fmla="*/ 563033 h 812799"/>
              <a:gd name="connsiteX3" fmla="*/ 440267 w 2531533"/>
              <a:gd name="connsiteY3" fmla="*/ 808566 h 812799"/>
              <a:gd name="connsiteX4" fmla="*/ 228600 w 2531533"/>
              <a:gd name="connsiteY4" fmla="*/ 588433 h 812799"/>
              <a:gd name="connsiteX5" fmla="*/ 812800 w 2531533"/>
              <a:gd name="connsiteY5" fmla="*/ 88900 h 812799"/>
              <a:gd name="connsiteX6" fmla="*/ 1397000 w 2531533"/>
              <a:gd name="connsiteY6" fmla="*/ 605366 h 812799"/>
              <a:gd name="connsiteX7" fmla="*/ 1193800 w 2531533"/>
              <a:gd name="connsiteY7" fmla="*/ 800100 h 812799"/>
              <a:gd name="connsiteX8" fmla="*/ 965200 w 2531533"/>
              <a:gd name="connsiteY8" fmla="*/ 622300 h 812799"/>
              <a:gd name="connsiteX9" fmla="*/ 1574800 w 2531533"/>
              <a:gd name="connsiteY9" fmla="*/ 97366 h 812799"/>
              <a:gd name="connsiteX10" fmla="*/ 2125133 w 2531533"/>
              <a:gd name="connsiteY10" fmla="*/ 571500 h 812799"/>
              <a:gd name="connsiteX11" fmla="*/ 1921933 w 2531533"/>
              <a:gd name="connsiteY11" fmla="*/ 791633 h 812799"/>
              <a:gd name="connsiteX12" fmla="*/ 1667933 w 2531533"/>
              <a:gd name="connsiteY12" fmla="*/ 656166 h 812799"/>
              <a:gd name="connsiteX13" fmla="*/ 2336800 w 2531533"/>
              <a:gd name="connsiteY13" fmla="*/ 63500 h 812799"/>
              <a:gd name="connsiteX14" fmla="*/ 2531533 w 2531533"/>
              <a:gd name="connsiteY14" fmla="*/ 275166 h 812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31533" h="812799">
                <a:moveTo>
                  <a:pt x="0" y="317500"/>
                </a:moveTo>
                <a:cubicBezTo>
                  <a:pt x="30339" y="208139"/>
                  <a:pt x="60678" y="98778"/>
                  <a:pt x="169333" y="139700"/>
                </a:cubicBezTo>
                <a:cubicBezTo>
                  <a:pt x="277989" y="180622"/>
                  <a:pt x="606777" y="451556"/>
                  <a:pt x="651933" y="563033"/>
                </a:cubicBezTo>
                <a:cubicBezTo>
                  <a:pt x="697089" y="674510"/>
                  <a:pt x="510822" y="804333"/>
                  <a:pt x="440267" y="808566"/>
                </a:cubicBezTo>
                <a:cubicBezTo>
                  <a:pt x="369712" y="812799"/>
                  <a:pt x="166511" y="708377"/>
                  <a:pt x="228600" y="588433"/>
                </a:cubicBezTo>
                <a:cubicBezTo>
                  <a:pt x="290689" y="468489"/>
                  <a:pt x="618067" y="86078"/>
                  <a:pt x="812800" y="88900"/>
                </a:cubicBezTo>
                <a:cubicBezTo>
                  <a:pt x="1007533" y="91722"/>
                  <a:pt x="1333500" y="486833"/>
                  <a:pt x="1397000" y="605366"/>
                </a:cubicBezTo>
                <a:cubicBezTo>
                  <a:pt x="1460500" y="723899"/>
                  <a:pt x="1265767" y="797278"/>
                  <a:pt x="1193800" y="800100"/>
                </a:cubicBezTo>
                <a:cubicBezTo>
                  <a:pt x="1121833" y="802922"/>
                  <a:pt x="901700" y="739422"/>
                  <a:pt x="965200" y="622300"/>
                </a:cubicBezTo>
                <a:cubicBezTo>
                  <a:pt x="1028700" y="505178"/>
                  <a:pt x="1381478" y="105833"/>
                  <a:pt x="1574800" y="97366"/>
                </a:cubicBezTo>
                <a:cubicBezTo>
                  <a:pt x="1768122" y="88899"/>
                  <a:pt x="2067278" y="455789"/>
                  <a:pt x="2125133" y="571500"/>
                </a:cubicBezTo>
                <a:cubicBezTo>
                  <a:pt x="2182988" y="687211"/>
                  <a:pt x="1998133" y="777522"/>
                  <a:pt x="1921933" y="791633"/>
                </a:cubicBezTo>
                <a:cubicBezTo>
                  <a:pt x="1845733" y="805744"/>
                  <a:pt x="1598789" y="777521"/>
                  <a:pt x="1667933" y="656166"/>
                </a:cubicBezTo>
                <a:cubicBezTo>
                  <a:pt x="1737077" y="534811"/>
                  <a:pt x="2192867" y="127000"/>
                  <a:pt x="2336800" y="63500"/>
                </a:cubicBezTo>
                <a:cubicBezTo>
                  <a:pt x="2480733" y="0"/>
                  <a:pt x="2531533" y="275166"/>
                  <a:pt x="2531533" y="275166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/>
          <p:nvPr/>
        </p:nvCxnSpPr>
        <p:spPr>
          <a:xfrm>
            <a:off x="6857998" y="4532765"/>
            <a:ext cx="493584" cy="2470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6874932" y="4973749"/>
            <a:ext cx="510053" cy="2778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7315200" y="4726705"/>
            <a:ext cx="364065" cy="304799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/>
          <p:cNvCxnSpPr/>
          <p:nvPr/>
        </p:nvCxnSpPr>
        <p:spPr>
          <a:xfrm flipV="1">
            <a:off x="7653864" y="4507364"/>
            <a:ext cx="510053" cy="2778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7679265" y="4932209"/>
            <a:ext cx="493584" cy="2470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Freeform 58"/>
          <p:cNvSpPr/>
          <p:nvPr/>
        </p:nvSpPr>
        <p:spPr>
          <a:xfrm rot="5400000">
            <a:off x="7728584" y="4769248"/>
            <a:ext cx="531347" cy="113506"/>
          </a:xfrm>
          <a:custGeom>
            <a:avLst/>
            <a:gdLst>
              <a:gd name="connsiteX0" fmla="*/ 0 w 2531533"/>
              <a:gd name="connsiteY0" fmla="*/ 317500 h 812799"/>
              <a:gd name="connsiteX1" fmla="*/ 169333 w 2531533"/>
              <a:gd name="connsiteY1" fmla="*/ 139700 h 812799"/>
              <a:gd name="connsiteX2" fmla="*/ 651933 w 2531533"/>
              <a:gd name="connsiteY2" fmla="*/ 563033 h 812799"/>
              <a:gd name="connsiteX3" fmla="*/ 440267 w 2531533"/>
              <a:gd name="connsiteY3" fmla="*/ 808566 h 812799"/>
              <a:gd name="connsiteX4" fmla="*/ 228600 w 2531533"/>
              <a:gd name="connsiteY4" fmla="*/ 588433 h 812799"/>
              <a:gd name="connsiteX5" fmla="*/ 812800 w 2531533"/>
              <a:gd name="connsiteY5" fmla="*/ 88900 h 812799"/>
              <a:gd name="connsiteX6" fmla="*/ 1397000 w 2531533"/>
              <a:gd name="connsiteY6" fmla="*/ 605366 h 812799"/>
              <a:gd name="connsiteX7" fmla="*/ 1193800 w 2531533"/>
              <a:gd name="connsiteY7" fmla="*/ 800100 h 812799"/>
              <a:gd name="connsiteX8" fmla="*/ 965200 w 2531533"/>
              <a:gd name="connsiteY8" fmla="*/ 622300 h 812799"/>
              <a:gd name="connsiteX9" fmla="*/ 1574800 w 2531533"/>
              <a:gd name="connsiteY9" fmla="*/ 97366 h 812799"/>
              <a:gd name="connsiteX10" fmla="*/ 2125133 w 2531533"/>
              <a:gd name="connsiteY10" fmla="*/ 571500 h 812799"/>
              <a:gd name="connsiteX11" fmla="*/ 1921933 w 2531533"/>
              <a:gd name="connsiteY11" fmla="*/ 791633 h 812799"/>
              <a:gd name="connsiteX12" fmla="*/ 1667933 w 2531533"/>
              <a:gd name="connsiteY12" fmla="*/ 656166 h 812799"/>
              <a:gd name="connsiteX13" fmla="*/ 2336800 w 2531533"/>
              <a:gd name="connsiteY13" fmla="*/ 63500 h 812799"/>
              <a:gd name="connsiteX14" fmla="*/ 2531533 w 2531533"/>
              <a:gd name="connsiteY14" fmla="*/ 275166 h 812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31533" h="812799">
                <a:moveTo>
                  <a:pt x="0" y="317500"/>
                </a:moveTo>
                <a:cubicBezTo>
                  <a:pt x="30339" y="208139"/>
                  <a:pt x="60678" y="98778"/>
                  <a:pt x="169333" y="139700"/>
                </a:cubicBezTo>
                <a:cubicBezTo>
                  <a:pt x="277989" y="180622"/>
                  <a:pt x="606777" y="451556"/>
                  <a:pt x="651933" y="563033"/>
                </a:cubicBezTo>
                <a:cubicBezTo>
                  <a:pt x="697089" y="674510"/>
                  <a:pt x="510822" y="804333"/>
                  <a:pt x="440267" y="808566"/>
                </a:cubicBezTo>
                <a:cubicBezTo>
                  <a:pt x="369712" y="812799"/>
                  <a:pt x="166511" y="708377"/>
                  <a:pt x="228600" y="588433"/>
                </a:cubicBezTo>
                <a:cubicBezTo>
                  <a:pt x="290689" y="468489"/>
                  <a:pt x="618067" y="86078"/>
                  <a:pt x="812800" y="88900"/>
                </a:cubicBezTo>
                <a:cubicBezTo>
                  <a:pt x="1007533" y="91722"/>
                  <a:pt x="1333500" y="486833"/>
                  <a:pt x="1397000" y="605366"/>
                </a:cubicBezTo>
                <a:cubicBezTo>
                  <a:pt x="1460500" y="723899"/>
                  <a:pt x="1265767" y="797278"/>
                  <a:pt x="1193800" y="800100"/>
                </a:cubicBezTo>
                <a:cubicBezTo>
                  <a:pt x="1121833" y="802922"/>
                  <a:pt x="901700" y="739422"/>
                  <a:pt x="965200" y="622300"/>
                </a:cubicBezTo>
                <a:cubicBezTo>
                  <a:pt x="1028700" y="505178"/>
                  <a:pt x="1381478" y="105833"/>
                  <a:pt x="1574800" y="97366"/>
                </a:cubicBezTo>
                <a:cubicBezTo>
                  <a:pt x="1768122" y="88899"/>
                  <a:pt x="2067278" y="455789"/>
                  <a:pt x="2125133" y="571500"/>
                </a:cubicBezTo>
                <a:cubicBezTo>
                  <a:pt x="2182988" y="687211"/>
                  <a:pt x="1998133" y="777522"/>
                  <a:pt x="1921933" y="791633"/>
                </a:cubicBezTo>
                <a:cubicBezTo>
                  <a:pt x="1845733" y="805744"/>
                  <a:pt x="1598789" y="777521"/>
                  <a:pt x="1667933" y="656166"/>
                </a:cubicBezTo>
                <a:cubicBezTo>
                  <a:pt x="1737077" y="534811"/>
                  <a:pt x="2192867" y="127000"/>
                  <a:pt x="2336800" y="63500"/>
                </a:cubicBezTo>
                <a:cubicBezTo>
                  <a:pt x="2480733" y="0"/>
                  <a:pt x="2531533" y="275166"/>
                  <a:pt x="2531533" y="275166"/>
                </a:cubicBezTo>
              </a:path>
            </a:pathLst>
          </a:cu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D3D2A-CCAB-574D-AA9F-919DC90F102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NLO At Threshold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84163" y="2027244"/>
            <a:ext cx="8350250" cy="4604364"/>
          </a:xfrm>
        </p:spPr>
        <p:txBody>
          <a:bodyPr/>
          <a:lstStyle/>
          <a:p>
            <a:r>
              <a:rPr lang="en-US" sz="1800" dirty="0" smtClean="0"/>
              <a:t>Large masses of SUSY particles </a:t>
            </a:r>
            <a:r>
              <a:rPr lang="en-US" altLang="ko-KR" sz="1800" dirty="0" smtClean="0">
                <a:latin typeface="Wingdings"/>
                <a:ea typeface="Wingdings"/>
                <a:cs typeface="Wingdings"/>
              </a:rPr>
              <a:t>⇒</a:t>
            </a:r>
            <a:r>
              <a:rPr lang="en-US" sz="1800" dirty="0" smtClean="0"/>
              <a:t> production close to threshold</a:t>
            </a:r>
          </a:p>
          <a:p>
            <a:r>
              <a:rPr lang="en-US" sz="1800" dirty="0" smtClean="0"/>
              <a:t>General structure of the NLO correction in the threshold limit                                        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6850038" y="2057394"/>
            <a:ext cx="829227" cy="223760"/>
          </a:xfrm>
          <a:prstGeom prst="rect">
            <a:avLst/>
          </a:prstGeom>
        </p:spPr>
      </p:pic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Improving predictions for squark and gluino production at the LHC with the help of soft gluon resummation</a:t>
            </a:r>
            <a:endParaRPr lang="en-US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6640948" y="2578631"/>
          <a:ext cx="2287588" cy="314325"/>
        </p:xfrm>
        <a:graphic>
          <a:graphicData uri="http://schemas.openxmlformats.org/presentationml/2006/ole">
            <p:oleObj spid="_x0000_s467970" name="Equation" r:id="rId5" imgW="1473200" imgH="203200" progId="Equation.3">
              <p:embed/>
            </p:oleObj>
          </a:graphicData>
        </a:graphic>
      </p:graphicFrame>
      <p:grpSp>
        <p:nvGrpSpPr>
          <p:cNvPr id="3" name="Group 39"/>
          <p:cNvGrpSpPr/>
          <p:nvPr/>
        </p:nvGrpSpPr>
        <p:grpSpPr>
          <a:xfrm>
            <a:off x="960446" y="3092679"/>
            <a:ext cx="8640745" cy="1530915"/>
            <a:chOff x="1078977" y="2855357"/>
            <a:chExt cx="8640745" cy="1530915"/>
          </a:xfrm>
        </p:grpSpPr>
        <p:grpSp>
          <p:nvGrpSpPr>
            <p:cNvPr id="5" name="Group 19"/>
            <p:cNvGrpSpPr/>
            <p:nvPr/>
          </p:nvGrpSpPr>
          <p:grpSpPr>
            <a:xfrm>
              <a:off x="1078977" y="2855357"/>
              <a:ext cx="8640745" cy="1530915"/>
              <a:chOff x="1142216" y="3445933"/>
              <a:chExt cx="8640745" cy="1530915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1185336" y="4330517"/>
                <a:ext cx="4216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1"/>
                    </a:solidFill>
                  </a:rPr>
                  <a:t>Soft/collinear gluon emission</a:t>
                </a:r>
              </a:p>
              <a:p>
                <a:r>
                  <a:rPr lang="en-US" dirty="0" smtClean="0">
                    <a:solidFill>
                      <a:schemeClr val="accent1"/>
                    </a:solidFill>
                  </a:rPr>
                  <a:t> </a:t>
                </a:r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6980591" y="4302722"/>
                <a:ext cx="28023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0090"/>
                    </a:solidFill>
                  </a:rPr>
                  <a:t>Coulomb gluons</a:t>
                </a:r>
                <a:endParaRPr lang="en-US" dirty="0">
                  <a:solidFill>
                    <a:srgbClr val="000090"/>
                  </a:solidFill>
                </a:endParaRPr>
              </a:p>
            </p:txBody>
          </p:sp>
          <p:pic>
            <p:nvPicPr>
              <p:cNvPr id="29" name="Picture 28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6"/>
                  <a:stretch>
                    <a:fillRect/>
                  </a:stretch>
                </p:blipFill>
              </mc:Choice>
              <mc:Fallback>
                <p:blipFill>
                  <a:blip r:embed="rId7"/>
                  <a:stretch>
                    <a:fillRect/>
                  </a:stretch>
                </p:blipFill>
              </mc:Fallback>
            </mc:AlternateContent>
            <p:spPr>
              <a:xfrm>
                <a:off x="1142216" y="3445933"/>
                <a:ext cx="6617222" cy="714568"/>
              </a:xfrm>
              <a:prstGeom prst="rect">
                <a:avLst/>
              </a:prstGeom>
            </p:spPr>
          </p:pic>
        </p:grpSp>
        <p:cxnSp>
          <p:nvCxnSpPr>
            <p:cNvPr id="32" name="Straight Arrow Connector 31"/>
            <p:cNvCxnSpPr/>
            <p:nvPr/>
          </p:nvCxnSpPr>
          <p:spPr>
            <a:xfrm flipV="1">
              <a:off x="2540000" y="3352800"/>
              <a:ext cx="1236133" cy="41014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V="1">
              <a:off x="2540000" y="3352800"/>
              <a:ext cx="2590800" cy="41014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rot="10800000">
              <a:off x="6764955" y="3569925"/>
              <a:ext cx="914310" cy="193020"/>
            </a:xfrm>
            <a:prstGeom prst="straightConnector1">
              <a:avLst/>
            </a:prstGeom>
            <a:ln>
              <a:solidFill>
                <a:srgbClr val="00009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ounded Rectangle 21"/>
          <p:cNvSpPr/>
          <p:nvPr/>
        </p:nvSpPr>
        <p:spPr>
          <a:xfrm>
            <a:off x="1973527" y="5655733"/>
            <a:ext cx="6077484" cy="68311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Large corrections in the limit of threshold production</a:t>
            </a:r>
            <a:endParaRPr lang="en-US" i="1" dirty="0">
              <a:solidFill>
                <a:schemeClr val="tx1"/>
              </a:solidFill>
            </a:endParaRPr>
          </a:p>
        </p:txBody>
      </p:sp>
      <p:graphicFrame>
        <p:nvGraphicFramePr>
          <p:cNvPr id="334854" name="Object 6"/>
          <p:cNvGraphicFramePr>
            <a:graphicFrameLocks noChangeAspect="1"/>
          </p:cNvGraphicFramePr>
          <p:nvPr/>
        </p:nvGraphicFramePr>
        <p:xfrm>
          <a:off x="7177090" y="5896504"/>
          <a:ext cx="631825" cy="274637"/>
        </p:xfrm>
        <a:graphic>
          <a:graphicData uri="http://schemas.openxmlformats.org/presentationml/2006/ole">
            <p:oleObj spid="_x0000_s467971" name="Equation" r:id="rId8" imgW="406400" imgH="177800" progId="Equation.3">
              <p:embed/>
            </p:oleObj>
          </a:graphicData>
        </a:graphic>
      </p:graphicFrame>
      <p:cxnSp>
        <p:nvCxnSpPr>
          <p:cNvPr id="24" name="Straight Connector 23"/>
          <p:cNvCxnSpPr/>
          <p:nvPr/>
        </p:nvCxnSpPr>
        <p:spPr>
          <a:xfrm>
            <a:off x="1710266" y="4564329"/>
            <a:ext cx="493584" cy="2470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1727200" y="5005313"/>
            <a:ext cx="510053" cy="2778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2167468" y="4758269"/>
            <a:ext cx="364065" cy="304799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 flipV="1">
            <a:off x="2506132" y="4538928"/>
            <a:ext cx="510053" cy="2778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531533" y="4963773"/>
            <a:ext cx="493584" cy="2470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Freeform 47"/>
          <p:cNvSpPr/>
          <p:nvPr/>
        </p:nvSpPr>
        <p:spPr>
          <a:xfrm>
            <a:off x="1830853" y="4564329"/>
            <a:ext cx="531347" cy="113506"/>
          </a:xfrm>
          <a:custGeom>
            <a:avLst/>
            <a:gdLst>
              <a:gd name="connsiteX0" fmla="*/ 0 w 2531533"/>
              <a:gd name="connsiteY0" fmla="*/ 317500 h 812799"/>
              <a:gd name="connsiteX1" fmla="*/ 169333 w 2531533"/>
              <a:gd name="connsiteY1" fmla="*/ 139700 h 812799"/>
              <a:gd name="connsiteX2" fmla="*/ 651933 w 2531533"/>
              <a:gd name="connsiteY2" fmla="*/ 563033 h 812799"/>
              <a:gd name="connsiteX3" fmla="*/ 440267 w 2531533"/>
              <a:gd name="connsiteY3" fmla="*/ 808566 h 812799"/>
              <a:gd name="connsiteX4" fmla="*/ 228600 w 2531533"/>
              <a:gd name="connsiteY4" fmla="*/ 588433 h 812799"/>
              <a:gd name="connsiteX5" fmla="*/ 812800 w 2531533"/>
              <a:gd name="connsiteY5" fmla="*/ 88900 h 812799"/>
              <a:gd name="connsiteX6" fmla="*/ 1397000 w 2531533"/>
              <a:gd name="connsiteY6" fmla="*/ 605366 h 812799"/>
              <a:gd name="connsiteX7" fmla="*/ 1193800 w 2531533"/>
              <a:gd name="connsiteY7" fmla="*/ 800100 h 812799"/>
              <a:gd name="connsiteX8" fmla="*/ 965200 w 2531533"/>
              <a:gd name="connsiteY8" fmla="*/ 622300 h 812799"/>
              <a:gd name="connsiteX9" fmla="*/ 1574800 w 2531533"/>
              <a:gd name="connsiteY9" fmla="*/ 97366 h 812799"/>
              <a:gd name="connsiteX10" fmla="*/ 2125133 w 2531533"/>
              <a:gd name="connsiteY10" fmla="*/ 571500 h 812799"/>
              <a:gd name="connsiteX11" fmla="*/ 1921933 w 2531533"/>
              <a:gd name="connsiteY11" fmla="*/ 791633 h 812799"/>
              <a:gd name="connsiteX12" fmla="*/ 1667933 w 2531533"/>
              <a:gd name="connsiteY12" fmla="*/ 656166 h 812799"/>
              <a:gd name="connsiteX13" fmla="*/ 2336800 w 2531533"/>
              <a:gd name="connsiteY13" fmla="*/ 63500 h 812799"/>
              <a:gd name="connsiteX14" fmla="*/ 2531533 w 2531533"/>
              <a:gd name="connsiteY14" fmla="*/ 275166 h 812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31533" h="812799">
                <a:moveTo>
                  <a:pt x="0" y="317500"/>
                </a:moveTo>
                <a:cubicBezTo>
                  <a:pt x="30339" y="208139"/>
                  <a:pt x="60678" y="98778"/>
                  <a:pt x="169333" y="139700"/>
                </a:cubicBezTo>
                <a:cubicBezTo>
                  <a:pt x="277989" y="180622"/>
                  <a:pt x="606777" y="451556"/>
                  <a:pt x="651933" y="563033"/>
                </a:cubicBezTo>
                <a:cubicBezTo>
                  <a:pt x="697089" y="674510"/>
                  <a:pt x="510822" y="804333"/>
                  <a:pt x="440267" y="808566"/>
                </a:cubicBezTo>
                <a:cubicBezTo>
                  <a:pt x="369712" y="812799"/>
                  <a:pt x="166511" y="708377"/>
                  <a:pt x="228600" y="588433"/>
                </a:cubicBezTo>
                <a:cubicBezTo>
                  <a:pt x="290689" y="468489"/>
                  <a:pt x="618067" y="86078"/>
                  <a:pt x="812800" y="88900"/>
                </a:cubicBezTo>
                <a:cubicBezTo>
                  <a:pt x="1007533" y="91722"/>
                  <a:pt x="1333500" y="486833"/>
                  <a:pt x="1397000" y="605366"/>
                </a:cubicBezTo>
                <a:cubicBezTo>
                  <a:pt x="1460500" y="723899"/>
                  <a:pt x="1265767" y="797278"/>
                  <a:pt x="1193800" y="800100"/>
                </a:cubicBezTo>
                <a:cubicBezTo>
                  <a:pt x="1121833" y="802922"/>
                  <a:pt x="901700" y="739422"/>
                  <a:pt x="965200" y="622300"/>
                </a:cubicBezTo>
                <a:cubicBezTo>
                  <a:pt x="1028700" y="505178"/>
                  <a:pt x="1381478" y="105833"/>
                  <a:pt x="1574800" y="97366"/>
                </a:cubicBezTo>
                <a:cubicBezTo>
                  <a:pt x="1768122" y="88899"/>
                  <a:pt x="2067278" y="455789"/>
                  <a:pt x="2125133" y="571500"/>
                </a:cubicBezTo>
                <a:cubicBezTo>
                  <a:pt x="2182988" y="687211"/>
                  <a:pt x="1998133" y="777522"/>
                  <a:pt x="1921933" y="791633"/>
                </a:cubicBezTo>
                <a:cubicBezTo>
                  <a:pt x="1845733" y="805744"/>
                  <a:pt x="1598789" y="777521"/>
                  <a:pt x="1667933" y="656166"/>
                </a:cubicBezTo>
                <a:cubicBezTo>
                  <a:pt x="1737077" y="534811"/>
                  <a:pt x="2192867" y="127000"/>
                  <a:pt x="2336800" y="63500"/>
                </a:cubicBezTo>
                <a:cubicBezTo>
                  <a:pt x="2480733" y="0"/>
                  <a:pt x="2531533" y="275166"/>
                  <a:pt x="2531533" y="275166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/>
          <p:nvPr/>
        </p:nvCxnSpPr>
        <p:spPr>
          <a:xfrm>
            <a:off x="6857998" y="4532765"/>
            <a:ext cx="493584" cy="2470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6874932" y="4973749"/>
            <a:ext cx="510053" cy="2778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7315200" y="4726705"/>
            <a:ext cx="364065" cy="304799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/>
          <p:cNvCxnSpPr/>
          <p:nvPr/>
        </p:nvCxnSpPr>
        <p:spPr>
          <a:xfrm flipV="1">
            <a:off x="7653864" y="4507364"/>
            <a:ext cx="510053" cy="2778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7679265" y="4932209"/>
            <a:ext cx="493584" cy="2470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Freeform 58"/>
          <p:cNvSpPr/>
          <p:nvPr/>
        </p:nvSpPr>
        <p:spPr>
          <a:xfrm rot="5400000">
            <a:off x="7728584" y="4769248"/>
            <a:ext cx="531347" cy="113506"/>
          </a:xfrm>
          <a:custGeom>
            <a:avLst/>
            <a:gdLst>
              <a:gd name="connsiteX0" fmla="*/ 0 w 2531533"/>
              <a:gd name="connsiteY0" fmla="*/ 317500 h 812799"/>
              <a:gd name="connsiteX1" fmla="*/ 169333 w 2531533"/>
              <a:gd name="connsiteY1" fmla="*/ 139700 h 812799"/>
              <a:gd name="connsiteX2" fmla="*/ 651933 w 2531533"/>
              <a:gd name="connsiteY2" fmla="*/ 563033 h 812799"/>
              <a:gd name="connsiteX3" fmla="*/ 440267 w 2531533"/>
              <a:gd name="connsiteY3" fmla="*/ 808566 h 812799"/>
              <a:gd name="connsiteX4" fmla="*/ 228600 w 2531533"/>
              <a:gd name="connsiteY4" fmla="*/ 588433 h 812799"/>
              <a:gd name="connsiteX5" fmla="*/ 812800 w 2531533"/>
              <a:gd name="connsiteY5" fmla="*/ 88900 h 812799"/>
              <a:gd name="connsiteX6" fmla="*/ 1397000 w 2531533"/>
              <a:gd name="connsiteY6" fmla="*/ 605366 h 812799"/>
              <a:gd name="connsiteX7" fmla="*/ 1193800 w 2531533"/>
              <a:gd name="connsiteY7" fmla="*/ 800100 h 812799"/>
              <a:gd name="connsiteX8" fmla="*/ 965200 w 2531533"/>
              <a:gd name="connsiteY8" fmla="*/ 622300 h 812799"/>
              <a:gd name="connsiteX9" fmla="*/ 1574800 w 2531533"/>
              <a:gd name="connsiteY9" fmla="*/ 97366 h 812799"/>
              <a:gd name="connsiteX10" fmla="*/ 2125133 w 2531533"/>
              <a:gd name="connsiteY10" fmla="*/ 571500 h 812799"/>
              <a:gd name="connsiteX11" fmla="*/ 1921933 w 2531533"/>
              <a:gd name="connsiteY11" fmla="*/ 791633 h 812799"/>
              <a:gd name="connsiteX12" fmla="*/ 1667933 w 2531533"/>
              <a:gd name="connsiteY12" fmla="*/ 656166 h 812799"/>
              <a:gd name="connsiteX13" fmla="*/ 2336800 w 2531533"/>
              <a:gd name="connsiteY13" fmla="*/ 63500 h 812799"/>
              <a:gd name="connsiteX14" fmla="*/ 2531533 w 2531533"/>
              <a:gd name="connsiteY14" fmla="*/ 275166 h 812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31533" h="812799">
                <a:moveTo>
                  <a:pt x="0" y="317500"/>
                </a:moveTo>
                <a:cubicBezTo>
                  <a:pt x="30339" y="208139"/>
                  <a:pt x="60678" y="98778"/>
                  <a:pt x="169333" y="139700"/>
                </a:cubicBezTo>
                <a:cubicBezTo>
                  <a:pt x="277989" y="180622"/>
                  <a:pt x="606777" y="451556"/>
                  <a:pt x="651933" y="563033"/>
                </a:cubicBezTo>
                <a:cubicBezTo>
                  <a:pt x="697089" y="674510"/>
                  <a:pt x="510822" y="804333"/>
                  <a:pt x="440267" y="808566"/>
                </a:cubicBezTo>
                <a:cubicBezTo>
                  <a:pt x="369712" y="812799"/>
                  <a:pt x="166511" y="708377"/>
                  <a:pt x="228600" y="588433"/>
                </a:cubicBezTo>
                <a:cubicBezTo>
                  <a:pt x="290689" y="468489"/>
                  <a:pt x="618067" y="86078"/>
                  <a:pt x="812800" y="88900"/>
                </a:cubicBezTo>
                <a:cubicBezTo>
                  <a:pt x="1007533" y="91722"/>
                  <a:pt x="1333500" y="486833"/>
                  <a:pt x="1397000" y="605366"/>
                </a:cubicBezTo>
                <a:cubicBezTo>
                  <a:pt x="1460500" y="723899"/>
                  <a:pt x="1265767" y="797278"/>
                  <a:pt x="1193800" y="800100"/>
                </a:cubicBezTo>
                <a:cubicBezTo>
                  <a:pt x="1121833" y="802922"/>
                  <a:pt x="901700" y="739422"/>
                  <a:pt x="965200" y="622300"/>
                </a:cubicBezTo>
                <a:cubicBezTo>
                  <a:pt x="1028700" y="505178"/>
                  <a:pt x="1381478" y="105833"/>
                  <a:pt x="1574800" y="97366"/>
                </a:cubicBezTo>
                <a:cubicBezTo>
                  <a:pt x="1768122" y="88899"/>
                  <a:pt x="2067278" y="455789"/>
                  <a:pt x="2125133" y="571500"/>
                </a:cubicBezTo>
                <a:cubicBezTo>
                  <a:pt x="2182988" y="687211"/>
                  <a:pt x="1998133" y="777522"/>
                  <a:pt x="1921933" y="791633"/>
                </a:cubicBezTo>
                <a:cubicBezTo>
                  <a:pt x="1845733" y="805744"/>
                  <a:pt x="1598789" y="777521"/>
                  <a:pt x="1667933" y="656166"/>
                </a:cubicBezTo>
                <a:cubicBezTo>
                  <a:pt x="1737077" y="534811"/>
                  <a:pt x="2192867" y="127000"/>
                  <a:pt x="2336800" y="63500"/>
                </a:cubicBezTo>
                <a:cubicBezTo>
                  <a:pt x="2480733" y="0"/>
                  <a:pt x="2531533" y="275166"/>
                  <a:pt x="2531533" y="275166"/>
                </a:cubicBezTo>
              </a:path>
            </a:pathLst>
          </a:cu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D3D2A-CCAB-574D-AA9F-919DC90F102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Higher Orders At Threshold</a:t>
            </a:r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Improving predictions for squark and gluino production at the LHC with the help of soft gluon resummation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633671" y="3834374"/>
            <a:ext cx="6454516" cy="41838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Both types of corrections can be </a:t>
            </a:r>
            <a:r>
              <a:rPr lang="en-US" dirty="0" err="1" smtClean="0">
                <a:solidFill>
                  <a:schemeClr val="tx1"/>
                </a:solidFill>
              </a:rPr>
              <a:t>resummed</a:t>
            </a:r>
            <a:r>
              <a:rPr lang="en-US" dirty="0" smtClean="0">
                <a:solidFill>
                  <a:schemeClr val="tx1"/>
                </a:solidFill>
              </a:rPr>
              <a:t> to all orders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3180" y="2961934"/>
            <a:ext cx="2332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 higher orders:</a:t>
            </a:r>
            <a:endParaRPr lang="en-US" dirty="0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2281244" y="3331266"/>
          <a:ext cx="1461023" cy="370707"/>
        </p:xfrm>
        <a:graphic>
          <a:graphicData uri="http://schemas.openxmlformats.org/presentationml/2006/ole">
            <p:oleObj spid="_x0000_s408578" name="Equation" r:id="rId3" imgW="850900" imgH="215900" progId="Equation.3">
              <p:embed/>
            </p:oleObj>
          </a:graphicData>
        </a:graphic>
      </p:graphicFrame>
      <p:graphicFrame>
        <p:nvGraphicFramePr>
          <p:cNvPr id="406533" name="Object 5"/>
          <p:cNvGraphicFramePr>
            <a:graphicFrameLocks noChangeAspect="1"/>
          </p:cNvGraphicFramePr>
          <p:nvPr/>
        </p:nvGraphicFramePr>
        <p:xfrm>
          <a:off x="6769082" y="3338518"/>
          <a:ext cx="938213" cy="349250"/>
        </p:xfrm>
        <a:graphic>
          <a:graphicData uri="http://schemas.openxmlformats.org/presentationml/2006/ole">
            <p:oleObj spid="_x0000_s408579" name="Equation" r:id="rId4" imgW="546100" imgH="203200" progId="Equation.3">
              <p:embed/>
            </p:oleObj>
          </a:graphicData>
        </a:graphic>
      </p:graphicFrame>
      <p:grpSp>
        <p:nvGrpSpPr>
          <p:cNvPr id="3" name="Group 39"/>
          <p:cNvGrpSpPr/>
          <p:nvPr/>
        </p:nvGrpSpPr>
        <p:grpSpPr>
          <a:xfrm>
            <a:off x="1595939" y="1791799"/>
            <a:ext cx="7561231" cy="1354801"/>
            <a:chOff x="1078977" y="2855357"/>
            <a:chExt cx="8640745" cy="1691582"/>
          </a:xfrm>
        </p:grpSpPr>
        <p:grpSp>
          <p:nvGrpSpPr>
            <p:cNvPr id="4" name="Group 19"/>
            <p:cNvGrpSpPr/>
            <p:nvPr/>
          </p:nvGrpSpPr>
          <p:grpSpPr>
            <a:xfrm>
              <a:off x="1078977" y="2855357"/>
              <a:ext cx="8640745" cy="1691582"/>
              <a:chOff x="1142216" y="3445933"/>
              <a:chExt cx="8640745" cy="1691582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1185335" y="4330517"/>
                <a:ext cx="4216400" cy="806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1"/>
                    </a:solidFill>
                  </a:rPr>
                  <a:t>Soft/collinear gluon emission</a:t>
                </a:r>
              </a:p>
              <a:p>
                <a:r>
                  <a:rPr lang="en-US" dirty="0" smtClean="0">
                    <a:solidFill>
                      <a:schemeClr val="accent1"/>
                    </a:solidFill>
                  </a:rPr>
                  <a:t> </a:t>
                </a:r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6980591" y="4302725"/>
                <a:ext cx="2802370" cy="4611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0090"/>
                    </a:solidFill>
                  </a:rPr>
                  <a:t>Coulomb gluons</a:t>
                </a:r>
                <a:endParaRPr lang="en-US" dirty="0">
                  <a:solidFill>
                    <a:srgbClr val="000090"/>
                  </a:solidFill>
                </a:endParaRPr>
              </a:p>
            </p:txBody>
          </p:sp>
          <p:pic>
            <p:nvPicPr>
              <p:cNvPr id="40" name="Picture 39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5"/>
                  <a:stretch>
                    <a:fillRect/>
                  </a:stretch>
                </p:blipFill>
              </mc:Choice>
              <mc:Fallback>
                <p:blipFill>
                  <a:blip r:embed="rId6"/>
                  <a:stretch>
                    <a:fillRect/>
                  </a:stretch>
                </p:blipFill>
              </mc:Fallback>
            </mc:AlternateContent>
            <p:spPr>
              <a:xfrm>
                <a:off x="1142216" y="3445933"/>
                <a:ext cx="6617222" cy="714568"/>
              </a:xfrm>
              <a:prstGeom prst="rect">
                <a:avLst/>
              </a:prstGeom>
            </p:spPr>
          </p:pic>
        </p:grpSp>
        <p:cxnSp>
          <p:nvCxnSpPr>
            <p:cNvPr id="33" name="Straight Arrow Connector 32"/>
            <p:cNvCxnSpPr/>
            <p:nvPr/>
          </p:nvCxnSpPr>
          <p:spPr>
            <a:xfrm flipV="1">
              <a:off x="2540000" y="3352800"/>
              <a:ext cx="1236133" cy="41014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V="1">
              <a:off x="2540000" y="3352800"/>
              <a:ext cx="2590800" cy="41014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rot="10800000">
              <a:off x="6764955" y="3569925"/>
              <a:ext cx="914310" cy="193020"/>
            </a:xfrm>
            <a:prstGeom prst="straightConnector1">
              <a:avLst/>
            </a:prstGeom>
            <a:ln>
              <a:solidFill>
                <a:srgbClr val="00009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D3D2A-CCAB-574D-AA9F-919DC90F102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Higher Orders At Threshold</a:t>
            </a:r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Improving predictions for squark and gluino production at the LHC with the help of soft gluon resummation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633671" y="3834374"/>
            <a:ext cx="6454516" cy="41838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Both types of corrections can be </a:t>
            </a:r>
            <a:r>
              <a:rPr lang="en-US" dirty="0" err="1" smtClean="0">
                <a:solidFill>
                  <a:schemeClr val="tx1"/>
                </a:solidFill>
              </a:rPr>
              <a:t>resummed</a:t>
            </a:r>
            <a:r>
              <a:rPr lang="en-US" dirty="0" smtClean="0">
                <a:solidFill>
                  <a:schemeClr val="tx1"/>
                </a:solidFill>
              </a:rPr>
              <a:t> to all orders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3180" y="2961934"/>
            <a:ext cx="2332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 higher orders:</a:t>
            </a:r>
            <a:endParaRPr lang="en-US" dirty="0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2281244" y="3331266"/>
          <a:ext cx="1461023" cy="370707"/>
        </p:xfrm>
        <a:graphic>
          <a:graphicData uri="http://schemas.openxmlformats.org/presentationml/2006/ole">
            <p:oleObj spid="_x0000_s458754" name="Equation" r:id="rId3" imgW="850900" imgH="215900" progId="Equation.3">
              <p:embed/>
            </p:oleObj>
          </a:graphicData>
        </a:graphic>
      </p:graphicFrame>
      <p:graphicFrame>
        <p:nvGraphicFramePr>
          <p:cNvPr id="406533" name="Object 5"/>
          <p:cNvGraphicFramePr>
            <a:graphicFrameLocks noChangeAspect="1"/>
          </p:cNvGraphicFramePr>
          <p:nvPr/>
        </p:nvGraphicFramePr>
        <p:xfrm>
          <a:off x="6769082" y="3338518"/>
          <a:ext cx="938213" cy="349250"/>
        </p:xfrm>
        <a:graphic>
          <a:graphicData uri="http://schemas.openxmlformats.org/presentationml/2006/ole">
            <p:oleObj spid="_x0000_s458755" name="Equation" r:id="rId4" imgW="546100" imgH="203200" progId="Equation.3">
              <p:embed/>
            </p:oleObj>
          </a:graphicData>
        </a:graphic>
      </p:graphicFrame>
      <p:grpSp>
        <p:nvGrpSpPr>
          <p:cNvPr id="3" name="Group 39"/>
          <p:cNvGrpSpPr/>
          <p:nvPr/>
        </p:nvGrpSpPr>
        <p:grpSpPr>
          <a:xfrm>
            <a:off x="1595939" y="1791799"/>
            <a:ext cx="7561231" cy="1354801"/>
            <a:chOff x="1078977" y="2855357"/>
            <a:chExt cx="8640745" cy="1691582"/>
          </a:xfrm>
        </p:grpSpPr>
        <p:grpSp>
          <p:nvGrpSpPr>
            <p:cNvPr id="4" name="Group 19"/>
            <p:cNvGrpSpPr/>
            <p:nvPr/>
          </p:nvGrpSpPr>
          <p:grpSpPr>
            <a:xfrm>
              <a:off x="1078977" y="2855357"/>
              <a:ext cx="8640745" cy="1691582"/>
              <a:chOff x="1142216" y="3445933"/>
              <a:chExt cx="8640745" cy="1691582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1185335" y="4330517"/>
                <a:ext cx="4216400" cy="806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1"/>
                    </a:solidFill>
                  </a:rPr>
                  <a:t>Soft/collinear gluon emission</a:t>
                </a:r>
              </a:p>
              <a:p>
                <a:r>
                  <a:rPr lang="en-US" dirty="0" smtClean="0">
                    <a:solidFill>
                      <a:schemeClr val="accent1"/>
                    </a:solidFill>
                  </a:rPr>
                  <a:t> </a:t>
                </a:r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6980591" y="4302725"/>
                <a:ext cx="2802370" cy="4611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0090"/>
                    </a:solidFill>
                  </a:rPr>
                  <a:t>Coulomb gluons</a:t>
                </a:r>
                <a:endParaRPr lang="en-US" dirty="0">
                  <a:solidFill>
                    <a:srgbClr val="000090"/>
                  </a:solidFill>
                </a:endParaRPr>
              </a:p>
            </p:txBody>
          </p:sp>
          <p:pic>
            <p:nvPicPr>
              <p:cNvPr id="40" name="Picture 39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5"/>
                  <a:stretch>
                    <a:fillRect/>
                  </a:stretch>
                </p:blipFill>
              </mc:Choice>
              <mc:Fallback>
                <p:blipFill>
                  <a:blip r:embed="rId6"/>
                  <a:stretch>
                    <a:fillRect/>
                  </a:stretch>
                </p:blipFill>
              </mc:Fallback>
            </mc:AlternateContent>
            <p:spPr>
              <a:xfrm>
                <a:off x="1142216" y="3445933"/>
                <a:ext cx="6617222" cy="714568"/>
              </a:xfrm>
              <a:prstGeom prst="rect">
                <a:avLst/>
              </a:prstGeom>
            </p:spPr>
          </p:pic>
        </p:grpSp>
        <p:cxnSp>
          <p:nvCxnSpPr>
            <p:cNvPr id="33" name="Straight Arrow Connector 32"/>
            <p:cNvCxnSpPr/>
            <p:nvPr/>
          </p:nvCxnSpPr>
          <p:spPr>
            <a:xfrm flipV="1">
              <a:off x="2540000" y="3352800"/>
              <a:ext cx="1236133" cy="41014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V="1">
              <a:off x="2540000" y="3352800"/>
              <a:ext cx="2590800" cy="41014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rot="10800000">
              <a:off x="6764955" y="3569925"/>
              <a:ext cx="914310" cy="193020"/>
            </a:xfrm>
            <a:prstGeom prst="straightConnector1">
              <a:avLst/>
            </a:prstGeom>
            <a:ln>
              <a:solidFill>
                <a:srgbClr val="00009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ounded Rectangle 16"/>
          <p:cNvSpPr/>
          <p:nvPr/>
        </p:nvSpPr>
        <p:spPr>
          <a:xfrm>
            <a:off x="512227" y="4703727"/>
            <a:ext cx="2844800" cy="79585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Here: N(N)LL </a:t>
            </a:r>
            <a:r>
              <a:rPr lang="en-US" dirty="0" err="1" smtClean="0"/>
              <a:t>resummation</a:t>
            </a:r>
            <a:r>
              <a:rPr lang="en-US" dirty="0" smtClean="0"/>
              <a:t> of soft gluon corrections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D3D2A-CCAB-574D-AA9F-919DC90F102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Higher Orders At Threshold</a:t>
            </a:r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Improving predictions for squark and gluino production at the LHC with the help of soft gluon resummation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633671" y="3834374"/>
            <a:ext cx="6454516" cy="41838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Both types of corrections can be </a:t>
            </a:r>
            <a:r>
              <a:rPr lang="en-US" dirty="0" err="1" smtClean="0">
                <a:solidFill>
                  <a:schemeClr val="tx1"/>
                </a:solidFill>
              </a:rPr>
              <a:t>resummed</a:t>
            </a:r>
            <a:r>
              <a:rPr lang="en-US" dirty="0" smtClean="0">
                <a:solidFill>
                  <a:schemeClr val="tx1"/>
                </a:solidFill>
              </a:rPr>
              <a:t> to all orders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12227" y="4703727"/>
            <a:ext cx="2844800" cy="79585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Here: N(N)LL </a:t>
            </a:r>
            <a:r>
              <a:rPr lang="en-US" dirty="0" err="1" smtClean="0"/>
              <a:t>resummation</a:t>
            </a:r>
            <a:r>
              <a:rPr lang="en-US" dirty="0" smtClean="0"/>
              <a:t> of soft gluon corrections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93180" y="2961934"/>
            <a:ext cx="2332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 higher orders:</a:t>
            </a:r>
            <a:endParaRPr lang="en-US" dirty="0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2281244" y="3331266"/>
          <a:ext cx="1461023" cy="370707"/>
        </p:xfrm>
        <a:graphic>
          <a:graphicData uri="http://schemas.openxmlformats.org/presentationml/2006/ole">
            <p:oleObj spid="_x0000_s457730" name="Equation" r:id="rId3" imgW="850900" imgH="215900" progId="Equation.3">
              <p:embed/>
            </p:oleObj>
          </a:graphicData>
        </a:graphic>
      </p:graphicFrame>
      <p:graphicFrame>
        <p:nvGraphicFramePr>
          <p:cNvPr id="406533" name="Object 5"/>
          <p:cNvGraphicFramePr>
            <a:graphicFrameLocks noChangeAspect="1"/>
          </p:cNvGraphicFramePr>
          <p:nvPr/>
        </p:nvGraphicFramePr>
        <p:xfrm>
          <a:off x="6769082" y="3338518"/>
          <a:ext cx="938213" cy="349250"/>
        </p:xfrm>
        <a:graphic>
          <a:graphicData uri="http://schemas.openxmlformats.org/presentationml/2006/ole">
            <p:oleObj spid="_x0000_s457731" name="Equation" r:id="rId4" imgW="546100" imgH="203200" progId="Equation.3">
              <p:embed/>
            </p:oleObj>
          </a:graphicData>
        </a:graphic>
      </p:graphicFrame>
      <p:grpSp>
        <p:nvGrpSpPr>
          <p:cNvPr id="3" name="Group 39"/>
          <p:cNvGrpSpPr/>
          <p:nvPr/>
        </p:nvGrpSpPr>
        <p:grpSpPr>
          <a:xfrm>
            <a:off x="1595939" y="1791799"/>
            <a:ext cx="7561231" cy="1354801"/>
            <a:chOff x="1078977" y="2855357"/>
            <a:chExt cx="8640745" cy="1691582"/>
          </a:xfrm>
        </p:grpSpPr>
        <p:grpSp>
          <p:nvGrpSpPr>
            <p:cNvPr id="4" name="Group 19"/>
            <p:cNvGrpSpPr/>
            <p:nvPr/>
          </p:nvGrpSpPr>
          <p:grpSpPr>
            <a:xfrm>
              <a:off x="1078977" y="2855357"/>
              <a:ext cx="8640745" cy="1691582"/>
              <a:chOff x="1142216" y="3445933"/>
              <a:chExt cx="8640745" cy="1691582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1185335" y="4330517"/>
                <a:ext cx="4216400" cy="806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1"/>
                    </a:solidFill>
                  </a:rPr>
                  <a:t>Soft/collinear gluon emission</a:t>
                </a:r>
              </a:p>
              <a:p>
                <a:r>
                  <a:rPr lang="en-US" dirty="0" smtClean="0">
                    <a:solidFill>
                      <a:schemeClr val="accent1"/>
                    </a:solidFill>
                  </a:rPr>
                  <a:t> </a:t>
                </a:r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6980591" y="4302725"/>
                <a:ext cx="2802370" cy="4611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0090"/>
                    </a:solidFill>
                  </a:rPr>
                  <a:t>Coulomb gluons</a:t>
                </a:r>
                <a:endParaRPr lang="en-US" dirty="0">
                  <a:solidFill>
                    <a:srgbClr val="000090"/>
                  </a:solidFill>
                </a:endParaRPr>
              </a:p>
            </p:txBody>
          </p:sp>
          <p:pic>
            <p:nvPicPr>
              <p:cNvPr id="40" name="Picture 39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5"/>
                  <a:stretch>
                    <a:fillRect/>
                  </a:stretch>
                </p:blipFill>
              </mc:Choice>
              <mc:Fallback>
                <p:blipFill>
                  <a:blip r:embed="rId6"/>
                  <a:stretch>
                    <a:fillRect/>
                  </a:stretch>
                </p:blipFill>
              </mc:Fallback>
            </mc:AlternateContent>
            <p:spPr>
              <a:xfrm>
                <a:off x="1142216" y="3445933"/>
                <a:ext cx="6617222" cy="714568"/>
              </a:xfrm>
              <a:prstGeom prst="rect">
                <a:avLst/>
              </a:prstGeom>
            </p:spPr>
          </p:pic>
        </p:grpSp>
        <p:cxnSp>
          <p:nvCxnSpPr>
            <p:cNvPr id="33" name="Straight Arrow Connector 32"/>
            <p:cNvCxnSpPr/>
            <p:nvPr/>
          </p:nvCxnSpPr>
          <p:spPr>
            <a:xfrm flipV="1">
              <a:off x="2540000" y="3352800"/>
              <a:ext cx="1236133" cy="41014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V="1">
              <a:off x="2540000" y="3352800"/>
              <a:ext cx="2590800" cy="41014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rot="10800000">
              <a:off x="6764955" y="3569925"/>
              <a:ext cx="914310" cy="193020"/>
            </a:xfrm>
            <a:prstGeom prst="straightConnector1">
              <a:avLst/>
            </a:prstGeom>
            <a:ln>
              <a:solidFill>
                <a:srgbClr val="00009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23"/>
          <p:cNvGrpSpPr/>
          <p:nvPr/>
        </p:nvGrpSpPr>
        <p:grpSpPr>
          <a:xfrm>
            <a:off x="3708401" y="4354358"/>
            <a:ext cx="5393100" cy="3061869"/>
            <a:chOff x="3879328" y="3831063"/>
            <a:chExt cx="5139103" cy="3061869"/>
          </a:xfrm>
        </p:grpSpPr>
        <p:sp>
          <p:nvSpPr>
            <p:cNvPr id="42" name="TextBox 41"/>
            <p:cNvSpPr txBox="1"/>
            <p:nvPr/>
          </p:nvSpPr>
          <p:spPr>
            <a:xfrm>
              <a:off x="3879328" y="3831063"/>
              <a:ext cx="5139103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90"/>
                  </a:solidFill>
                </a:rPr>
                <a:t>→ LO Coulomb corrections  (</a:t>
              </a:r>
              <a:r>
                <a:rPr lang="en-US" dirty="0" err="1" smtClean="0">
                  <a:solidFill>
                    <a:srgbClr val="000090"/>
                  </a:solidFill>
                </a:rPr>
                <a:t>α</a:t>
              </a:r>
              <a:r>
                <a:rPr lang="en-US" baseline="-25000" dirty="0" err="1" smtClean="0">
                  <a:solidFill>
                    <a:srgbClr val="000090"/>
                  </a:solidFill>
                </a:rPr>
                <a:t>s</a:t>
              </a:r>
              <a:r>
                <a:rPr lang="en-US" dirty="0" err="1" smtClean="0">
                  <a:solidFill>
                    <a:srgbClr val="000090"/>
                  </a:solidFill>
                </a:rPr>
                <a:t>/β)</a:t>
              </a:r>
              <a:r>
                <a:rPr lang="en-US" baseline="30000" dirty="0" err="1" smtClean="0">
                  <a:solidFill>
                    <a:srgbClr val="000090"/>
                  </a:solidFill>
                </a:rPr>
                <a:t>n</a:t>
              </a:r>
              <a:r>
                <a:rPr lang="en-US" baseline="30000" dirty="0" smtClean="0">
                  <a:solidFill>
                    <a:srgbClr val="000090"/>
                  </a:solidFill>
                </a:rPr>
                <a:t> </a:t>
              </a:r>
              <a:r>
                <a:rPr lang="en-US" dirty="0" err="1" smtClean="0">
                  <a:solidFill>
                    <a:srgbClr val="000090"/>
                  </a:solidFill>
                </a:rPr>
                <a:t>resummed</a:t>
              </a:r>
              <a:r>
                <a:rPr lang="en-US" dirty="0" smtClean="0">
                  <a:solidFill>
                    <a:srgbClr val="000090"/>
                  </a:solidFill>
                </a:rPr>
                <a:t>  for         and </a:t>
              </a:r>
            </a:p>
            <a:p>
              <a:r>
                <a:rPr lang="en-US" dirty="0" smtClean="0">
                  <a:solidFill>
                    <a:srgbClr val="000090"/>
                  </a:solidFill>
                </a:rPr>
                <a:t>→ </a:t>
              </a:r>
              <a:r>
                <a:rPr lang="en-US" dirty="0" err="1" smtClean="0">
                  <a:solidFill>
                    <a:srgbClr val="000090"/>
                  </a:solidFill>
                </a:rPr>
                <a:t>Subleading</a:t>
              </a:r>
              <a:r>
                <a:rPr lang="en-US" dirty="0" smtClean="0">
                  <a:solidFill>
                    <a:srgbClr val="000090"/>
                  </a:solidFill>
                </a:rPr>
                <a:t> Coulomb corrections and bound state effects  </a:t>
              </a:r>
              <a:r>
                <a:rPr lang="en-US" dirty="0" err="1" smtClean="0">
                  <a:solidFill>
                    <a:srgbClr val="000090"/>
                  </a:solidFill>
                </a:rPr>
                <a:t>analysed</a:t>
              </a:r>
              <a:r>
                <a:rPr lang="en-US" dirty="0" smtClean="0">
                  <a:solidFill>
                    <a:srgbClr val="000090"/>
                  </a:solidFill>
                </a:rPr>
                <a:t>  in NRQCD @NLO for         and </a:t>
              </a:r>
            </a:p>
            <a:p>
              <a:r>
                <a:rPr lang="en-US" sz="1400" i="1" dirty="0" smtClean="0">
                  <a:solidFill>
                    <a:srgbClr val="660066"/>
                  </a:solidFill>
                </a:rPr>
                <a:t>[Hagiwara, Yokoya’09] [</a:t>
              </a:r>
              <a:r>
                <a:rPr lang="en-US" sz="1400" i="1" dirty="0" err="1" smtClean="0">
                  <a:solidFill>
                    <a:srgbClr val="660066"/>
                  </a:solidFill>
                </a:rPr>
                <a:t>Kauth</a:t>
              </a:r>
              <a:r>
                <a:rPr lang="en-US" sz="1400" i="1" dirty="0" smtClean="0">
                  <a:solidFill>
                    <a:srgbClr val="660066"/>
                  </a:solidFill>
                </a:rPr>
                <a:t>, </a:t>
              </a:r>
              <a:r>
                <a:rPr lang="en-US" sz="1400" i="1" dirty="0" err="1" smtClean="0">
                  <a:solidFill>
                    <a:srgbClr val="660066"/>
                  </a:solidFill>
                </a:rPr>
                <a:t>Kühn</a:t>
              </a:r>
              <a:r>
                <a:rPr lang="en-US" sz="1400" i="1" dirty="0" smtClean="0">
                  <a:solidFill>
                    <a:srgbClr val="660066"/>
                  </a:solidFill>
                </a:rPr>
                <a:t>, </a:t>
              </a:r>
              <a:r>
                <a:rPr lang="en-US" sz="1400" i="1" dirty="0" err="1" smtClean="0">
                  <a:solidFill>
                    <a:srgbClr val="660066"/>
                  </a:solidFill>
                </a:rPr>
                <a:t>Marquard</a:t>
              </a:r>
              <a:r>
                <a:rPr lang="en-US" sz="1400" i="1" dirty="0" smtClean="0">
                  <a:solidFill>
                    <a:srgbClr val="660066"/>
                  </a:solidFill>
                </a:rPr>
                <a:t>, Steinhauser’10-11] [</a:t>
              </a:r>
              <a:r>
                <a:rPr lang="en-US" sz="1400" i="1" dirty="0" err="1" smtClean="0">
                  <a:solidFill>
                    <a:srgbClr val="660066"/>
                  </a:solidFill>
                </a:rPr>
                <a:t>Kauth</a:t>
              </a:r>
              <a:r>
                <a:rPr lang="en-US" sz="1400" i="1" dirty="0" smtClean="0">
                  <a:solidFill>
                    <a:srgbClr val="660066"/>
                  </a:solidFill>
                </a:rPr>
                <a:t>, Kress, Kühn’11]</a:t>
              </a:r>
              <a:endParaRPr lang="en-US" sz="1400" i="1" dirty="0">
                <a:solidFill>
                  <a:srgbClr val="660066"/>
                </a:solidFill>
              </a:endParaRPr>
            </a:p>
          </p:txBody>
        </p:sp>
        <p:graphicFrame>
          <p:nvGraphicFramePr>
            <p:cNvPr id="43" name="Object 6"/>
            <p:cNvGraphicFramePr>
              <a:graphicFrameLocks noChangeAspect="1"/>
            </p:cNvGraphicFramePr>
            <p:nvPr/>
          </p:nvGraphicFramePr>
          <p:xfrm>
            <a:off x="8445469" y="3913099"/>
            <a:ext cx="296345" cy="297600"/>
          </p:xfrm>
          <a:graphic>
            <a:graphicData uri="http://schemas.openxmlformats.org/presentationml/2006/ole">
              <p:oleObj spid="_x0000_s457732" name="Equation" r:id="rId7" imgW="190500" imgH="190500" progId="Equation.3">
                <p:embed/>
              </p:oleObj>
            </a:graphicData>
          </a:graphic>
        </p:graphicFrame>
        <p:graphicFrame>
          <p:nvGraphicFramePr>
            <p:cNvPr id="44" name="Object 7"/>
            <p:cNvGraphicFramePr>
              <a:graphicFrameLocks noChangeAspect="1"/>
            </p:cNvGraphicFramePr>
            <p:nvPr/>
          </p:nvGraphicFramePr>
          <p:xfrm>
            <a:off x="5074975" y="6641041"/>
            <a:ext cx="289981" cy="251891"/>
          </p:xfrm>
          <a:graphic>
            <a:graphicData uri="http://schemas.openxmlformats.org/presentationml/2006/ole">
              <p:oleObj spid="_x0000_s457733" name="Equation" r:id="rId8" imgW="190500" imgH="165100" progId="Equation.3">
                <p:embed/>
              </p:oleObj>
            </a:graphicData>
          </a:graphic>
        </p:graphicFrame>
      </p:grpSp>
      <p:graphicFrame>
        <p:nvGraphicFramePr>
          <p:cNvPr id="406536" name="Object 8"/>
          <p:cNvGraphicFramePr>
            <a:graphicFrameLocks noChangeAspect="1"/>
          </p:cNvGraphicFramePr>
          <p:nvPr/>
        </p:nvGraphicFramePr>
        <p:xfrm>
          <a:off x="4212167" y="4733401"/>
          <a:ext cx="290513" cy="252412"/>
        </p:xfrm>
        <a:graphic>
          <a:graphicData uri="http://schemas.openxmlformats.org/presentationml/2006/ole">
            <p:oleObj spid="_x0000_s457734" name="Equation" r:id="rId9" imgW="190500" imgH="165100" progId="Equation.3">
              <p:embed/>
            </p:oleObj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4500737" y="4670494"/>
            <a:ext cx="2775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660066"/>
                </a:solidFill>
              </a:rPr>
              <a:t>[</a:t>
            </a:r>
            <a:r>
              <a:rPr lang="en-US" sz="1400" i="1" dirty="0" err="1" smtClean="0">
                <a:solidFill>
                  <a:srgbClr val="660066"/>
                </a:solidFill>
              </a:rPr>
              <a:t>Kulesza</a:t>
            </a:r>
            <a:r>
              <a:rPr lang="en-US" sz="1400" i="1" dirty="0" smtClean="0">
                <a:solidFill>
                  <a:srgbClr val="660066"/>
                </a:solidFill>
              </a:rPr>
              <a:t>, Motyka’09]</a:t>
            </a:r>
            <a:endParaRPr lang="en-US" sz="1400" i="1" dirty="0">
              <a:solidFill>
                <a:srgbClr val="660066"/>
              </a:solidFill>
            </a:endParaRPr>
          </a:p>
        </p:txBody>
      </p:sp>
      <p:graphicFrame>
        <p:nvGraphicFramePr>
          <p:cNvPr id="406537" name="Object 9"/>
          <p:cNvGraphicFramePr>
            <a:graphicFrameLocks noChangeAspect="1"/>
          </p:cNvGraphicFramePr>
          <p:nvPr/>
        </p:nvGraphicFramePr>
        <p:xfrm>
          <a:off x="7416783" y="5265341"/>
          <a:ext cx="290512" cy="252412"/>
        </p:xfrm>
        <a:graphic>
          <a:graphicData uri="http://schemas.openxmlformats.org/presentationml/2006/ole">
            <p:oleObj spid="_x0000_s457735" name="Equation" r:id="rId10" imgW="190500" imgH="165100" progId="Equation.3">
              <p:embed/>
            </p:oleObj>
          </a:graphicData>
        </a:graphic>
      </p:graphicFrame>
      <p:graphicFrame>
        <p:nvGraphicFramePr>
          <p:cNvPr id="406538" name="Object 10"/>
          <p:cNvGraphicFramePr>
            <a:graphicFrameLocks noChangeAspect="1"/>
          </p:cNvGraphicFramePr>
          <p:nvPr/>
        </p:nvGraphicFramePr>
        <p:xfrm>
          <a:off x="8228758" y="5265341"/>
          <a:ext cx="271463" cy="252413"/>
        </p:xfrm>
        <a:graphic>
          <a:graphicData uri="http://schemas.openxmlformats.org/presentationml/2006/ole">
            <p:oleObj spid="_x0000_s457736" name="Equation" r:id="rId11" imgW="177800" imgH="165100" progId="Equation.3">
              <p:embed/>
            </p:oleObj>
          </a:graphicData>
        </a:graphic>
      </p:graphicFrame>
      <p:grpSp>
        <p:nvGrpSpPr>
          <p:cNvPr id="6" name="Group 30"/>
          <p:cNvGrpSpPr/>
          <p:nvPr/>
        </p:nvGrpSpPr>
        <p:grpSpPr>
          <a:xfrm>
            <a:off x="131966" y="5958612"/>
            <a:ext cx="8752120" cy="646331"/>
            <a:chOff x="131966" y="5958612"/>
            <a:chExt cx="8752120" cy="646331"/>
          </a:xfrm>
        </p:grpSpPr>
        <p:sp>
          <p:nvSpPr>
            <p:cNvPr id="47" name="TextBox 46"/>
            <p:cNvSpPr txBox="1"/>
            <p:nvPr/>
          </p:nvSpPr>
          <p:spPr>
            <a:xfrm>
              <a:off x="131966" y="5958612"/>
              <a:ext cx="87288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Resummation</a:t>
              </a:r>
              <a:r>
                <a:rPr lang="en-US" dirty="0" smtClean="0"/>
                <a:t> of soft and Coulomb corrections together </a:t>
              </a:r>
              <a:r>
                <a:rPr lang="en-US" sz="1400" i="1" dirty="0" smtClean="0">
                  <a:solidFill>
                    <a:srgbClr val="660066"/>
                  </a:solidFill>
                </a:rPr>
                <a:t>[</a:t>
              </a:r>
              <a:r>
                <a:rPr lang="en-US" sz="1400" i="1" dirty="0" err="1" smtClean="0">
                  <a:solidFill>
                    <a:srgbClr val="660066"/>
                  </a:solidFill>
                </a:rPr>
                <a:t>Beneke</a:t>
              </a:r>
              <a:r>
                <a:rPr lang="en-US" sz="1400" i="1" dirty="0" smtClean="0">
                  <a:solidFill>
                    <a:srgbClr val="660066"/>
                  </a:solidFill>
                </a:rPr>
                <a:t>, </a:t>
              </a:r>
              <a:r>
                <a:rPr lang="en-US" sz="1400" i="1" dirty="0" err="1" smtClean="0">
                  <a:solidFill>
                    <a:srgbClr val="660066"/>
                  </a:solidFill>
                </a:rPr>
                <a:t>Schwinn</a:t>
              </a:r>
              <a:r>
                <a:rPr lang="en-US" sz="1400" i="1" dirty="0" smtClean="0">
                  <a:solidFill>
                    <a:srgbClr val="660066"/>
                  </a:solidFill>
                </a:rPr>
                <a:t>, Falgari’09], </a:t>
              </a:r>
              <a:r>
                <a:rPr lang="en-US" dirty="0" smtClean="0">
                  <a:solidFill>
                    <a:srgbClr val="000000"/>
                  </a:solidFill>
                </a:rPr>
                <a:t>applied to</a:t>
              </a:r>
            </a:p>
            <a:p>
              <a:r>
                <a:rPr lang="en-US" sz="1400" i="1" dirty="0" smtClean="0">
                  <a:solidFill>
                    <a:srgbClr val="000000"/>
                  </a:solidFill>
                </a:rPr>
                <a:t>                                                                                                                                                   </a:t>
              </a:r>
              <a:r>
                <a:rPr lang="en-US" dirty="0" smtClean="0">
                  <a:solidFill>
                    <a:srgbClr val="000000"/>
                  </a:solidFill>
                </a:rPr>
                <a:t>at NLL</a:t>
              </a:r>
              <a:endParaRPr lang="en-US" sz="1400" dirty="0">
                <a:solidFill>
                  <a:srgbClr val="660066"/>
                </a:solidFill>
              </a:endParaRPr>
            </a:p>
          </p:txBody>
        </p:sp>
        <p:graphicFrame>
          <p:nvGraphicFramePr>
            <p:cNvPr id="48" name="Object 6"/>
            <p:cNvGraphicFramePr>
              <a:graphicFrameLocks noChangeAspect="1"/>
            </p:cNvGraphicFramePr>
            <p:nvPr/>
          </p:nvGraphicFramePr>
          <p:xfrm>
            <a:off x="8587741" y="6038810"/>
            <a:ext cx="296345" cy="297600"/>
          </p:xfrm>
          <a:graphic>
            <a:graphicData uri="http://schemas.openxmlformats.org/presentationml/2006/ole">
              <p:oleObj spid="_x0000_s457737" name="Equation" r:id="rId12" imgW="190500" imgH="190500" progId="Equation.3">
                <p:embed/>
              </p:oleObj>
            </a:graphicData>
          </a:graphic>
        </p:graphicFrame>
      </p:grpSp>
      <p:sp>
        <p:nvSpPr>
          <p:cNvPr id="49" name="Rectangle 48"/>
          <p:cNvSpPr/>
          <p:nvPr/>
        </p:nvSpPr>
        <p:spPr>
          <a:xfrm>
            <a:off x="6714156" y="6274677"/>
            <a:ext cx="23365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smtClean="0">
                <a:solidFill>
                  <a:srgbClr val="660066"/>
                </a:solidFill>
              </a:rPr>
              <a:t>[</a:t>
            </a:r>
            <a:r>
              <a:rPr lang="en-US" sz="1400" i="1" dirty="0" err="1" smtClean="0">
                <a:solidFill>
                  <a:srgbClr val="660066"/>
                </a:solidFill>
              </a:rPr>
              <a:t>Beneke</a:t>
            </a:r>
            <a:r>
              <a:rPr lang="en-US" sz="1400" i="1" dirty="0" smtClean="0">
                <a:solidFill>
                  <a:srgbClr val="660066"/>
                </a:solidFill>
              </a:rPr>
              <a:t>, </a:t>
            </a:r>
            <a:r>
              <a:rPr lang="en-US" sz="1400" i="1" dirty="0" err="1" smtClean="0">
                <a:solidFill>
                  <a:srgbClr val="660066"/>
                </a:solidFill>
              </a:rPr>
              <a:t>Schwinn</a:t>
            </a:r>
            <a:r>
              <a:rPr lang="en-US" sz="1400" i="1" dirty="0" smtClean="0">
                <a:solidFill>
                  <a:srgbClr val="660066"/>
                </a:solidFill>
              </a:rPr>
              <a:t>, Falgari’10]</a:t>
            </a:r>
            <a:endParaRPr lang="en-US" sz="1400" dirty="0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D3D2A-CCAB-574D-AA9F-919DC90F102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</a:majorFont>
      <a:minorFont>
        <a:latin typeface="Calibri"/>
        <a:ea typeface=""/>
        <a:cs typeface=""/>
        <a:font script="Jpan" typeface="ＭＳ ゴシック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50831</TotalTime>
  <Words>4210</Words>
  <Application>Microsoft Macintosh PowerPoint</Application>
  <PresentationFormat>On-screen Show (4:3)</PresentationFormat>
  <Paragraphs>445</Paragraphs>
  <Slides>42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Spectrum</vt:lpstr>
      <vt:lpstr>Equation</vt:lpstr>
      <vt:lpstr>Slide 1</vt:lpstr>
      <vt:lpstr>LHC Searches</vt:lpstr>
      <vt:lpstr>Partonic subprocesses</vt:lpstr>
      <vt:lpstr>LO vs NLO</vt:lpstr>
      <vt:lpstr>NLO At Threshold</vt:lpstr>
      <vt:lpstr>NLO At Threshold</vt:lpstr>
      <vt:lpstr>Higher Orders At Threshold</vt:lpstr>
      <vt:lpstr>Higher Orders At Threshold</vt:lpstr>
      <vt:lpstr>Higher Orders At Threshold</vt:lpstr>
      <vt:lpstr>Resummation for Squark and Gluino Production</vt:lpstr>
      <vt:lpstr>Resummation for Squark and Gluino Production</vt:lpstr>
      <vt:lpstr>NLL Resummation for 22 processes with colour and massive final states  </vt:lpstr>
      <vt:lpstr>Slide 13</vt:lpstr>
      <vt:lpstr>Total NLL+NLO production rates</vt:lpstr>
      <vt:lpstr>NLL Corrections</vt:lpstr>
      <vt:lpstr>Scale variation</vt:lpstr>
      <vt:lpstr>Theory Error</vt:lpstr>
      <vt:lpstr>Tevatron  Searches</vt:lpstr>
      <vt:lpstr>Impact on LHC Searches</vt:lpstr>
      <vt:lpstr>Impact on LHC Searches</vt:lpstr>
      <vt:lpstr>Impact on LHC Searches</vt:lpstr>
      <vt:lpstr>Impact on LHC Searches</vt:lpstr>
      <vt:lpstr>Public Code: NLL-Fast</vt:lpstr>
      <vt:lpstr>Slide 24</vt:lpstr>
      <vt:lpstr>NNLL: How?</vt:lpstr>
      <vt:lpstr>Matching Coefficients</vt:lpstr>
      <vt:lpstr>Squark-Antisquark production at NNLL</vt:lpstr>
      <vt:lpstr>Squark-Antisquark production at NNLL</vt:lpstr>
      <vt:lpstr>Summary</vt:lpstr>
      <vt:lpstr>Summary</vt:lpstr>
      <vt:lpstr>Summary</vt:lpstr>
      <vt:lpstr>Scale variation ctnd.</vt:lpstr>
      <vt:lpstr>Theoretical Status: Fixed Order</vt:lpstr>
      <vt:lpstr>Theoretical Status: Fixed Order</vt:lpstr>
      <vt:lpstr>Theoretical Status: Fixed Order</vt:lpstr>
      <vt:lpstr>Theoretical Status: Fixed Order</vt:lpstr>
      <vt:lpstr>Resummation-improved NLL+NLO total cross section</vt:lpstr>
      <vt:lpstr>NNLL: Why?</vt:lpstr>
      <vt:lpstr>Gluino-Pair Production at the LHC</vt:lpstr>
      <vt:lpstr>Gluino-Pair Production at the LHC</vt:lpstr>
      <vt:lpstr>Gluino-Pair Production at the LHC</vt:lpstr>
      <vt:lpstr>Reminder: Tevatron searches</vt:lpstr>
    </vt:vector>
  </TitlesOfParts>
  <Company>RWTH Aachen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Squark and gluino production at hadron colliders</dc:title>
  <dc:creator>Anna Kulesza</dc:creator>
  <cp:lastModifiedBy>Anna Kulesza</cp:lastModifiedBy>
  <cp:revision>90</cp:revision>
  <cp:lastPrinted>2011-11-16T09:25:34Z</cp:lastPrinted>
  <dcterms:created xsi:type="dcterms:W3CDTF">2011-12-05T20:16:52Z</dcterms:created>
  <dcterms:modified xsi:type="dcterms:W3CDTF">2011-12-07T11:01:28Z</dcterms:modified>
</cp:coreProperties>
</file>