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87" r:id="rId2"/>
    <p:sldId id="304" r:id="rId3"/>
    <p:sldId id="288" r:id="rId4"/>
    <p:sldId id="296" r:id="rId5"/>
    <p:sldId id="305" r:id="rId6"/>
    <p:sldId id="307" r:id="rId7"/>
    <p:sldId id="308" r:id="rId8"/>
    <p:sldId id="289" r:id="rId9"/>
    <p:sldId id="299" r:id="rId10"/>
    <p:sldId id="298" r:id="rId11"/>
    <p:sldId id="300" r:id="rId12"/>
    <p:sldId id="301" r:id="rId13"/>
    <p:sldId id="302" r:id="rId14"/>
    <p:sldId id="290" r:id="rId15"/>
    <p:sldId id="306" r:id="rId16"/>
    <p:sldId id="310" r:id="rId17"/>
    <p:sldId id="312" r:id="rId18"/>
    <p:sldId id="294" r:id="rId19"/>
    <p:sldId id="303" r:id="rId20"/>
    <p:sldId id="29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0FC"/>
    <a:srgbClr val="CC9900"/>
    <a:srgbClr val="ACA800"/>
    <a:srgbClr val="D1CC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500" autoAdjust="0"/>
    <p:restoredTop sz="94600" autoAdjust="0"/>
  </p:normalViewPr>
  <p:slideViewPr>
    <p:cSldViewPr snapToGrid="0">
      <p:cViewPr varScale="1">
        <p:scale>
          <a:sx n="93" d="100"/>
          <a:sy n="93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7A0A91F-CC67-448D-8F90-6216BAEA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01A41A4-A1DF-44A5-9FD0-DF8D6F12FA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0C5D0-A0D8-4436-A4B3-73760150CF27}" type="slidenum">
              <a:rPr lang="de-DE">
                <a:cs typeface="Arial" charset="0"/>
              </a:rPr>
              <a:pPr/>
              <a:t>1</a:t>
            </a:fld>
            <a:endParaRPr lang="de-DE">
              <a:cs typeface="Arial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B8F64D7-45BD-4EB5-9357-DBC007BE7107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23988" y="1663700"/>
            <a:ext cx="6796087" cy="1081088"/>
          </a:xfrm>
        </p:spPr>
        <p:txBody>
          <a:bodyPr anchor="b"/>
          <a:lstStyle>
            <a:lvl1pPr algn="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329113" y="2827338"/>
            <a:ext cx="3914775" cy="800100"/>
          </a:xfrm>
        </p:spPr>
        <p:txBody>
          <a:bodyPr tIns="45720" bIns="45720"/>
          <a:lstStyle>
            <a:lvl1pPr marL="0" indent="0" algn="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265113"/>
            <a:ext cx="2130425" cy="553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265113"/>
            <a:ext cx="6242050" cy="553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26511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D16CEDFD-7EEA-40FF-A6D4-8EAECD0152B4}" type="slidenum">
              <a:rPr lang="de-DE" sz="1000"/>
              <a:pPr>
                <a:defRPr/>
              </a:pPr>
              <a:t>‹#›</a:t>
            </a:fld>
            <a:endParaRPr lang="de-DE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478418" y="1663700"/>
            <a:ext cx="6796087" cy="1081088"/>
          </a:xfrm>
        </p:spPr>
        <p:txBody>
          <a:bodyPr/>
          <a:lstStyle/>
          <a:p>
            <a:pPr eaLnBrk="1" hangingPunct="1"/>
            <a:r>
              <a:rPr lang="en-CA" b="0" dirty="0" smtClean="0"/>
              <a:t>Light Higgs Studies for CLIC CDR</a:t>
            </a:r>
            <a:br>
              <a:rPr lang="en-CA" b="0" dirty="0" smtClean="0"/>
            </a:br>
            <a:endParaRPr lang="en-CA" noProof="1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002971" y="2827337"/>
            <a:ext cx="6240918" cy="3470721"/>
          </a:xfrm>
        </p:spPr>
        <p:txBody>
          <a:bodyPr/>
          <a:lstStyle/>
          <a:p>
            <a:pPr eaLnBrk="1" hangingPunct="1"/>
            <a:r>
              <a:rPr lang="en-CA" noProof="1" smtClean="0">
                <a:latin typeface="Calibri" pitchFamily="34" charset="0"/>
              </a:rPr>
              <a:t>Christian Grefe (CERN/University of Bonn)</a:t>
            </a:r>
          </a:p>
          <a:p>
            <a:pPr eaLnBrk="1" hangingPunct="1"/>
            <a:r>
              <a:rPr lang="en-CA" u="sng" noProof="1" smtClean="0">
                <a:latin typeface="Calibri" pitchFamily="34" charset="0"/>
              </a:rPr>
              <a:t>Tomáš Laštovička</a:t>
            </a:r>
            <a:r>
              <a:rPr lang="en-CA" noProof="1" smtClean="0">
                <a:latin typeface="Calibri" pitchFamily="34" charset="0"/>
              </a:rPr>
              <a:t> (</a:t>
            </a:r>
            <a:r>
              <a:rPr lang="en-US" noProof="1" smtClean="0">
                <a:latin typeface="Calibri" pitchFamily="34" charset="0"/>
              </a:rPr>
              <a:t>FZ</a:t>
            </a:r>
            <a:r>
              <a:rPr lang="cs-CZ" noProof="1" smtClean="0">
                <a:latin typeface="Calibri" pitchFamily="34" charset="0"/>
              </a:rPr>
              <a:t>Ú</a:t>
            </a:r>
            <a:r>
              <a:rPr lang="en-US" noProof="1" smtClean="0">
                <a:latin typeface="Calibri" pitchFamily="34" charset="0"/>
              </a:rPr>
              <a:t> AV </a:t>
            </a:r>
            <a:r>
              <a:rPr lang="cs-CZ" noProof="1" smtClean="0">
                <a:latin typeface="Calibri" pitchFamily="34" charset="0"/>
              </a:rPr>
              <a:t>Č</a:t>
            </a:r>
            <a:r>
              <a:rPr lang="en-US" noProof="1" smtClean="0">
                <a:latin typeface="Calibri" pitchFamily="34" charset="0"/>
              </a:rPr>
              <a:t>R, Prague)</a:t>
            </a:r>
            <a:r>
              <a:rPr lang="en-CA" noProof="1" smtClean="0">
                <a:latin typeface="Calibri" pitchFamily="34" charset="0"/>
              </a:rPr>
              <a:t> </a:t>
            </a:r>
          </a:p>
          <a:p>
            <a:pPr eaLnBrk="1" hangingPunct="1"/>
            <a:r>
              <a:rPr lang="en-CA" noProof="1" smtClean="0">
                <a:latin typeface="Calibri" pitchFamily="34" charset="0"/>
              </a:rPr>
              <a:t>Jan Strube (CERN)</a:t>
            </a:r>
          </a:p>
          <a:p>
            <a:pPr eaLnBrk="1" hangingPunct="1"/>
            <a:endParaRPr lang="en-CA" noProof="1" smtClean="0">
              <a:latin typeface="Calibri" pitchFamily="34" charset="0"/>
            </a:endParaRPr>
          </a:p>
          <a:p>
            <a:pPr eaLnBrk="1" hangingPunct="1"/>
            <a:r>
              <a:rPr lang="en-CA" noProof="1" smtClean="0">
                <a:latin typeface="Calibri" pitchFamily="34" charset="0"/>
              </a:rPr>
              <a:t>3rd Linear Collider Forum, DESY</a:t>
            </a:r>
          </a:p>
          <a:p>
            <a:pPr eaLnBrk="1" hangingPunct="1"/>
            <a:r>
              <a:rPr lang="en-US" noProof="1" smtClean="0">
                <a:latin typeface="Calibri" pitchFamily="34" charset="0"/>
              </a:rPr>
              <a:t>February 7-9, 2012</a:t>
            </a:r>
            <a:endParaRPr lang="en-CA" noProof="1" smtClean="0">
              <a:latin typeface="Calibri" pitchFamily="34" charset="0"/>
            </a:endParaRPr>
          </a:p>
        </p:txBody>
      </p:sp>
      <p:pic>
        <p:nvPicPr>
          <p:cNvPr id="5" name="Picture 4" descr="CLIC-Logo-Color-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476" y="5168389"/>
            <a:ext cx="1394111" cy="13941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flavour tagging at 3TeV with </a:t>
            </a:r>
            <a:r>
              <a:rPr lang="el-GR" dirty="0" smtClean="0"/>
              <a:t>γγ</a:t>
            </a:r>
            <a:r>
              <a:rPr lang="en-US" dirty="0" smtClean="0"/>
              <a:t> overlay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76" y="1489075"/>
            <a:ext cx="5221946" cy="431323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LCFI package</a:t>
            </a:r>
          </a:p>
          <a:p>
            <a:pPr lvl="1"/>
            <a:r>
              <a:rPr lang="en-US" dirty="0" smtClean="0"/>
              <a:t>FANN neural net package used throughout the Higgs analysis both for the flavour tag and the event selection</a:t>
            </a:r>
          </a:p>
          <a:p>
            <a:pPr lvl="1"/>
            <a:r>
              <a:rPr lang="en-US" dirty="0" smtClean="0"/>
              <a:t>Presence of </a:t>
            </a:r>
            <a:r>
              <a:rPr lang="el-GR" dirty="0" smtClean="0"/>
              <a:t>γγ</a:t>
            </a:r>
            <a:r>
              <a:rPr lang="en-US" dirty="0" smtClean="0"/>
              <a:t> overlay (60BX considered) degrades both the jet-finding and the jet flavour tag quality</a:t>
            </a:r>
            <a:endParaRPr lang="en-CA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157" y="1191803"/>
            <a:ext cx="3249930" cy="27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2156" y="3926974"/>
            <a:ext cx="3257550" cy="276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3084" y="3937517"/>
            <a:ext cx="3238500" cy="271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selection with neural net (</a:t>
            </a:r>
            <a:r>
              <a:rPr lang="en-US" dirty="0" err="1" smtClean="0"/>
              <a:t>h→bb</a:t>
            </a:r>
            <a:r>
              <a:rPr lang="en-US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22625"/>
            <a:ext cx="8524875" cy="45796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dirty="0" smtClean="0"/>
              <a:t>Neural net inputs used to classify events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di-jet invariant mass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ΔR(jets)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ΣE</a:t>
            </a:r>
            <a:r>
              <a:rPr lang="en-US" sz="1400" baseline="-25000" dirty="0" smtClean="0"/>
              <a:t>jets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Total number of leptons and photons in jets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Jet </a:t>
            </a:r>
            <a:r>
              <a:rPr lang="en-US" sz="1400" dirty="0" err="1" smtClean="0"/>
              <a:t>acoplanarity</a:t>
            </a: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Sum of jet flavour tags for b-, c-, c(b)- and b(l)- tag</a:t>
            </a:r>
          </a:p>
          <a:p>
            <a:pPr lvl="1">
              <a:spcBef>
                <a:spcPts val="0"/>
              </a:spcBef>
              <a:spcAft>
                <a:spcPts val="960"/>
              </a:spcAft>
            </a:pPr>
            <a:r>
              <a:rPr lang="en-US" sz="1400" dirty="0" smtClean="0"/>
              <a:t>Maximum absolute </a:t>
            </a:r>
            <a:r>
              <a:rPr lang="en-US" sz="1400" dirty="0" err="1" smtClean="0"/>
              <a:t>pseudorapidity</a:t>
            </a:r>
            <a:r>
              <a:rPr lang="en-US" sz="1400" dirty="0" smtClean="0"/>
              <a:t> of jets</a:t>
            </a:r>
          </a:p>
          <a:p>
            <a:pPr>
              <a:spcAft>
                <a:spcPts val="860"/>
              </a:spcAft>
            </a:pPr>
            <a:r>
              <a:rPr lang="en-US" dirty="0" smtClean="0"/>
              <a:t>Choose optimal NN output cut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Cut-and-count method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376" y="1232898"/>
            <a:ext cx="3291840" cy="290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044" y="4065270"/>
            <a:ext cx="3310890" cy="279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0212" y="4072890"/>
            <a:ext cx="3280410" cy="27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selection with neural net (</a:t>
            </a:r>
            <a:r>
              <a:rPr lang="en-US" dirty="0" err="1" smtClean="0"/>
              <a:t>h→cc</a:t>
            </a:r>
            <a:r>
              <a:rPr lang="en-US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5"/>
            <a:ext cx="5211673" cy="4313238"/>
          </a:xfrm>
        </p:spPr>
        <p:txBody>
          <a:bodyPr/>
          <a:lstStyle/>
          <a:p>
            <a:r>
              <a:rPr lang="en-US" dirty="0" smtClean="0"/>
              <a:t>Flag </a:t>
            </a:r>
            <a:r>
              <a:rPr lang="en-US" dirty="0" err="1" smtClean="0"/>
              <a:t>h→cc</a:t>
            </a:r>
            <a:r>
              <a:rPr lang="en-US" dirty="0" smtClean="0"/>
              <a:t> as a signal instead of h→ bb in neural net training, otherwise the same as h→ bb </a:t>
            </a:r>
          </a:p>
          <a:p>
            <a:r>
              <a:rPr lang="en-US" dirty="0" smtClean="0"/>
              <a:t>More difficult due to</a:t>
            </a:r>
          </a:p>
          <a:p>
            <a:pPr lvl="1"/>
            <a:r>
              <a:rPr lang="en-US" dirty="0" smtClean="0"/>
              <a:t>Smaller cross-section</a:t>
            </a:r>
          </a:p>
          <a:p>
            <a:pPr lvl="1"/>
            <a:r>
              <a:rPr lang="en-US" dirty="0" smtClean="0"/>
              <a:t>Worse jet flavour tagging performance for c-jets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2586" y="1323332"/>
            <a:ext cx="3318510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911" y="4046220"/>
            <a:ext cx="3303270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2861" y="4066768"/>
            <a:ext cx="3261360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43173"/>
            <a:ext cx="8524875" cy="5219272"/>
          </a:xfrm>
        </p:spPr>
        <p:txBody>
          <a:bodyPr/>
          <a:lstStyle/>
          <a:p>
            <a:r>
              <a:rPr lang="en-US" dirty="0" smtClean="0"/>
              <a:t>Assuming 2000fb</a:t>
            </a:r>
            <a:r>
              <a:rPr lang="en-US" baseline="30000" dirty="0" smtClean="0"/>
              <a:t>-1</a:t>
            </a:r>
            <a:r>
              <a:rPr lang="en-US" dirty="0" smtClean="0"/>
              <a:t>, corresponding to 4-year running at nominal machine </a:t>
            </a:r>
            <a:r>
              <a:rPr lang="en-US" dirty="0" err="1" smtClean="0"/>
              <a:t>param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spcAft>
                <a:spcPts val="0"/>
              </a:spcAft>
              <a:buNone/>
            </a:pPr>
            <a:r>
              <a:rPr lang="en-GB" dirty="0" smtClean="0"/>
              <a:t>	We assume that with sufficient experience at the running machine, the systematic variations are well enough understood so that the systematic uncertainties are comparable to the statistical uncertainties quoted.</a:t>
            </a:r>
            <a:endParaRPr lang="en-GB" sz="1400" dirty="0" smtClean="0"/>
          </a:p>
          <a:p>
            <a:pPr lvl="1">
              <a:spcAft>
                <a:spcPts val="0"/>
              </a:spcAft>
              <a:buNone/>
            </a:pPr>
            <a:r>
              <a:rPr lang="en-GB" sz="1400" dirty="0" smtClean="0"/>
              <a:t>					</a:t>
            </a:r>
            <a:endParaRPr lang="en-GB" dirty="0" smtClean="0"/>
          </a:p>
          <a:p>
            <a:pPr lvl="1">
              <a:spcAft>
                <a:spcPts val="0"/>
              </a:spcAft>
              <a:buNone/>
            </a:pPr>
            <a:r>
              <a:rPr lang="en-GB" dirty="0" smtClean="0"/>
              <a:t>	Theoretical uncertainties will be crucial for the bb channel, we conclude in the CDR that the coupling could be determined to 2–4% (bb) and 3–6% (cc) precision.</a:t>
            </a:r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339" y="1612943"/>
            <a:ext cx="4943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16531" y="6267236"/>
            <a:ext cx="3061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atin typeface="Calibri" pitchFamily="34" charset="0"/>
              </a:rPr>
              <a:t>based on Eur. J. Phys., C71 (2011) 1753</a:t>
            </a:r>
            <a:endParaRPr lang="en-CA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tx1"/>
                </a:solidFill>
              </a:rPr>
              <a:t>Higgs decays to muons</a:t>
            </a:r>
            <a:endParaRPr lang="en-CA" cap="none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 CDR Vol. 2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decay to muons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75" y="1294544"/>
            <a:ext cx="8524875" cy="4507769"/>
          </a:xfrm>
        </p:spPr>
        <p:txBody>
          <a:bodyPr/>
          <a:lstStyle/>
          <a:p>
            <a:pPr>
              <a:spcAft>
                <a:spcPts val="700"/>
              </a:spcAft>
            </a:pPr>
            <a:r>
              <a:rPr lang="en-US" dirty="0" smtClean="0"/>
              <a:t>Rare decay with branching ratio on the level of 10</a:t>
            </a:r>
            <a:r>
              <a:rPr lang="en-US" baseline="30000" dirty="0" smtClean="0"/>
              <a:t>-4</a:t>
            </a:r>
            <a:endParaRPr lang="en-US" dirty="0" smtClean="0"/>
          </a:p>
          <a:p>
            <a:pPr lvl="1">
              <a:spcAft>
                <a:spcPts val="700"/>
              </a:spcAft>
            </a:pPr>
            <a:r>
              <a:rPr lang="en-US" dirty="0" smtClean="0"/>
              <a:t>Very challenging</a:t>
            </a:r>
          </a:p>
          <a:p>
            <a:pPr lvl="1">
              <a:spcAft>
                <a:spcPts val="700"/>
              </a:spcAft>
            </a:pPr>
            <a:r>
              <a:rPr lang="en-US" dirty="0" smtClean="0"/>
              <a:t>Tests excellent momentum resolution</a:t>
            </a:r>
          </a:p>
          <a:p>
            <a:pPr lvl="1">
              <a:spcAft>
                <a:spcPts val="700"/>
              </a:spcAft>
            </a:pPr>
            <a:r>
              <a:rPr lang="en-US" dirty="0" smtClean="0"/>
              <a:t>Clean channel, only 2 muons required</a:t>
            </a:r>
          </a:p>
          <a:p>
            <a:pPr lvl="1">
              <a:spcAft>
                <a:spcPts val="700"/>
              </a:spcAft>
            </a:pPr>
            <a:r>
              <a:rPr lang="en-US" dirty="0" smtClean="0"/>
              <a:t>Little sensitivity to </a:t>
            </a:r>
            <a:r>
              <a:rPr lang="el-GR" dirty="0" smtClean="0"/>
              <a:t>γγ</a:t>
            </a:r>
            <a:r>
              <a:rPr lang="en-US" dirty="0" smtClean="0"/>
              <a:t> background</a:t>
            </a:r>
            <a:endParaRPr lang="en-CA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717" y="3256373"/>
            <a:ext cx="3703320" cy="319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209" y="3270427"/>
            <a:ext cx="3739706" cy="33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selection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6" y="1489075"/>
            <a:ext cx="5016464" cy="4313238"/>
          </a:xfrm>
        </p:spPr>
        <p:txBody>
          <a:bodyPr/>
          <a:lstStyle/>
          <a:p>
            <a:r>
              <a:rPr lang="en-US" dirty="0" smtClean="0"/>
              <a:t>Two reconstructed and identified muons</a:t>
            </a:r>
          </a:p>
          <a:p>
            <a:r>
              <a:rPr lang="en-US" dirty="0" smtClean="0"/>
              <a:t>Boosted Decision Tree (BDT) classifier</a:t>
            </a:r>
          </a:p>
          <a:p>
            <a:pPr lvl="1"/>
            <a:r>
              <a:rPr lang="en-US" dirty="0" smtClean="0"/>
              <a:t>E</a:t>
            </a:r>
            <a:r>
              <a:rPr lang="en-US" baseline="-25000" dirty="0" smtClean="0"/>
              <a:t>vis</a:t>
            </a:r>
            <a:r>
              <a:rPr lang="en-US" dirty="0" smtClean="0"/>
              <a:t>, 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sum</a:t>
            </a:r>
            <a:r>
              <a:rPr lang="en-US" dirty="0" smtClean="0"/>
              <a:t>, 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l-GR" dirty="0" smtClean="0"/>
              <a:t>μ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l-GR" dirty="0" smtClean="0"/>
              <a:t>μμ</a:t>
            </a:r>
            <a:r>
              <a:rPr lang="en-US" dirty="0" smtClean="0"/>
              <a:t>), p</a:t>
            </a:r>
            <a:r>
              <a:rPr lang="en-US" baseline="-25000" dirty="0" smtClean="0"/>
              <a:t>T</a:t>
            </a:r>
            <a:r>
              <a:rPr lang="en-US" dirty="0" smtClean="0"/>
              <a:t>(</a:t>
            </a:r>
            <a:r>
              <a:rPr lang="el-GR" dirty="0" smtClean="0"/>
              <a:t>μμ</a:t>
            </a:r>
            <a:r>
              <a:rPr lang="en-US" dirty="0" smtClean="0"/>
              <a:t>), </a:t>
            </a:r>
            <a:r>
              <a:rPr lang="el-GR" dirty="0" smtClean="0"/>
              <a:t>β</a:t>
            </a:r>
            <a:r>
              <a:rPr lang="en-US" dirty="0" smtClean="0"/>
              <a:t>(</a:t>
            </a:r>
            <a:r>
              <a:rPr lang="el-GR" dirty="0" smtClean="0"/>
              <a:t>μμ</a:t>
            </a:r>
            <a:r>
              <a:rPr lang="en-US" dirty="0" smtClean="0"/>
              <a:t>), </a:t>
            </a:r>
            <a:r>
              <a:rPr lang="el-GR" dirty="0" smtClean="0"/>
              <a:t>θ</a:t>
            </a:r>
            <a:r>
              <a:rPr lang="en-US" dirty="0" smtClean="0"/>
              <a:t>(</a:t>
            </a:r>
            <a:r>
              <a:rPr lang="el-GR" dirty="0" smtClean="0"/>
              <a:t>μμ</a:t>
            </a:r>
            <a:r>
              <a:rPr lang="en-US" dirty="0" smtClean="0"/>
              <a:t>)</a:t>
            </a:r>
            <a:endParaRPr lang="en-US" baseline="30000" dirty="0" smtClean="0"/>
          </a:p>
          <a:p>
            <a:r>
              <a:rPr lang="en-US" dirty="0" smtClean="0"/>
              <a:t>Likelihood fit to the </a:t>
            </a:r>
            <a:r>
              <a:rPr lang="en-US" dirty="0" err="1" smtClean="0"/>
              <a:t>di</a:t>
            </a:r>
            <a:r>
              <a:rPr lang="en-US" dirty="0" smtClean="0"/>
              <a:t>-muon invariant mass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705" y="3650932"/>
            <a:ext cx="7739063" cy="320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b="1974"/>
          <a:stretch>
            <a:fillRect/>
          </a:stretch>
        </p:blipFill>
        <p:spPr bwMode="auto">
          <a:xfrm>
            <a:off x="5349468" y="1006867"/>
            <a:ext cx="3257550" cy="276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5"/>
            <a:ext cx="8524875" cy="4870628"/>
          </a:xfrm>
        </p:spPr>
        <p:txBody>
          <a:bodyPr/>
          <a:lstStyle/>
          <a:p>
            <a:r>
              <a:rPr lang="en-US" dirty="0" smtClean="0"/>
              <a:t>Average of three likelihood fits</a:t>
            </a:r>
          </a:p>
          <a:p>
            <a:r>
              <a:rPr lang="en-US" dirty="0" smtClean="0"/>
              <a:t>No timing cuts against </a:t>
            </a:r>
            <a:r>
              <a:rPr lang="el-GR" dirty="0" smtClean="0"/>
              <a:t>γγ</a:t>
            </a:r>
            <a:r>
              <a:rPr lang="en-US" dirty="0" smtClean="0"/>
              <a:t> </a:t>
            </a:r>
          </a:p>
          <a:p>
            <a:r>
              <a:rPr lang="en-US" dirty="0" smtClean="0"/>
              <a:t>Boosted decision trees help to increase the signal efficiency</a:t>
            </a:r>
          </a:p>
          <a:p>
            <a:r>
              <a:rPr lang="en-US" dirty="0" smtClean="0"/>
              <a:t>Forward electron tagging is very important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Br(h → bb)/Br(h→</a:t>
            </a:r>
            <a:r>
              <a:rPr lang="el-GR" dirty="0" smtClean="0"/>
              <a:t>μ</a:t>
            </a:r>
            <a:r>
              <a:rPr lang="en-US" baseline="30000" dirty="0" smtClean="0"/>
              <a:t>+</a:t>
            </a:r>
            <a:r>
              <a:rPr lang="el-GR" dirty="0" smtClean="0"/>
              <a:t>μ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uncertainties cancel </a:t>
            </a:r>
          </a:p>
          <a:p>
            <a:pPr lvl="1"/>
            <a:r>
              <a:rPr lang="en-US" dirty="0" smtClean="0"/>
              <a:t>result dominated by stat. uncertainty of h→</a:t>
            </a:r>
            <a:r>
              <a:rPr lang="el-GR" dirty="0" smtClean="0"/>
              <a:t>μ</a:t>
            </a:r>
            <a:r>
              <a:rPr lang="en-US" baseline="30000" dirty="0" smtClean="0"/>
              <a:t>+</a:t>
            </a:r>
            <a:r>
              <a:rPr lang="el-GR" dirty="0" smtClean="0"/>
              <a:t>μ</a:t>
            </a:r>
            <a:r>
              <a:rPr lang="en-US" baseline="30000" dirty="0" smtClean="0"/>
              <a:t>-</a:t>
            </a:r>
            <a:r>
              <a:rPr lang="en-US" dirty="0" smtClean="0"/>
              <a:t> channel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3160" y="3266883"/>
          <a:ext cx="8085762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254"/>
                <a:gridCol w="2695254"/>
                <a:gridCol w="2695254"/>
              </a:tblGrid>
              <a:tr h="370840"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forward electron tagging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r>
                        <a:rPr lang="en-US" sz="1600" baseline="0" dirty="0" smtClean="0"/>
                        <a:t> forward ET in </a:t>
                      </a:r>
                      <a:r>
                        <a:rPr lang="en-US" sz="1600" baseline="0" dirty="0" err="1" smtClean="0"/>
                        <a:t>LumiCal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Signal efficiency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21.7%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50%</a:t>
                      </a:r>
                      <a:endParaRPr lang="en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Stat.</a:t>
                      </a:r>
                      <a:r>
                        <a:rPr lang="en-US" sz="1600" baseline="0" dirty="0" smtClean="0"/>
                        <a:t> uncertainty on </a:t>
                      </a:r>
                      <a:r>
                        <a:rPr lang="el-GR" sz="1600" baseline="0" dirty="0" smtClean="0"/>
                        <a:t>σ</a:t>
                      </a:r>
                      <a:r>
                        <a:rPr lang="en-US" sz="1600" baseline="0" dirty="0" smtClean="0"/>
                        <a:t> x BR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26.3%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15.7%</a:t>
                      </a:r>
                      <a:endParaRPr lang="en-C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tx1"/>
                </a:solidFill>
              </a:rPr>
              <a:t>Extension of Higgs studies</a:t>
            </a:r>
            <a:endParaRPr lang="en-CA" cap="none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 CDR Vol. 3</a:t>
            </a:r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in CLIC CDR Vol. 3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 3 due in Summer 2012</a:t>
            </a:r>
          </a:p>
          <a:p>
            <a:pPr lvl="1"/>
            <a:r>
              <a:rPr lang="en-US" dirty="0" smtClean="0"/>
              <a:t>It will extend studies to lower energies, presumably √s = 1.4TeV and 340GeV</a:t>
            </a:r>
          </a:p>
          <a:p>
            <a:pPr lvl="1"/>
            <a:r>
              <a:rPr lang="en-US" dirty="0" smtClean="0"/>
              <a:t>Higgs branching ratios at lower √s</a:t>
            </a:r>
          </a:p>
          <a:p>
            <a:pPr lvl="1"/>
            <a:r>
              <a:rPr lang="en-US" dirty="0" smtClean="0"/>
              <a:t>Higgs self-coupling</a:t>
            </a:r>
          </a:p>
          <a:p>
            <a:pPr lvl="2"/>
            <a:r>
              <a:rPr lang="en-US" dirty="0" smtClean="0"/>
              <a:t>analysis @ 3TeV well progressed</a:t>
            </a:r>
          </a:p>
          <a:p>
            <a:pPr lvl="1"/>
            <a:r>
              <a:rPr lang="en-US" dirty="0" smtClean="0"/>
              <a:t>Higgs coupling to vector bosons</a:t>
            </a:r>
          </a:p>
          <a:p>
            <a:pPr lvl="2"/>
            <a:r>
              <a:rPr lang="en-US" dirty="0" smtClean="0"/>
              <a:t>not explored yet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98596" y="3195260"/>
            <a:ext cx="3495391" cy="2993319"/>
            <a:chOff x="3008151" y="3637049"/>
            <a:chExt cx="3495391" cy="299331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08973" y="3637049"/>
              <a:ext cx="3494569" cy="299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3120920" y="4099636"/>
              <a:ext cx="11301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8</a:t>
              </a:r>
              <a:endParaRPr lang="en-CA" sz="14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2906713"/>
            <a:ext cx="9143999" cy="1500187"/>
          </a:xfrm>
        </p:spPr>
        <p:txBody>
          <a:bodyPr/>
          <a:lstStyle/>
          <a:p>
            <a:pPr algn="ctr"/>
            <a:r>
              <a:rPr lang="en-US" b="1" dirty="0" smtClean="0"/>
              <a:t>Light Higgs</a:t>
            </a:r>
            <a:r>
              <a:rPr lang="en-US" dirty="0" smtClean="0"/>
              <a:t> = 120GeV Standard Model Higgs throughout this presentation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measurement of light SM Higgs decays possible at 3TeV CLIC</a:t>
            </a:r>
          </a:p>
          <a:p>
            <a:r>
              <a:rPr lang="en-US" dirty="0" err="1" smtClean="0"/>
              <a:t>Utilisation</a:t>
            </a:r>
            <a:r>
              <a:rPr lang="en-US" dirty="0" smtClean="0"/>
              <a:t> of the whole detector improves its ability to measure rare decays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Further studies in progress for CDR Vol. 3</a:t>
            </a:r>
          </a:p>
          <a:p>
            <a:pPr lvl="1"/>
            <a:r>
              <a:rPr lang="en-US" dirty="0" smtClean="0"/>
              <a:t>Higgs self-coupling (and eventually Higgs to vector boson coupling)</a:t>
            </a:r>
          </a:p>
          <a:p>
            <a:pPr lvl="1"/>
            <a:r>
              <a:rPr lang="en-US" dirty="0" smtClean="0"/>
              <a:t>Lower beam energies</a:t>
            </a:r>
          </a:p>
          <a:p>
            <a:endParaRPr lang="en-US" dirty="0" smtClean="0"/>
          </a:p>
          <a:p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8226" y="2629899"/>
          <a:ext cx="82604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410"/>
                <a:gridCol w="2013735"/>
                <a:gridCol w="1941816"/>
                <a:gridCol w="2003459"/>
              </a:tblGrid>
              <a:tr h="370840">
                <a:tc>
                  <a:txBody>
                    <a:bodyPr/>
                    <a:lstStyle/>
                    <a:p>
                      <a:endParaRPr lang="en-C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itchFamily="34" charset="0"/>
                        </a:rPr>
                        <a:t>h→bb</a:t>
                      </a:r>
                      <a:endParaRPr lang="en-C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itchFamily="34" charset="0"/>
                        </a:rPr>
                        <a:t>h→cc</a:t>
                      </a:r>
                      <a:endParaRPr lang="en-C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h→</a:t>
                      </a:r>
                      <a:r>
                        <a:rPr lang="el-GR" dirty="0" smtClean="0">
                          <a:latin typeface="Calibri" pitchFamily="34" charset="0"/>
                        </a:rPr>
                        <a:t>μμ</a:t>
                      </a:r>
                      <a:endParaRPr lang="en-CA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Stat.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uncertainty </a:t>
                      </a:r>
                      <a:r>
                        <a:rPr lang="el-GR" sz="1800" baseline="0" dirty="0" smtClean="0">
                          <a:latin typeface="Calibri" pitchFamily="34" charset="0"/>
                        </a:rPr>
                        <a:t>σ</a:t>
                      </a:r>
                      <a:r>
                        <a:rPr lang="en-US" sz="1800" baseline="0" dirty="0" err="1" smtClean="0">
                          <a:latin typeface="Calibri" pitchFamily="34" charset="0"/>
                        </a:rPr>
                        <a:t>xBR</a:t>
                      </a:r>
                      <a:endParaRPr lang="en-CA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0.22%</a:t>
                      </a:r>
                      <a:endParaRPr lang="en-C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3.24%</a:t>
                      </a:r>
                      <a:endParaRPr lang="en-C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15.7%</a:t>
                      </a:r>
                      <a:endParaRPr lang="en-CA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SM coupling </a:t>
                      </a:r>
                      <a:endParaRPr lang="en-C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2-4%</a:t>
                      </a:r>
                      <a:endParaRPr lang="en-C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3-6%</a:t>
                      </a:r>
                      <a:endParaRPr lang="en-CA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16%</a:t>
                      </a:r>
                      <a:endParaRPr lang="en-CA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5"/>
            <a:ext cx="8524875" cy="4603500"/>
          </a:xfrm>
        </p:spPr>
        <p:txBody>
          <a:bodyPr/>
          <a:lstStyle/>
          <a:p>
            <a:r>
              <a:rPr lang="en-US" dirty="0" smtClean="0"/>
              <a:t>CLIC environment</a:t>
            </a:r>
          </a:p>
          <a:p>
            <a:r>
              <a:rPr lang="en-US" dirty="0" smtClean="0"/>
              <a:t>Light Higgs in the CLIC Conceptual Design Report (CDR) Volume 2</a:t>
            </a:r>
          </a:p>
          <a:p>
            <a:pPr lvl="1"/>
            <a:r>
              <a:rPr lang="en-US" dirty="0" err="1" smtClean="0"/>
              <a:t>H→bb</a:t>
            </a:r>
            <a:r>
              <a:rPr lang="en-US" dirty="0" smtClean="0"/>
              <a:t> and </a:t>
            </a:r>
            <a:r>
              <a:rPr lang="en-US" dirty="0" err="1" smtClean="0"/>
              <a:t>H→cc</a:t>
            </a:r>
            <a:endParaRPr lang="en-US" dirty="0" smtClean="0"/>
          </a:p>
          <a:p>
            <a:pPr lvl="2"/>
            <a:r>
              <a:rPr lang="en-US" dirty="0" smtClean="0"/>
              <a:t>Largest branching ratios in SM </a:t>
            </a:r>
          </a:p>
          <a:p>
            <a:pPr lvl="2"/>
            <a:r>
              <a:rPr lang="en-US" dirty="0" smtClean="0"/>
              <a:t>Jet flavour tagging</a:t>
            </a:r>
          </a:p>
          <a:p>
            <a:pPr lvl="1"/>
            <a:r>
              <a:rPr lang="en-US" dirty="0" err="1" smtClean="0"/>
              <a:t>H→μ</a:t>
            </a:r>
            <a:r>
              <a:rPr lang="en-US" baseline="30000" dirty="0" smtClean="0"/>
              <a:t>+</a:t>
            </a:r>
            <a:r>
              <a:rPr lang="el-GR" dirty="0" smtClean="0"/>
              <a:t>μ</a:t>
            </a:r>
            <a:r>
              <a:rPr lang="en-US" baseline="30000" dirty="0" smtClean="0"/>
              <a:t>-</a:t>
            </a:r>
          </a:p>
          <a:p>
            <a:pPr lvl="2"/>
            <a:r>
              <a:rPr lang="en-US" dirty="0" smtClean="0"/>
              <a:t>Coupling to 2</a:t>
            </a:r>
            <a:r>
              <a:rPr lang="en-US" baseline="30000" dirty="0" smtClean="0"/>
              <a:t>nd</a:t>
            </a:r>
            <a:r>
              <a:rPr lang="en-US" dirty="0" smtClean="0"/>
              <a:t> generation fermions, rare decay</a:t>
            </a:r>
          </a:p>
          <a:p>
            <a:pPr lvl="2"/>
            <a:r>
              <a:rPr lang="en-US" dirty="0" smtClean="0"/>
              <a:t>Momentum resolution</a:t>
            </a:r>
          </a:p>
          <a:p>
            <a:r>
              <a:rPr lang="en-US" dirty="0" smtClean="0"/>
              <a:t>Plans for CLIC CDR Volume 3</a:t>
            </a:r>
          </a:p>
          <a:p>
            <a:pPr lvl="1"/>
            <a:r>
              <a:rPr lang="en-US" dirty="0" smtClean="0"/>
              <a:t>Extension of Higgs studies</a:t>
            </a:r>
          </a:p>
          <a:p>
            <a:r>
              <a:rPr lang="en-US" dirty="0" smtClean="0"/>
              <a:t>Summary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tx1"/>
                </a:solidFill>
              </a:rPr>
              <a:t>CLIC environment</a:t>
            </a:r>
            <a:endParaRPr lang="en-CA" cap="none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CLIC accelerator environment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75" y="3945277"/>
            <a:ext cx="5612365" cy="2198670"/>
          </a:xfrm>
        </p:spPr>
        <p:txBody>
          <a:bodyPr/>
          <a:lstStyle/>
          <a:p>
            <a:r>
              <a:rPr lang="en-US" dirty="0" smtClean="0"/>
              <a:t>Challenging</a:t>
            </a:r>
          </a:p>
          <a:p>
            <a:r>
              <a:rPr lang="el-GR" dirty="0" smtClean="0"/>
              <a:t>γγ</a:t>
            </a:r>
            <a:r>
              <a:rPr lang="en-US" dirty="0" smtClean="0"/>
              <a:t> overlay → 19TeV visible energy</a:t>
            </a:r>
          </a:p>
          <a:p>
            <a:pPr lvl="1"/>
            <a:r>
              <a:rPr lang="en-US" dirty="0" smtClean="0"/>
              <a:t>Reduced by a factor of 16 in 10ns readout window</a:t>
            </a:r>
          </a:p>
          <a:p>
            <a:pPr lvl="1"/>
            <a:r>
              <a:rPr lang="en-US" dirty="0" smtClean="0"/>
              <a:t>Requires to employ “LHC-style” jet reconstruction algorithms (typically </a:t>
            </a:r>
            <a:r>
              <a:rPr lang="en-US" dirty="0" err="1" smtClean="0"/>
              <a:t>FastJet</a:t>
            </a:r>
            <a:r>
              <a:rPr lang="en-US" dirty="0" smtClean="0"/>
              <a:t> k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34274" y="1407275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Center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of mass energy</a:t>
                      </a:r>
                      <a:endParaRPr lang="en-US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3 TeV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Bunch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0.5 ns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Bunches per train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312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Train repetition rate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50 Hz</a:t>
                      </a:r>
                      <a:endParaRPr lang="en-CA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alibri" pitchFamily="34" charset="0"/>
                        </a:rPr>
                        <a:t>γγ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→ hadrons per BX</a:t>
                      </a:r>
                      <a:endParaRPr lang="en-CA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3.2</a:t>
                      </a:r>
                      <a:endParaRPr lang="en-CA" sz="2000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128" y="4017196"/>
            <a:ext cx="3193308" cy="271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CLIC detectors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5"/>
            <a:ext cx="4338370" cy="4313238"/>
          </a:xfrm>
        </p:spPr>
        <p:txBody>
          <a:bodyPr/>
          <a:lstStyle/>
          <a:p>
            <a:r>
              <a:rPr lang="en-US" dirty="0" err="1" smtClean="0"/>
              <a:t>CLIC_SiD</a:t>
            </a:r>
            <a:r>
              <a:rPr lang="en-US" dirty="0" smtClean="0"/>
              <a:t> and CLIC_ILD</a:t>
            </a:r>
          </a:p>
          <a:p>
            <a:pPr lvl="1"/>
            <a:r>
              <a:rPr lang="en-US" dirty="0" smtClean="0"/>
              <a:t>based on SiD and ILD detector concepts for ILC </a:t>
            </a:r>
            <a:r>
              <a:rPr lang="en-US" dirty="0" err="1" smtClean="0"/>
              <a:t>LoIs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CLIC_SiD</a:t>
            </a:r>
            <a:endParaRPr lang="en-US" dirty="0" smtClean="0"/>
          </a:p>
          <a:p>
            <a:pPr lvl="1"/>
            <a:r>
              <a:rPr lang="en-US" dirty="0" smtClean="0"/>
              <a:t>Light Higgs analyses</a:t>
            </a:r>
          </a:p>
          <a:p>
            <a:pPr lvl="1"/>
            <a:r>
              <a:rPr lang="en-US" dirty="0" smtClean="0"/>
              <a:t>Inner vertex layer @ 27mm (was 14mm for the SiD)</a:t>
            </a:r>
          </a:p>
          <a:p>
            <a:pPr lvl="1"/>
            <a:r>
              <a:rPr lang="en-US" dirty="0" smtClean="0"/>
              <a:t>7.5 </a:t>
            </a:r>
            <a:r>
              <a:rPr lang="el-GR" dirty="0" smtClean="0"/>
              <a:t>λ</a:t>
            </a:r>
            <a:r>
              <a:rPr lang="en-US" dirty="0" smtClean="0"/>
              <a:t> W-HCAL barrel</a:t>
            </a:r>
          </a:p>
          <a:p>
            <a:pPr lvl="1"/>
            <a:r>
              <a:rPr lang="en-US" dirty="0" smtClean="0"/>
              <a:t>Tracking down to 10°</a:t>
            </a:r>
          </a:p>
          <a:p>
            <a:pPr lvl="1"/>
            <a:r>
              <a:rPr lang="en-US" dirty="0" smtClean="0"/>
              <a:t>5T magnetic field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007" y="106544"/>
            <a:ext cx="3073718" cy="331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781" y="3448725"/>
            <a:ext cx="3100388" cy="33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93294" y="1818526"/>
            <a:ext cx="115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Calibri" pitchFamily="34" charset="0"/>
              </a:rPr>
              <a:t>CLIC_SiD</a:t>
            </a:r>
            <a:endParaRPr lang="en-CA" sz="1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3294" y="5032625"/>
            <a:ext cx="115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CLIC_ILD</a:t>
            </a:r>
            <a:endParaRPr lang="en-CA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CLIC CDR studies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4"/>
            <a:ext cx="8524875" cy="4808983"/>
          </a:xfrm>
        </p:spPr>
        <p:txBody>
          <a:bodyPr/>
          <a:lstStyle/>
          <a:p>
            <a:r>
              <a:rPr lang="en-US" dirty="0" smtClean="0"/>
              <a:t>Event generation, both signal and background: </a:t>
            </a:r>
            <a:r>
              <a:rPr lang="en-US" dirty="0" err="1" smtClean="0">
                <a:solidFill>
                  <a:srgbClr val="00B050"/>
                </a:solidFill>
              </a:rPr>
              <a:t>Whizard</a:t>
            </a:r>
            <a:r>
              <a:rPr lang="en-US" dirty="0" smtClean="0">
                <a:solidFill>
                  <a:srgbClr val="00B050"/>
                </a:solidFill>
              </a:rPr>
              <a:t> 1.95</a:t>
            </a:r>
          </a:p>
          <a:p>
            <a:r>
              <a:rPr lang="en-US" dirty="0" err="1" smtClean="0"/>
              <a:t>Hadronisation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Pythia 6.4</a:t>
            </a:r>
          </a:p>
          <a:p>
            <a:r>
              <a:rPr lang="en-US" dirty="0" smtClean="0"/>
              <a:t>Simulation: </a:t>
            </a:r>
            <a:r>
              <a:rPr lang="en-US" dirty="0" smtClean="0">
                <a:solidFill>
                  <a:srgbClr val="C00000"/>
                </a:solidFill>
              </a:rPr>
              <a:t>Geant4 </a:t>
            </a:r>
            <a:r>
              <a:rPr lang="en-US" dirty="0" smtClean="0"/>
              <a:t>    – via SLIC (</a:t>
            </a:r>
            <a:r>
              <a:rPr lang="en-US" dirty="0" err="1" smtClean="0"/>
              <a:t>CLIC_SiD</a:t>
            </a:r>
            <a:r>
              <a:rPr lang="en-US" dirty="0" smtClean="0"/>
              <a:t>) and </a:t>
            </a:r>
            <a:r>
              <a:rPr lang="en-US" dirty="0" err="1" smtClean="0"/>
              <a:t>Mokka</a:t>
            </a:r>
            <a:r>
              <a:rPr lang="en-US" dirty="0" smtClean="0"/>
              <a:t> (CLIC_ILD)</a:t>
            </a:r>
          </a:p>
          <a:p>
            <a:r>
              <a:rPr lang="en-US" dirty="0" smtClean="0"/>
              <a:t>60BX </a:t>
            </a:r>
            <a:r>
              <a:rPr lang="el-GR" dirty="0" smtClean="0"/>
              <a:t>γγ→</a:t>
            </a:r>
            <a:r>
              <a:rPr lang="en-US" dirty="0" smtClean="0"/>
              <a:t>hadrons overlaid in each event</a:t>
            </a:r>
          </a:p>
          <a:p>
            <a:r>
              <a:rPr lang="en-US" dirty="0" smtClean="0"/>
              <a:t>Full event reconstruction</a:t>
            </a:r>
          </a:p>
          <a:p>
            <a:pPr lvl="1"/>
            <a:r>
              <a:rPr lang="en-US" dirty="0" smtClean="0"/>
              <a:t>PFA with </a:t>
            </a:r>
            <a:r>
              <a:rPr lang="en-US" sz="2000" dirty="0" err="1" smtClean="0">
                <a:solidFill>
                  <a:srgbClr val="7030A0"/>
                </a:solidFill>
              </a:rPr>
              <a:t>PandoraPFA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10ns readout window,</a:t>
            </a:r>
          </a:p>
          <a:p>
            <a:pPr lvl="1"/>
            <a:r>
              <a:rPr lang="en-US" dirty="0" smtClean="0"/>
              <a:t>except HCAL: 100ns</a:t>
            </a:r>
          </a:p>
          <a:p>
            <a:r>
              <a:rPr lang="en-US" dirty="0" smtClean="0"/>
              <a:t>Reference luminosity: </a:t>
            </a:r>
            <a:r>
              <a:rPr lang="en-US" dirty="0" smtClean="0"/>
              <a:t>2ab</a:t>
            </a:r>
            <a:r>
              <a:rPr lang="en-US" baseline="30000" dirty="0" smtClean="0"/>
              <a:t>-1</a:t>
            </a:r>
          </a:p>
          <a:p>
            <a:endParaRPr lang="en-US" dirty="0" smtClean="0"/>
          </a:p>
          <a:p>
            <a:r>
              <a:rPr lang="en-US" dirty="0" smtClean="0"/>
              <a:t>CLIC @ 3 TeV = Light Higgs-factory  (</a:t>
            </a:r>
            <a:r>
              <a:rPr lang="el-GR" dirty="0" smtClean="0"/>
              <a:t>σ</a:t>
            </a:r>
            <a:r>
              <a:rPr lang="en-US" baseline="-25000" dirty="0" smtClean="0"/>
              <a:t>hh</a:t>
            </a:r>
            <a:r>
              <a:rPr lang="el-GR" baseline="-25000" dirty="0" smtClean="0"/>
              <a:t>νν</a:t>
            </a:r>
            <a:r>
              <a:rPr lang="en-US" baseline="-25000" dirty="0" smtClean="0"/>
              <a:t> </a:t>
            </a:r>
            <a:r>
              <a:rPr lang="en-US" dirty="0" smtClean="0"/>
              <a:t>= 420fb, WW fusion)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solidFill>
                  <a:schemeClr val="tx1"/>
                </a:solidFill>
              </a:rPr>
              <a:t>Higgs decays to quarks</a:t>
            </a:r>
            <a:endParaRPr lang="en-CA" cap="none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 CDR Vol. 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selection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76" y="1273320"/>
            <a:ext cx="4923996" cy="5086387"/>
          </a:xfrm>
        </p:spPr>
        <p:txBody>
          <a:bodyPr/>
          <a:lstStyle/>
          <a:p>
            <a:r>
              <a:rPr lang="en-US" dirty="0" smtClean="0"/>
              <a:t>Pre-selection</a:t>
            </a:r>
          </a:p>
          <a:p>
            <a:pPr lvl="1"/>
            <a:r>
              <a:rPr lang="en-US" dirty="0" smtClean="0"/>
              <a:t>PFO timing cuts</a:t>
            </a:r>
          </a:p>
          <a:p>
            <a:pPr lvl="1"/>
            <a:r>
              <a:rPr lang="en-US" dirty="0" err="1" smtClean="0"/>
              <a:t>FastJet</a:t>
            </a:r>
            <a:r>
              <a:rPr lang="en-US" dirty="0" smtClean="0"/>
              <a:t> k</a:t>
            </a:r>
            <a:r>
              <a:rPr lang="en-US" baseline="-25000" dirty="0" smtClean="0"/>
              <a:t>T </a:t>
            </a:r>
            <a:r>
              <a:rPr lang="en-US" dirty="0" smtClean="0"/>
              <a:t>algorithm R = 0.7</a:t>
            </a:r>
          </a:p>
          <a:p>
            <a:pPr lvl="2"/>
            <a:r>
              <a:rPr lang="en-US" dirty="0" smtClean="0"/>
              <a:t>2 jets required in exclusive mode</a:t>
            </a:r>
          </a:p>
          <a:p>
            <a:pPr lvl="2"/>
            <a:r>
              <a:rPr lang="en-US" dirty="0" smtClean="0"/>
              <a:t>Durham k</a:t>
            </a:r>
            <a:r>
              <a:rPr lang="en-US" baseline="-25000" dirty="0" smtClean="0"/>
              <a:t>T </a:t>
            </a:r>
            <a:r>
              <a:rPr lang="en-US" dirty="0" smtClean="0"/>
              <a:t>algorithm does not work due to </a:t>
            </a:r>
            <a:r>
              <a:rPr lang="el-GR" dirty="0" smtClean="0"/>
              <a:t>γγ</a:t>
            </a:r>
            <a:r>
              <a:rPr lang="en-US" dirty="0" smtClean="0"/>
              <a:t> overlay</a:t>
            </a:r>
          </a:p>
          <a:p>
            <a:r>
              <a:rPr lang="en-US" dirty="0" smtClean="0"/>
              <a:t>Top plot – inclusive</a:t>
            </a:r>
          </a:p>
          <a:p>
            <a:r>
              <a:rPr lang="en-US" dirty="0" smtClean="0"/>
              <a:t>Bottom plot</a:t>
            </a:r>
          </a:p>
          <a:p>
            <a:pPr lvl="1"/>
            <a:r>
              <a:rPr lang="en-US" dirty="0" smtClean="0"/>
              <a:t>invariant mass not used in the neural net event selection</a:t>
            </a:r>
          </a:p>
          <a:p>
            <a:pPr lvl="1"/>
            <a:r>
              <a:rPr lang="en-US" dirty="0" smtClean="0"/>
              <a:t>working point with the highest signal significance chosen for an illustration</a:t>
            </a:r>
          </a:p>
          <a:p>
            <a:pPr lvl="1"/>
            <a:r>
              <a:rPr lang="en-US" dirty="0" smtClean="0"/>
              <a:t>mass resolution does not allow “Exp() + Gauss()”- style fits.</a:t>
            </a:r>
          </a:p>
          <a:p>
            <a:endParaRPr lang="en-US" dirty="0" smtClean="0"/>
          </a:p>
          <a:p>
            <a:endParaRPr lang="en-CA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596" y="1006864"/>
            <a:ext cx="3310890" cy="284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902" y="3791167"/>
            <a:ext cx="3253740" cy="288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16469</TotalTime>
  <Words>849</Words>
  <Application>Microsoft Office PowerPoint</Application>
  <PresentationFormat>On-screen Show (4:3)</PresentationFormat>
  <Paragraphs>175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Standarddesign</vt:lpstr>
      <vt:lpstr>Light Higgs Studies for CLIC CDR </vt:lpstr>
      <vt:lpstr>  </vt:lpstr>
      <vt:lpstr>Overview</vt:lpstr>
      <vt:lpstr>CLIC environment</vt:lpstr>
      <vt:lpstr>The CLIC accelerator environment</vt:lpstr>
      <vt:lpstr>The CLIC detectors</vt:lpstr>
      <vt:lpstr>The CLIC CDR studies </vt:lpstr>
      <vt:lpstr>Higgs decays to quarks</vt:lpstr>
      <vt:lpstr>Event selection</vt:lpstr>
      <vt:lpstr>Jet flavour tagging at 3TeV with γγ overlay</vt:lpstr>
      <vt:lpstr>Event selection with neural net (h→bb)</vt:lpstr>
      <vt:lpstr>Event selection with neural net (h→cc)</vt:lpstr>
      <vt:lpstr>Results</vt:lpstr>
      <vt:lpstr>Higgs decays to muons</vt:lpstr>
      <vt:lpstr>Higgs decay to muons</vt:lpstr>
      <vt:lpstr>Event selection</vt:lpstr>
      <vt:lpstr>Results</vt:lpstr>
      <vt:lpstr>Extension of Higgs studies</vt:lpstr>
      <vt:lpstr>Higgs in CLIC CDR Vol. 3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tomas</dc:creator>
  <dc:description>PresentationLoad.com</dc:description>
  <cp:lastModifiedBy>Tomas</cp:lastModifiedBy>
  <cp:revision>1348</cp:revision>
  <dcterms:created xsi:type="dcterms:W3CDTF">2007-11-27T23:54:21Z</dcterms:created>
  <dcterms:modified xsi:type="dcterms:W3CDTF">2012-02-07T10:39:34Z</dcterms:modified>
</cp:coreProperties>
</file>